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87" r:id="rId2"/>
    <p:sldMasterId id="2147483654" r:id="rId3"/>
    <p:sldMasterId id="2147483701" r:id="rId4"/>
  </p:sldMasterIdLst>
  <p:notesMasterIdLst>
    <p:notesMasterId r:id="rId39"/>
  </p:notesMasterIdLst>
  <p:handoutMasterIdLst>
    <p:handoutMasterId r:id="rId40"/>
  </p:handoutMasterIdLst>
  <p:sldIdLst>
    <p:sldId id="497" r:id="rId5"/>
    <p:sldId id="260" r:id="rId6"/>
    <p:sldId id="437" r:id="rId7"/>
    <p:sldId id="439" r:id="rId8"/>
    <p:sldId id="471" r:id="rId9"/>
    <p:sldId id="258" r:id="rId10"/>
    <p:sldId id="276" r:id="rId11"/>
    <p:sldId id="282" r:id="rId12"/>
    <p:sldId id="283" r:id="rId13"/>
    <p:sldId id="495" r:id="rId14"/>
    <p:sldId id="289" r:id="rId15"/>
    <p:sldId id="516" r:id="rId16"/>
    <p:sldId id="483" r:id="rId17"/>
    <p:sldId id="493" r:id="rId18"/>
    <p:sldId id="505" r:id="rId19"/>
    <p:sldId id="506" r:id="rId20"/>
    <p:sldId id="488" r:id="rId21"/>
    <p:sldId id="507" r:id="rId22"/>
    <p:sldId id="509" r:id="rId23"/>
    <p:sldId id="515" r:id="rId24"/>
    <p:sldId id="510" r:id="rId25"/>
    <p:sldId id="511" r:id="rId26"/>
    <p:sldId id="499" r:id="rId27"/>
    <p:sldId id="496" r:id="rId28"/>
    <p:sldId id="512" r:id="rId29"/>
    <p:sldId id="498" r:id="rId30"/>
    <p:sldId id="327" r:id="rId31"/>
    <p:sldId id="500" r:id="rId32"/>
    <p:sldId id="501" r:id="rId33"/>
    <p:sldId id="502" r:id="rId34"/>
    <p:sldId id="504" r:id="rId35"/>
    <p:sldId id="513" r:id="rId36"/>
    <p:sldId id="334" r:id="rId37"/>
    <p:sldId id="514" r:id="rId38"/>
  </p:sldIdLst>
  <p:sldSz cx="9144000" cy="5143500" type="screen16x9"/>
  <p:notesSz cx="6797675" cy="9926638"/>
  <p:custDataLst>
    <p:tags r:id="rId41"/>
  </p:custDataLst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0" userDrawn="1">
          <p15:clr>
            <a:srgbClr val="A4A3A4"/>
          </p15:clr>
        </p15:guide>
        <p15:guide id="2" pos="816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orient="horz" pos="1166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4989" userDrawn="1">
          <p15:clr>
            <a:srgbClr val="A4A3A4"/>
          </p15:clr>
        </p15:guide>
        <p15:guide id="8" orient="horz" pos="2867" userDrawn="1">
          <p15:clr>
            <a:srgbClr val="A4A3A4"/>
          </p15:clr>
        </p15:guide>
        <p15:guide id="9" orient="horz" pos="2799" userDrawn="1">
          <p15:clr>
            <a:srgbClr val="A4A3A4"/>
          </p15:clr>
        </p15:guide>
        <p15:guide id="10" orient="horz" pos="7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chenzentrum" initials="RZ" lastIdx="2" clrIdx="0">
    <p:extLst>
      <p:ext uri="{19B8F6BF-5375-455C-9EA6-DF929625EA0E}">
        <p15:presenceInfo xmlns:p15="http://schemas.microsoft.com/office/powerpoint/2012/main" userId="Rechenzentru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800"/>
    <a:srgbClr val="03B7EF"/>
    <a:srgbClr val="BA8706"/>
    <a:srgbClr val="CCFF33"/>
    <a:srgbClr val="CCFF99"/>
    <a:srgbClr val="7AB800"/>
    <a:srgbClr val="FFFFFF"/>
    <a:srgbClr val="000000"/>
    <a:srgbClr val="D6A300"/>
    <a:srgbClr val="056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0208" autoAdjust="0"/>
  </p:normalViewPr>
  <p:slideViewPr>
    <p:cSldViewPr snapToGrid="0" showGuides="1">
      <p:cViewPr varScale="1">
        <p:scale>
          <a:sx n="84" d="100"/>
          <a:sy n="84" d="100"/>
        </p:scale>
        <p:origin x="224" y="64"/>
      </p:cViewPr>
      <p:guideLst>
        <p:guide orient="horz" pos="3140"/>
        <p:guide pos="816"/>
        <p:guide pos="5352"/>
        <p:guide orient="horz" pos="1166"/>
        <p:guide pos="2993"/>
        <p:guide pos="2767"/>
        <p:guide pos="4989"/>
        <p:guide orient="horz" pos="2867"/>
        <p:guide orient="horz" pos="2799"/>
        <p:guide orient="horz" pos="7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76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RZT-O-FILE4\VOL1\PROJEKTE\IMA\2%20MAM\Statistik\statistik-am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statistik-ama(5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6108574519321535E-2"/>
          <c:y val="3.6083319665409216E-2"/>
          <c:w val="0.82120170398041958"/>
          <c:h val="0.830610381509429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PRAK!$C$5</c:f>
              <c:strCache>
                <c:ptCount val="1"/>
                <c:pt idx="0">
                  <c:v>Ägypten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25400">
              <a:noFill/>
            </a:ln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PRAK!$C$6:$C$42</c:f>
              <c:numCache>
                <c:formatCode>General</c:formatCode>
                <c:ptCount val="32"/>
                <c:pt idx="30">
                  <c:v>1</c:v>
                </c:pt>
                <c:pt idx="31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0-3065-47B6-9BC2-7B67102C3E87}"/>
            </c:ext>
          </c:extLst>
        </c:ser>
        <c:ser>
          <c:idx val="1"/>
          <c:order val="1"/>
          <c:tx>
            <c:strRef>
              <c:f>PRAK!$D$5</c:f>
              <c:strCache>
                <c:ptCount val="1"/>
                <c:pt idx="0">
                  <c:v>Армениан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Сезон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PRAK!$D$6:$D$42</c:f>
              <c:numCache>
                <c:formatCode>General</c:formatCode>
                <c:ptCount val="32"/>
                <c:pt idx="7">
                  <c:v>2</c:v>
                </c:pt>
                <c:pt idx="8">
                  <c:v>5</c:v>
                </c:pt>
                <c:pt idx="9">
                  <c:v>5</c:v>
                </c:pt>
                <c:pt idx="10">
                  <c:v>6</c:v>
                </c:pt>
                <c:pt idx="11">
                  <c:v>10</c:v>
                </c:pt>
                <c:pt idx="12">
                  <c:v>8</c:v>
                </c:pt>
                <c:pt idx="13">
                  <c:v>6</c:v>
                </c:pt>
                <c:pt idx="14">
                  <c:v>1</c:v>
                </c:pt>
                <c:pt idx="15">
                  <c:v>4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7</c:v>
                </c:pt>
                <c:pt idx="21">
                  <c:v>7</c:v>
                </c:pt>
                <c:pt idx="22">
                  <c:v>9</c:v>
                </c:pt>
                <c:pt idx="23">
                  <c:v>10</c:v>
                </c:pt>
                <c:pt idx="24">
                  <c:v>5</c:v>
                </c:pt>
                <c:pt idx="25">
                  <c:v>8</c:v>
                </c:pt>
                <c:pt idx="26">
                  <c:v>6</c:v>
                </c:pt>
                <c:pt idx="27">
                  <c:v>6</c:v>
                </c:pt>
                <c:pt idx="28">
                  <c:v>2</c:v>
                </c:pt>
                <c:pt idx="29">
                  <c:v>4</c:v>
                </c:pt>
                <c:pt idx="30">
                  <c:v>6</c:v>
                </c:pt>
                <c:pt idx="31">
                  <c:v>6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1-3065-47B6-9BC2-7B67102C3E87}"/>
            </c:ext>
          </c:extLst>
        </c:ser>
        <c:ser>
          <c:idx val="2"/>
          <c:order val="2"/>
          <c:tx>
            <c:strRef>
              <c:f>PRAK!$E$5</c:f>
              <c:strCache>
                <c:ptCount val="1"/>
                <c:pt idx="0">
                  <c:v>Асербайдшан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25400">
              <a:noFill/>
            </a:ln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ВиСе 24/25</c:v>
                </c:pt>
              </c:strCache>
            </c:strRef>
          </c:cat>
          <c:val>
            <c:numRef>
              <c:f>PRAK!$E$6:$E$42</c:f>
              <c:numCache>
                <c:formatCode>General</c:formatCode>
                <c:ptCount val="32"/>
                <c:pt idx="6">
                  <c:v>3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5</c:v>
                </c:pt>
                <c:pt idx="14">
                  <c:v>8</c:v>
                </c:pt>
                <c:pt idx="15">
                  <c:v>7</c:v>
                </c:pt>
                <c:pt idx="18">
                  <c:v>3</c:v>
                </c:pt>
                <c:pt idx="19">
                  <c:v>5</c:v>
                </c:pt>
                <c:pt idx="20">
                  <c:v>5</c:v>
                </c:pt>
                <c:pt idx="21">
                  <c:v>4</c:v>
                </c:pt>
                <c:pt idx="22">
                  <c:v>3</c:v>
                </c:pt>
                <c:pt idx="23">
                  <c:v>4</c:v>
                </c:pt>
                <c:pt idx="24">
                  <c:v>6</c:v>
                </c:pt>
                <c:pt idx="25">
                  <c:v>6</c:v>
                </c:pt>
                <c:pt idx="26">
                  <c:v>3</c:v>
                </c:pt>
                <c:pt idx="27">
                  <c:v>13</c:v>
                </c:pt>
                <c:pt idx="28">
                  <c:v>15</c:v>
                </c:pt>
                <c:pt idx="29">
                  <c:v>13</c:v>
                </c:pt>
                <c:pt idx="30">
                  <c:v>8</c:v>
                </c:pt>
                <c:pt idx="31">
                  <c:v>8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2-3065-47B6-9BC2-7B67102C3E87}"/>
            </c:ext>
          </c:extLst>
        </c:ser>
        <c:ser>
          <c:idx val="3"/>
          <c:order val="3"/>
          <c:tx>
            <c:strRef>
              <c:f>PRAK!$F$5</c:f>
              <c:strCache>
                <c:ptCount val="1"/>
                <c:pt idx="0">
                  <c:v>Босния и Герцеговина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invertIfNegative val="0"/>
          <c:cat>
            <c:strRef>
              <c:f>PRAK!$B$6:$B$42</c:f>
              <c:strCache>
                <c:ptCount val="32"/>
                <c:pt idx="0">
                  <c:v>ССЭ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ВиСе 24/25</c:v>
                </c:pt>
              </c:strCache>
            </c:strRef>
          </c:cat>
          <c:val>
            <c:numRef>
              <c:f>PRAK!$F$6:$F$42</c:f>
              <c:numCache>
                <c:formatCode>General</c:formatCode>
                <c:ptCount val="32"/>
                <c:pt idx="8">
                  <c:v>2</c:v>
                </c:pt>
                <c:pt idx="9">
                  <c:v>1</c:v>
                </c:pt>
                <c:pt idx="10">
                  <c:v>2</c:v>
                </c:pt>
                <c:pt idx="13">
                  <c:v>1</c:v>
                </c:pt>
                <c:pt idx="23">
                  <c:v>1</c:v>
                </c:pt>
                <c:pt idx="24">
                  <c:v>3</c:v>
                </c:pt>
                <c:pt idx="25">
                  <c:v>1</c:v>
                </c:pt>
                <c:pt idx="26">
                  <c:v>3</c:v>
                </c:pt>
                <c:pt idx="28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3-3065-47B6-9BC2-7B67102C3E87}"/>
            </c:ext>
          </c:extLst>
        </c:ser>
        <c:ser>
          <c:idx val="4"/>
          <c:order val="4"/>
          <c:tx>
            <c:strRef>
              <c:f>PRAK!$G$5</c:f>
              <c:strCache>
                <c:ptCount val="1"/>
                <c:pt idx="0">
                  <c:v>Бразилия</c:v>
                </c:pt>
              </c:strCache>
            </c:strRef>
          </c:tx>
          <c:spPr>
            <a:solidFill>
              <a:srgbClr val="4BACC6"/>
            </a:solidFill>
            <a:ln w="25400">
              <a:noFill/>
            </a:ln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PRAK!$G$6:$G$42</c:f>
              <c:numCache>
                <c:formatCode>General</c:formatCode>
                <c:ptCount val="32"/>
                <c:pt idx="11">
                  <c:v>3</c:v>
                </c:pt>
                <c:pt idx="12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4-3065-47B6-9BC2-7B67102C3E87}"/>
            </c:ext>
          </c:extLst>
        </c:ser>
        <c:ser>
          <c:idx val="5"/>
          <c:order val="5"/>
          <c:tx>
            <c:strRef>
              <c:f>PRAK!$H$5</c:f>
              <c:strCache>
                <c:ptCount val="1"/>
                <c:pt idx="0">
                  <c:v>Булгариен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25400">
              <a:noFill/>
            </a:ln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PRAK!$H$6:$H$42</c:f>
              <c:numCache>
                <c:formatCode>General</c:formatCode>
                <c:ptCount val="32"/>
                <c:pt idx="8">
                  <c:v>1</c:v>
                </c:pt>
                <c:pt idx="11">
                  <c:v>3</c:v>
                </c:pt>
                <c:pt idx="17">
                  <c:v>1</c:v>
                </c:pt>
                <c:pt idx="19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5-3065-47B6-9BC2-7B67102C3E87}"/>
            </c:ext>
          </c:extLst>
        </c:ser>
        <c:ser>
          <c:idx val="6"/>
          <c:order val="6"/>
          <c:tx>
            <c:strRef>
              <c:f>PRAK!$I$5</c:f>
              <c:strCache>
                <c:ptCount val="1"/>
                <c:pt idx="0">
                  <c:v>Китай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PRAK!$I$6:$I$42</c:f>
              <c:numCache>
                <c:formatCode>General</c:formatCode>
                <c:ptCount val="32"/>
                <c:pt idx="11">
                  <c:v>3</c:v>
                </c:pt>
                <c:pt idx="12">
                  <c:v>1</c:v>
                </c:pt>
                <c:pt idx="13">
                  <c:v>1</c:v>
                </c:pt>
                <c:pt idx="14">
                  <c:v>3</c:v>
                </c:pt>
                <c:pt idx="16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6-3065-47B6-9BC2-7B67102C3E87}"/>
            </c:ext>
          </c:extLst>
        </c:ser>
        <c:ser>
          <c:idx val="7"/>
          <c:order val="7"/>
          <c:tx>
            <c:strRef>
              <c:f>PRAK!$J$5</c:f>
              <c:strCache>
                <c:ptCount val="1"/>
                <c:pt idx="0">
                  <c:v>Германия/Чили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PRAK!$J$6:$J$42</c:f>
              <c:numCache>
                <c:formatCode>General</c:formatCode>
                <c:ptCount val="32"/>
                <c:pt idx="12">
                  <c:v>1</c:v>
                </c:pt>
                <c:pt idx="16">
                  <c:v>1</c:v>
                </c:pt>
                <c:pt idx="17">
                  <c:v>1</c:v>
                </c:pt>
                <c:pt idx="21">
                  <c:v>1</c:v>
                </c:pt>
                <c:pt idx="23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7-3065-47B6-9BC2-7B67102C3E87}"/>
            </c:ext>
          </c:extLst>
        </c:ser>
        <c:ser>
          <c:idx val="8"/>
          <c:order val="8"/>
          <c:tx>
            <c:strRef>
              <c:f>PRAK!$K$5</c:f>
              <c:strCache>
                <c:ptCount val="1"/>
                <c:pt idx="0">
                  <c:v>Георгий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ВиСе 24/25</c:v>
                </c:pt>
              </c:strCache>
            </c:strRef>
          </c:cat>
          <c:val>
            <c:numRef>
              <c:f>PRAK!$K$6:$K$42</c:f>
              <c:numCache>
                <c:formatCode>General</c:formatCode>
                <c:ptCount val="32"/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18</c:v>
                </c:pt>
                <c:pt idx="9">
                  <c:v>23</c:v>
                </c:pt>
                <c:pt idx="10">
                  <c:v>14</c:v>
                </c:pt>
                <c:pt idx="11">
                  <c:v>7</c:v>
                </c:pt>
                <c:pt idx="14">
                  <c:v>2</c:v>
                </c:pt>
                <c:pt idx="15">
                  <c:v>3</c:v>
                </c:pt>
                <c:pt idx="17">
                  <c:v>3</c:v>
                </c:pt>
                <c:pt idx="18">
                  <c:v>5</c:v>
                </c:pt>
                <c:pt idx="19">
                  <c:v>3</c:v>
                </c:pt>
                <c:pt idx="20">
                  <c:v>1</c:v>
                </c:pt>
                <c:pt idx="21">
                  <c:v>2</c:v>
                </c:pt>
                <c:pt idx="23">
                  <c:v>3</c:v>
                </c:pt>
                <c:pt idx="24">
                  <c:v>3</c:v>
                </c:pt>
                <c:pt idx="25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8-3065-47B6-9BC2-7B67102C3E87}"/>
            </c:ext>
          </c:extLst>
        </c:ser>
        <c:ser>
          <c:idx val="9"/>
          <c:order val="9"/>
          <c:tx>
            <c:strRef>
              <c:f>PRAK!$L$5</c:f>
              <c:strCache>
                <c:ptCount val="1"/>
                <c:pt idx="0">
                  <c:v>Гвинея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ССЭ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PRAK!$L$6:$L$42</c:f>
              <c:numCache>
                <c:formatCode>General</c:formatCode>
                <c:ptCount val="32"/>
                <c:pt idx="25">
                  <c:v>2</c:v>
                </c:pt>
                <c:pt idx="28">
                  <c:v>1</c:v>
                </c:pt>
                <c:pt idx="29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9-3065-47B6-9BC2-7B67102C3E87}"/>
            </c:ext>
          </c:extLst>
        </c:ser>
        <c:ser>
          <c:idx val="10"/>
          <c:order val="10"/>
          <c:tx>
            <c:strRef>
              <c:f>PRAK!$M$5</c:f>
              <c:strCache>
                <c:ptCount val="1"/>
                <c:pt idx="0">
                  <c:v>Грихенланд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ВиСе 24/25</c:v>
                </c:pt>
              </c:strCache>
            </c:strRef>
          </c:cat>
          <c:val>
            <c:numRef>
              <c:f>PRAK!$M$6:$M$42</c:f>
              <c:numCache>
                <c:formatCode>General</c:formatCode>
                <c:ptCount val="32"/>
                <c:pt idx="10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A-3065-47B6-9BC2-7B67102C3E87}"/>
            </c:ext>
          </c:extLst>
        </c:ser>
        <c:ser>
          <c:idx val="11"/>
          <c:order val="11"/>
          <c:tx>
            <c:strRef>
              <c:f>PRAK!$N$5</c:f>
              <c:strCache>
                <c:ptCount val="1"/>
                <c:pt idx="0">
                  <c:v>Ирак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ССЭ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PRAK!$N$6:$N$42</c:f>
              <c:numCache>
                <c:formatCode>General</c:formatCode>
                <c:ptCount val="32"/>
                <c:pt idx="24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B-3065-47B6-9BC2-7B67102C3E87}"/>
            </c:ext>
          </c:extLst>
        </c:ser>
        <c:ser>
          <c:idx val="12"/>
          <c:order val="12"/>
          <c:tx>
            <c:strRef>
              <c:f>PRAK!$O$5</c:f>
              <c:strCache>
                <c:ptCount val="1"/>
                <c:pt idx="0">
                  <c:v>Иран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PRAK!$O$6:$O$42</c:f>
              <c:numCache>
                <c:formatCode>General</c:formatCode>
                <c:ptCount val="32"/>
                <c:pt idx="26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C-3065-47B6-9BC2-7B67102C3E87}"/>
            </c:ext>
          </c:extLst>
        </c:ser>
        <c:ser>
          <c:idx val="13"/>
          <c:order val="13"/>
          <c:tx>
            <c:strRef>
              <c:f>PRAK!$P$5</c:f>
              <c:strCache>
                <c:ptCount val="1"/>
                <c:pt idx="0">
                  <c:v>Касачстан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Сё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Сё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PRAK!$P$6:$P$42</c:f>
              <c:numCache>
                <c:formatCode>General</c:formatCode>
                <c:ptCount val="32"/>
                <c:pt idx="0">
                  <c:v>19</c:v>
                </c:pt>
                <c:pt idx="1">
                  <c:v>20</c:v>
                </c:pt>
                <c:pt idx="2">
                  <c:v>20</c:v>
                </c:pt>
                <c:pt idx="3">
                  <c:v>32</c:v>
                </c:pt>
                <c:pt idx="4">
                  <c:v>24</c:v>
                </c:pt>
                <c:pt idx="5">
                  <c:v>26</c:v>
                </c:pt>
                <c:pt idx="6">
                  <c:v>25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21</c:v>
                </c:pt>
                <c:pt idx="11">
                  <c:v>15</c:v>
                </c:pt>
                <c:pt idx="12">
                  <c:v>15</c:v>
                </c:pt>
                <c:pt idx="13">
                  <c:v>13</c:v>
                </c:pt>
                <c:pt idx="14">
                  <c:v>16</c:v>
                </c:pt>
                <c:pt idx="15">
                  <c:v>11</c:v>
                </c:pt>
                <c:pt idx="16">
                  <c:v>17</c:v>
                </c:pt>
                <c:pt idx="17">
                  <c:v>2</c:v>
                </c:pt>
                <c:pt idx="18">
                  <c:v>6</c:v>
                </c:pt>
                <c:pt idx="19">
                  <c:v>7</c:v>
                </c:pt>
                <c:pt idx="20">
                  <c:v>4</c:v>
                </c:pt>
                <c:pt idx="21">
                  <c:v>3</c:v>
                </c:pt>
                <c:pt idx="22">
                  <c:v>6</c:v>
                </c:pt>
                <c:pt idx="23">
                  <c:v>2</c:v>
                </c:pt>
                <c:pt idx="24">
                  <c:v>10</c:v>
                </c:pt>
                <c:pt idx="25">
                  <c:v>3</c:v>
                </c:pt>
                <c:pt idx="26">
                  <c:v>5</c:v>
                </c:pt>
                <c:pt idx="27">
                  <c:v>2</c:v>
                </c:pt>
                <c:pt idx="28">
                  <c:v>4</c:v>
                </c:pt>
                <c:pt idx="29">
                  <c:v>5</c:v>
                </c:pt>
                <c:pt idx="30">
                  <c:v>2</c:v>
                </c:pt>
                <c:pt idx="31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D-3065-47B6-9BC2-7B67102C3E87}"/>
            </c:ext>
          </c:extLst>
        </c:ser>
        <c:ser>
          <c:idx val="14"/>
          <c:order val="14"/>
          <c:tx>
            <c:strRef>
              <c:f>PRAK!$Q$5</c:f>
              <c:strCache>
                <c:ptCount val="1"/>
                <c:pt idx="0">
                  <c:v>Кения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ВиСе 24/25</c:v>
                </c:pt>
              </c:strCache>
            </c:strRef>
          </c:cat>
          <c:val>
            <c:numRef>
              <c:f>PRAK!$Q$6:$Q$42</c:f>
              <c:numCache>
                <c:formatCode>General</c:formatCode>
                <c:ptCount val="32"/>
                <c:pt idx="27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E-3065-47B6-9BC2-7B67102C3E87}"/>
            </c:ext>
          </c:extLst>
        </c:ser>
        <c:ser>
          <c:idx val="15"/>
          <c:order val="15"/>
          <c:tx>
            <c:strRef>
              <c:f>PRAK!$R$5</c:f>
              <c:strCache>
                <c:ptCount val="1"/>
                <c:pt idx="0">
                  <c:v>Киргистан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СоСе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PRAK!$R$6:$R$42</c:f>
              <c:numCache>
                <c:formatCode>General</c:formatCode>
                <c:ptCount val="32"/>
                <c:pt idx="9">
                  <c:v>1</c:v>
                </c:pt>
                <c:pt idx="10">
                  <c:v>3</c:v>
                </c:pt>
                <c:pt idx="11">
                  <c:v>7</c:v>
                </c:pt>
                <c:pt idx="12">
                  <c:v>5</c:v>
                </c:pt>
                <c:pt idx="13">
                  <c:v>7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  <c:pt idx="17">
                  <c:v>7</c:v>
                </c:pt>
                <c:pt idx="18">
                  <c:v>7</c:v>
                </c:pt>
                <c:pt idx="19">
                  <c:v>6</c:v>
                </c:pt>
                <c:pt idx="20">
                  <c:v>4</c:v>
                </c:pt>
                <c:pt idx="21">
                  <c:v>4</c:v>
                </c:pt>
                <c:pt idx="22">
                  <c:v>7</c:v>
                </c:pt>
                <c:pt idx="23">
                  <c:v>8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8">
                  <c:v>7</c:v>
                </c:pt>
                <c:pt idx="29">
                  <c:v>2</c:v>
                </c:pt>
                <c:pt idx="30">
                  <c:v>7</c:v>
                </c:pt>
                <c:pt idx="31">
                  <c:v>7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F-3065-47B6-9BC2-7B67102C3E87}"/>
            </c:ext>
          </c:extLst>
        </c:ser>
        <c:ser>
          <c:idx val="16"/>
          <c:order val="16"/>
          <c:tx>
            <c:strRef>
              <c:f>PRAK!$S$5</c:f>
              <c:strCache>
                <c:ptCount val="1"/>
                <c:pt idx="0">
                  <c:v>Kroatien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ВиСе 24/25</c:v>
                </c:pt>
              </c:strCache>
            </c:strRef>
          </c:cat>
          <c:val>
            <c:numRef>
              <c:f>PRAK!$S$6:$S$42</c:f>
              <c:numCache>
                <c:formatCode>General</c:formatCode>
                <c:ptCount val="32"/>
                <c:pt idx="8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0-3065-47B6-9BC2-7B67102C3E87}"/>
            </c:ext>
          </c:extLst>
        </c:ser>
        <c:ser>
          <c:idx val="17"/>
          <c:order val="17"/>
          <c:tx>
            <c:strRef>
              <c:f>PRAK!$T$5</c:f>
              <c:strCache>
                <c:ptCount val="1"/>
                <c:pt idx="0">
                  <c:v>Леттланд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Сё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PRAK!$T$6:$T$42</c:f>
              <c:numCache>
                <c:formatCode>General</c:formatCode>
                <c:ptCount val="32"/>
                <c:pt idx="3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1-3065-47B6-9BC2-7B67102C3E87}"/>
            </c:ext>
          </c:extLst>
        </c:ser>
        <c:ser>
          <c:idx val="18"/>
          <c:order val="18"/>
          <c:tx>
            <c:strRef>
              <c:f>PRAK!$U$5</c:f>
              <c:strCache>
                <c:ptCount val="1"/>
                <c:pt idx="0">
                  <c:v>Македония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PRAK!$U$6:$U$42</c:f>
              <c:numCache>
                <c:formatCode>General</c:formatCode>
                <c:ptCount val="32"/>
                <c:pt idx="8">
                  <c:v>1</c:v>
                </c:pt>
                <c:pt idx="9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2-3065-47B6-9BC2-7B67102C3E87}"/>
            </c:ext>
          </c:extLst>
        </c:ser>
        <c:ser>
          <c:idx val="19"/>
          <c:order val="19"/>
          <c:tx>
            <c:strRef>
              <c:f>PRAK!$V$5</c:f>
              <c:strCache>
                <c:ptCount val="1"/>
                <c:pt idx="0">
                  <c:v>Mongolei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PRAK!$V$6:$V$42</c:f>
              <c:numCache>
                <c:formatCode>General</c:formatCode>
                <c:ptCount val="32"/>
                <c:pt idx="7">
                  <c:v>5</c:v>
                </c:pt>
                <c:pt idx="8">
                  <c:v>5</c:v>
                </c:pt>
                <c:pt idx="9">
                  <c:v>3</c:v>
                </c:pt>
                <c:pt idx="10">
                  <c:v>4</c:v>
                </c:pt>
                <c:pt idx="11">
                  <c:v>3</c:v>
                </c:pt>
                <c:pt idx="12">
                  <c:v>3</c:v>
                </c:pt>
                <c:pt idx="13">
                  <c:v>4</c:v>
                </c:pt>
                <c:pt idx="14">
                  <c:v>3</c:v>
                </c:pt>
                <c:pt idx="15">
                  <c:v>2</c:v>
                </c:pt>
                <c:pt idx="16">
                  <c:v>4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5">
                  <c:v>1</c:v>
                </c:pt>
                <c:pt idx="26">
                  <c:v>2</c:v>
                </c:pt>
                <c:pt idx="28">
                  <c:v>3</c:v>
                </c:pt>
                <c:pt idx="29">
                  <c:v>3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3-3065-47B6-9BC2-7B67102C3E87}"/>
            </c:ext>
          </c:extLst>
        </c:ser>
        <c:ser>
          <c:idx val="20"/>
          <c:order val="20"/>
          <c:tx>
            <c:strRef>
              <c:f>PRAK!$W$5</c:f>
              <c:strCache>
                <c:ptCount val="1"/>
                <c:pt idx="0">
                  <c:v>Черногория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Сё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PRAK!$W$6:$W$42</c:f>
              <c:numCache>
                <c:formatCode>General</c:formatCode>
                <c:ptCount val="32"/>
                <c:pt idx="25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4-3065-47B6-9BC2-7B67102C3E87}"/>
            </c:ext>
          </c:extLst>
        </c:ser>
        <c:ser>
          <c:idx val="21"/>
          <c:order val="21"/>
          <c:tx>
            <c:strRef>
              <c:f>PRAK!$X$5</c:f>
              <c:strCache>
                <c:ptCount val="1"/>
                <c:pt idx="0">
                  <c:v>Пакистан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PRAK!$X$6:$X$42</c:f>
              <c:numCache>
                <c:formatCode>General</c:formatCode>
                <c:ptCount val="32"/>
                <c:pt idx="17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5-3065-47B6-9BC2-7B67102C3E87}"/>
            </c:ext>
          </c:extLst>
        </c:ser>
        <c:ser>
          <c:idx val="22"/>
          <c:order val="22"/>
          <c:tx>
            <c:strRef>
              <c:f>PRAK!$Y$5</c:f>
              <c:strCache>
                <c:ptCount val="1"/>
                <c:pt idx="0">
                  <c:v>Парагвай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Сё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PRAK!$Y$6:$Y$42</c:f>
              <c:numCache>
                <c:formatCode>General</c:formatCode>
                <c:ptCount val="32"/>
                <c:pt idx="13">
                  <c:v>5</c:v>
                </c:pt>
                <c:pt idx="14">
                  <c:v>3</c:v>
                </c:pt>
                <c:pt idx="16">
                  <c:v>6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6-3065-47B6-9BC2-7B67102C3E87}"/>
            </c:ext>
          </c:extLst>
        </c:ser>
        <c:ser>
          <c:idx val="23"/>
          <c:order val="23"/>
          <c:tx>
            <c:strRef>
              <c:f>PRAK!$Z$5</c:f>
              <c:strCache>
                <c:ptCount val="1"/>
                <c:pt idx="0">
                  <c:v>Полен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PRAK!$Z$6:$Z$42</c:f>
              <c:numCache>
                <c:formatCode>General</c:formatCode>
                <c:ptCount val="32"/>
                <c:pt idx="17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7-3065-47B6-9BC2-7B67102C3E87}"/>
            </c:ext>
          </c:extLst>
        </c:ser>
        <c:ser>
          <c:idx val="24"/>
          <c:order val="24"/>
          <c:tx>
            <c:strRef>
              <c:f>PRAK!$AA$5</c:f>
              <c:strCache>
                <c:ptCount val="1"/>
                <c:pt idx="0">
                  <c:v>Румяниен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PRAK!$AA$6:$AA$42</c:f>
              <c:numCache>
                <c:formatCode>General</c:formatCode>
                <c:ptCount val="32"/>
                <c:pt idx="8">
                  <c:v>3</c:v>
                </c:pt>
                <c:pt idx="9">
                  <c:v>4</c:v>
                </c:pt>
                <c:pt idx="10">
                  <c:v>4</c:v>
                </c:pt>
                <c:pt idx="11">
                  <c:v>3</c:v>
                </c:pt>
                <c:pt idx="12">
                  <c:v>4</c:v>
                </c:pt>
                <c:pt idx="13">
                  <c:v>3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  <c:pt idx="17">
                  <c:v>2</c:v>
                </c:pt>
                <c:pt idx="18">
                  <c:v>4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8-3065-47B6-9BC2-7B67102C3E87}"/>
            </c:ext>
          </c:extLst>
        </c:ser>
        <c:ser>
          <c:idx val="25"/>
          <c:order val="25"/>
          <c:tx>
            <c:strRef>
              <c:f>PRAK!$AB$5</c:f>
              <c:strCache>
                <c:ptCount val="1"/>
                <c:pt idx="0">
                  <c:v>Russland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Сё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ВиСе 24/25</c:v>
                </c:pt>
              </c:strCache>
            </c:strRef>
          </c:cat>
          <c:val>
            <c:numRef>
              <c:f>PRAK!$AB$6:$AB$42</c:f>
              <c:numCache>
                <c:formatCode>General</c:formatCode>
                <c:ptCount val="32"/>
                <c:pt idx="6">
                  <c:v>2</c:v>
                </c:pt>
                <c:pt idx="8">
                  <c:v>11</c:v>
                </c:pt>
                <c:pt idx="9">
                  <c:v>14</c:v>
                </c:pt>
                <c:pt idx="10">
                  <c:v>13</c:v>
                </c:pt>
                <c:pt idx="11">
                  <c:v>13</c:v>
                </c:pt>
                <c:pt idx="12">
                  <c:v>12</c:v>
                </c:pt>
                <c:pt idx="13">
                  <c:v>13</c:v>
                </c:pt>
                <c:pt idx="14">
                  <c:v>11</c:v>
                </c:pt>
                <c:pt idx="15">
                  <c:v>10</c:v>
                </c:pt>
                <c:pt idx="16">
                  <c:v>11</c:v>
                </c:pt>
                <c:pt idx="17">
                  <c:v>8</c:v>
                </c:pt>
                <c:pt idx="18">
                  <c:v>11</c:v>
                </c:pt>
                <c:pt idx="19">
                  <c:v>13</c:v>
                </c:pt>
                <c:pt idx="20">
                  <c:v>9</c:v>
                </c:pt>
                <c:pt idx="21">
                  <c:v>7</c:v>
                </c:pt>
                <c:pt idx="22">
                  <c:v>10</c:v>
                </c:pt>
                <c:pt idx="23">
                  <c:v>9</c:v>
                </c:pt>
                <c:pt idx="24">
                  <c:v>9</c:v>
                </c:pt>
                <c:pt idx="25">
                  <c:v>12</c:v>
                </c:pt>
                <c:pt idx="26">
                  <c:v>6</c:v>
                </c:pt>
                <c:pt idx="27">
                  <c:v>4</c:v>
                </c:pt>
                <c:pt idx="28">
                  <c:v>6</c:v>
                </c:pt>
                <c:pt idx="29">
                  <c:v>6</c:v>
                </c:pt>
                <c:pt idx="30">
                  <c:v>4</c:v>
                </c:pt>
                <c:pt idx="31">
                  <c:v>4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9-3065-47B6-9BC2-7B67102C3E87}"/>
            </c:ext>
          </c:extLst>
        </c:ser>
        <c:ser>
          <c:idx val="26"/>
          <c:order val="26"/>
          <c:tx>
            <c:strRef>
              <c:f>PRAK!$AC$5</c:f>
              <c:strCache>
                <c:ptCount val="1"/>
                <c:pt idx="0">
                  <c:v>Самбия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ССЭ 1993</c:v>
                </c:pt>
                <c:pt idx="1">
                  <c:v>СоСе 1994</c:v>
                </c:pt>
                <c:pt idx="2">
                  <c:v>SoSe 1995</c:v>
                </c:pt>
                <c:pt idx="3">
                  <c:v>SoSe 1996</c:v>
                </c:pt>
                <c:pt idx="4">
                  <c:v>Сосе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PRAK!$AC$6:$AC$42</c:f>
              <c:numCache>
                <c:formatCode>General</c:formatCode>
                <c:ptCount val="32"/>
                <c:pt idx="27">
                  <c:v>1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A-3065-47B6-9BC2-7B67102C3E87}"/>
            </c:ext>
          </c:extLst>
        </c:ser>
        <c:ser>
          <c:idx val="27"/>
          <c:order val="27"/>
          <c:tx>
            <c:strRef>
              <c:f>PRAK!$AD$5</c:f>
              <c:strCache>
                <c:ptCount val="1"/>
                <c:pt idx="0">
                  <c:v>Сириен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Сё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Сезон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PRAK!$AD$6:$AD$42</c:f>
              <c:numCache>
                <c:formatCode>General</c:formatCode>
                <c:ptCount val="32"/>
                <c:pt idx="13">
                  <c:v>4</c:v>
                </c:pt>
                <c:pt idx="14">
                  <c:v>2</c:v>
                </c:pt>
                <c:pt idx="16">
                  <c:v>1</c:v>
                </c:pt>
                <c:pt idx="23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B-3065-47B6-9BC2-7B67102C3E87}"/>
            </c:ext>
          </c:extLst>
        </c:ser>
        <c:ser>
          <c:idx val="28"/>
          <c:order val="28"/>
          <c:tx>
            <c:strRef>
              <c:f>PRAK!$AE$5</c:f>
              <c:strCache>
                <c:ptCount val="1"/>
                <c:pt idx="0">
                  <c:v>Сербия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PRAK!$AE$6:$AE$42</c:f>
              <c:numCache>
                <c:formatCode>General</c:formatCode>
                <c:ptCount val="32"/>
                <c:pt idx="8">
                  <c:v>2</c:v>
                </c:pt>
                <c:pt idx="9">
                  <c:v>7</c:v>
                </c:pt>
                <c:pt idx="10">
                  <c:v>2</c:v>
                </c:pt>
                <c:pt idx="23">
                  <c:v>1</c:v>
                </c:pt>
                <c:pt idx="24">
                  <c:v>3</c:v>
                </c:pt>
                <c:pt idx="26">
                  <c:v>1</c:v>
                </c:pt>
                <c:pt idx="29">
                  <c:v>2</c:v>
                </c:pt>
                <c:pt idx="30">
                  <c:v>1</c:v>
                </c:pt>
                <c:pt idx="31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C-3065-47B6-9BC2-7B67102C3E87}"/>
            </c:ext>
          </c:extLst>
        </c:ser>
        <c:ser>
          <c:idx val="29"/>
          <c:order val="29"/>
          <c:tx>
            <c:strRef>
              <c:f>PRAK!$AF$5</c:f>
              <c:strCache>
                <c:ptCount val="1"/>
                <c:pt idx="0">
                  <c:v>Тадшикистан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Сё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PRAK!$AF$6:$AF$42</c:f>
              <c:numCache>
                <c:formatCode>General</c:formatCode>
                <c:ptCount val="32"/>
                <c:pt idx="12">
                  <c:v>1</c:v>
                </c:pt>
                <c:pt idx="13">
                  <c:v>4</c:v>
                </c:pt>
                <c:pt idx="14">
                  <c:v>6</c:v>
                </c:pt>
                <c:pt idx="15">
                  <c:v>5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5</c:v>
                </c:pt>
                <c:pt idx="20">
                  <c:v>2</c:v>
                </c:pt>
                <c:pt idx="21">
                  <c:v>1</c:v>
                </c:pt>
                <c:pt idx="22">
                  <c:v>2</c:v>
                </c:pt>
                <c:pt idx="23">
                  <c:v>1</c:v>
                </c:pt>
                <c:pt idx="24">
                  <c:v>2</c:v>
                </c:pt>
                <c:pt idx="25">
                  <c:v>5</c:v>
                </c:pt>
                <c:pt idx="26">
                  <c:v>6</c:v>
                </c:pt>
                <c:pt idx="28">
                  <c:v>1</c:v>
                </c:pt>
                <c:pt idx="30">
                  <c:v>1</c:v>
                </c:pt>
                <c:pt idx="31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D-3065-47B6-9BC2-7B67102C3E87}"/>
            </c:ext>
          </c:extLst>
        </c:ser>
        <c:ser>
          <c:idx val="30"/>
          <c:order val="30"/>
          <c:tx>
            <c:strRef>
              <c:f>PRAK!$AG$5</c:f>
              <c:strCache>
                <c:ptCount val="1"/>
                <c:pt idx="0">
                  <c:v>Таиланд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PRAK!$AG$6:$AG$42</c:f>
              <c:numCache>
                <c:formatCode>General</c:formatCode>
                <c:ptCount val="32"/>
                <c:pt idx="25">
                  <c:v>2</c:v>
                </c:pt>
                <c:pt idx="26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E-3065-47B6-9BC2-7B67102C3E87}"/>
            </c:ext>
          </c:extLst>
        </c:ser>
        <c:ser>
          <c:idx val="31"/>
          <c:order val="31"/>
          <c:tx>
            <c:strRef>
              <c:f>PRAK!$AH$5</c:f>
              <c:strCache>
                <c:ptCount val="1"/>
                <c:pt idx="0">
                  <c:v>Туркменистан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PRAK!$AH$6:$AH$42</c:f>
              <c:numCache>
                <c:formatCode>General</c:formatCode>
                <c:ptCount val="32"/>
                <c:pt idx="13">
                  <c:v>1</c:v>
                </c:pt>
                <c:pt idx="15">
                  <c:v>3</c:v>
                </c:pt>
                <c:pt idx="16">
                  <c:v>4</c:v>
                </c:pt>
                <c:pt idx="26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F-3065-47B6-9BC2-7B67102C3E87}"/>
            </c:ext>
          </c:extLst>
        </c:ser>
        <c:ser>
          <c:idx val="32"/>
          <c:order val="32"/>
          <c:tx>
            <c:strRef>
              <c:f>PRAK!$AI$5</c:f>
              <c:strCache>
                <c:ptCount val="1"/>
                <c:pt idx="0">
                  <c:v>Уганда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PRAK!$AI$6:$AI$42</c:f>
              <c:numCache>
                <c:formatCode>General</c:formatCode>
                <c:ptCount val="32"/>
                <c:pt idx="27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0-3065-47B6-9BC2-7B67102C3E87}"/>
            </c:ext>
          </c:extLst>
        </c:ser>
        <c:ser>
          <c:idx val="33"/>
          <c:order val="33"/>
          <c:tx>
            <c:strRef>
              <c:f>PRAK!$AJ$5</c:f>
              <c:strCache>
                <c:ptCount val="1"/>
                <c:pt idx="0">
                  <c:v>Украина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PRAK!$AJ$6:$AJ$42</c:f>
              <c:numCache>
                <c:formatCode>General</c:formatCode>
                <c:ptCount val="32"/>
                <c:pt idx="3">
                  <c:v>19</c:v>
                </c:pt>
                <c:pt idx="4">
                  <c:v>18</c:v>
                </c:pt>
                <c:pt idx="5">
                  <c:v>16</c:v>
                </c:pt>
                <c:pt idx="6">
                  <c:v>16</c:v>
                </c:pt>
                <c:pt idx="7">
                  <c:v>16</c:v>
                </c:pt>
                <c:pt idx="8">
                  <c:v>20</c:v>
                </c:pt>
                <c:pt idx="9">
                  <c:v>20</c:v>
                </c:pt>
                <c:pt idx="10">
                  <c:v>19</c:v>
                </c:pt>
                <c:pt idx="11">
                  <c:v>20</c:v>
                </c:pt>
                <c:pt idx="12">
                  <c:v>21</c:v>
                </c:pt>
                <c:pt idx="13">
                  <c:v>15</c:v>
                </c:pt>
                <c:pt idx="14">
                  <c:v>17</c:v>
                </c:pt>
                <c:pt idx="15">
                  <c:v>12</c:v>
                </c:pt>
                <c:pt idx="16">
                  <c:v>16</c:v>
                </c:pt>
                <c:pt idx="17">
                  <c:v>15</c:v>
                </c:pt>
                <c:pt idx="18">
                  <c:v>16</c:v>
                </c:pt>
                <c:pt idx="19">
                  <c:v>17</c:v>
                </c:pt>
                <c:pt idx="20">
                  <c:v>18</c:v>
                </c:pt>
                <c:pt idx="21">
                  <c:v>9</c:v>
                </c:pt>
                <c:pt idx="22">
                  <c:v>18</c:v>
                </c:pt>
                <c:pt idx="23">
                  <c:v>17</c:v>
                </c:pt>
                <c:pt idx="24">
                  <c:v>16</c:v>
                </c:pt>
                <c:pt idx="25">
                  <c:v>14</c:v>
                </c:pt>
                <c:pt idx="26">
                  <c:v>14</c:v>
                </c:pt>
                <c:pt idx="27">
                  <c:v>6</c:v>
                </c:pt>
                <c:pt idx="28">
                  <c:v>7</c:v>
                </c:pt>
                <c:pt idx="29">
                  <c:v>6</c:v>
                </c:pt>
                <c:pt idx="30">
                  <c:v>2</c:v>
                </c:pt>
                <c:pt idx="31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1-3065-47B6-9BC2-7B67102C3E87}"/>
            </c:ext>
          </c:extLst>
        </c:ser>
        <c:ser>
          <c:idx val="34"/>
          <c:order val="34"/>
          <c:tx>
            <c:strRef>
              <c:f>PRAK!$AK$5</c:f>
              <c:strCache>
                <c:ptCount val="1"/>
                <c:pt idx="0">
                  <c:v>Унгарн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PRAK!$AK$6:$AK$42</c:f>
              <c:numCache>
                <c:formatCode>General</c:formatCode>
                <c:ptCount val="32"/>
                <c:pt idx="8">
                  <c:v>2</c:v>
                </c:pt>
                <c:pt idx="9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2-3065-47B6-9BC2-7B67102C3E87}"/>
            </c:ext>
          </c:extLst>
        </c:ser>
        <c:ser>
          <c:idx val="35"/>
          <c:order val="35"/>
          <c:tx>
            <c:strRef>
              <c:f>PRAK!$AL$5</c:f>
              <c:strCache>
                <c:ptCount val="1"/>
                <c:pt idx="0">
                  <c:v>Узбекистан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PRAK!$AL$6:$AL$42</c:f>
              <c:numCache>
                <c:formatCode>General</c:formatCode>
                <c:ptCount val="32"/>
                <c:pt idx="9">
                  <c:v>1</c:v>
                </c:pt>
                <c:pt idx="11">
                  <c:v>3</c:v>
                </c:pt>
                <c:pt idx="12">
                  <c:v>10</c:v>
                </c:pt>
                <c:pt idx="13">
                  <c:v>15</c:v>
                </c:pt>
                <c:pt idx="14">
                  <c:v>17</c:v>
                </c:pt>
                <c:pt idx="15">
                  <c:v>17</c:v>
                </c:pt>
                <c:pt idx="16">
                  <c:v>17</c:v>
                </c:pt>
                <c:pt idx="17">
                  <c:v>19</c:v>
                </c:pt>
                <c:pt idx="18">
                  <c:v>15</c:v>
                </c:pt>
                <c:pt idx="19">
                  <c:v>14</c:v>
                </c:pt>
                <c:pt idx="20">
                  <c:v>7</c:v>
                </c:pt>
                <c:pt idx="21">
                  <c:v>15</c:v>
                </c:pt>
                <c:pt idx="22">
                  <c:v>15</c:v>
                </c:pt>
                <c:pt idx="23">
                  <c:v>13</c:v>
                </c:pt>
                <c:pt idx="24">
                  <c:v>8</c:v>
                </c:pt>
                <c:pt idx="25">
                  <c:v>7</c:v>
                </c:pt>
                <c:pt idx="26">
                  <c:v>17</c:v>
                </c:pt>
                <c:pt idx="27">
                  <c:v>12</c:v>
                </c:pt>
                <c:pt idx="28">
                  <c:v>10</c:v>
                </c:pt>
                <c:pt idx="29">
                  <c:v>15</c:v>
                </c:pt>
                <c:pt idx="30">
                  <c:v>9</c:v>
                </c:pt>
                <c:pt idx="31">
                  <c:v>9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3-3065-47B6-9BC2-7B67102C3E87}"/>
            </c:ext>
          </c:extLst>
        </c:ser>
        <c:ser>
          <c:idx val="36"/>
          <c:order val="36"/>
          <c:tx>
            <c:strRef>
              <c:f>PRAK!$AM$5</c:f>
              <c:strCache>
                <c:ptCount val="1"/>
                <c:pt idx="0">
                  <c:v>Индонезия</c:v>
                </c:pt>
              </c:strCache>
            </c:strRef>
          </c:tx>
          <c:spPr>
            <a:solidFill>
              <a:schemeClr val="accent1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PRAK!$AM$6:$AM$42</c:f>
              <c:numCache>
                <c:formatCode>General</c:formatCode>
                <c:ptCount val="32"/>
                <c:pt idx="14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4-3065-47B6-9BC2-7B67102C3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460705512"/>
        <c:axId val="1"/>
      </c:barChart>
      <c:lineChart>
        <c:grouping val="standard"/>
        <c:varyColors val="0"/>
        <c:ser>
          <c:idx val="37"/>
          <c:order val="37"/>
          <c:tx>
            <c:strRef>
              <c:f>PRAK!$AN$5</c:f>
              <c:strCache>
                <c:ptCount val="1"/>
                <c:pt idx="0">
                  <c:v>Вайсруссланд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PRAK!$AN$6:$AN$42</c:f>
              <c:numCache>
                <c:formatCode>General</c:formatCode>
                <c:ptCount val="32"/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6</c:v>
                </c:pt>
                <c:pt idx="16">
                  <c:v>2</c:v>
                </c:pt>
                <c:pt idx="18">
                  <c:v>1</c:v>
                </c:pt>
                <c:pt idx="21">
                  <c:v>1</c:v>
                </c:pt>
              </c:numCache>
            </c:numRef>
          </c:val>
          <c:smooth val="0"/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5-3065-47B6-9BC2-7B67102C3E87}"/>
            </c:ext>
          </c:extLst>
        </c:ser>
        <c:ser>
          <c:idx val="38"/>
          <c:order val="38"/>
          <c:tx>
            <c:strRef>
              <c:f>PRAK!$AO$5</c:f>
              <c:strCache>
                <c:ptCount val="1"/>
                <c:pt idx="0">
                  <c:v>Anzahl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PRAK!$B$6:$B$42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PRAK!$AO$6:$AO$42</c:f>
              <c:numCache>
                <c:formatCode>General</c:formatCode>
                <c:ptCount val="32"/>
                <c:pt idx="0">
                  <c:v>19</c:v>
                </c:pt>
                <c:pt idx="1">
                  <c:v>20</c:v>
                </c:pt>
                <c:pt idx="2">
                  <c:v>20</c:v>
                </c:pt>
                <c:pt idx="3">
                  <c:v>53</c:v>
                </c:pt>
                <c:pt idx="4">
                  <c:v>42</c:v>
                </c:pt>
                <c:pt idx="5">
                  <c:v>62</c:v>
                </c:pt>
                <c:pt idx="6">
                  <c:v>66</c:v>
                </c:pt>
                <c:pt idx="7">
                  <c:v>63</c:v>
                </c:pt>
                <c:pt idx="8">
                  <c:v>92</c:v>
                </c:pt>
                <c:pt idx="9">
                  <c:v>102</c:v>
                </c:pt>
                <c:pt idx="10">
                  <c:v>98</c:v>
                </c:pt>
                <c:pt idx="11">
                  <c:v>101</c:v>
                </c:pt>
                <c:pt idx="12">
                  <c:v>95</c:v>
                </c:pt>
                <c:pt idx="13">
                  <c:v>100</c:v>
                </c:pt>
                <c:pt idx="14">
                  <c:v>102</c:v>
                </c:pt>
                <c:pt idx="15">
                  <c:v>89</c:v>
                </c:pt>
                <c:pt idx="16">
                  <c:v>99</c:v>
                </c:pt>
                <c:pt idx="17">
                  <c:v>76</c:v>
                </c:pt>
                <c:pt idx="18">
                  <c:v>83</c:v>
                </c:pt>
                <c:pt idx="19">
                  <c:v>81</c:v>
                </c:pt>
                <c:pt idx="20">
                  <c:v>59</c:v>
                </c:pt>
                <c:pt idx="21">
                  <c:v>54</c:v>
                </c:pt>
                <c:pt idx="22">
                  <c:v>70</c:v>
                </c:pt>
                <c:pt idx="23">
                  <c:v>73</c:v>
                </c:pt>
                <c:pt idx="24">
                  <c:v>73</c:v>
                </c:pt>
                <c:pt idx="25">
                  <c:v>69</c:v>
                </c:pt>
                <c:pt idx="26">
                  <c:v>70</c:v>
                </c:pt>
                <c:pt idx="27">
                  <c:v>47</c:v>
                </c:pt>
                <c:pt idx="28">
                  <c:v>59</c:v>
                </c:pt>
                <c:pt idx="29">
                  <c:v>59</c:v>
                </c:pt>
                <c:pt idx="30">
                  <c:v>41</c:v>
                </c:pt>
                <c:pt idx="31">
                  <c:v>41</c:v>
                </c:pt>
              </c:numCache>
            </c:numRef>
          </c:val>
          <c:smooth val="0"/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0-79FC-4C5B-A492-5736C42B6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0705512"/>
        <c:axId val="1"/>
      </c:lineChart>
      <c:catAx>
        <c:axId val="460705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700" b="1"/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out"/>
        <c:tickLblPos val="nextTo"/>
        <c:spPr>
          <a:ln w="9525">
            <a:solidFill>
              <a:schemeClr val="tx1">
                <a:lumMod val="15000"/>
                <a:lumOff val="85000"/>
              </a:schemeClr>
            </a:solidFill>
          </a:ln>
        </c:spPr>
        <c:txPr>
          <a:bodyPr rot="0" vert="horz"/>
          <a:lstStyle/>
          <a:p>
            <a:pPr>
              <a:defRPr sz="700" b="1" i="0"/>
            </a:pPr>
            <a:endParaRPr lang="de-DE"/>
          </a:p>
        </c:txPr>
        <c:crossAx val="460705512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r"/>
      <c:legendEntry>
        <c:idx val="37"/>
        <c:delete val="1"/>
      </c:legendEntry>
      <c:legendEntry>
        <c:idx val="38"/>
        <c:delete val="1"/>
      </c:legendEntry>
      <c:layout>
        <c:manualLayout>
          <c:xMode val="edge"/>
          <c:yMode val="edge"/>
          <c:x val="0.87260394287774312"/>
          <c:y val="1.4223236300007954E-2"/>
          <c:w val="0.10626320788046452"/>
          <c:h val="0.9857766631065491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600" b="1"/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de-DE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591922861380622E-2"/>
          <c:y val="4.1027313782308998E-2"/>
          <c:w val="0.8723469495092554"/>
          <c:h val="0.8009312780989081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MAM!$A$40</c:f>
              <c:strCache>
                <c:ptCount val="1"/>
                <c:pt idx="0">
                  <c:v>Jahr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MAM!$A$41:$A$73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0-22F4-48B2-9D87-37F193A4819B}"/>
            </c:ext>
          </c:extLst>
        </c:ser>
        <c:ser>
          <c:idx val="1"/>
          <c:order val="2"/>
          <c:tx>
            <c:strRef>
              <c:f>MAM!$C$40</c:f>
              <c:strCache>
                <c:ptCount val="1"/>
                <c:pt idx="0">
                  <c:v>Аргентина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MAM!$C$41:$C$73</c:f>
              <c:numCache>
                <c:formatCode>General</c:formatCode>
                <c:ptCount val="33"/>
                <c:pt idx="6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1-22F4-48B2-9D87-37F193A4819B}"/>
            </c:ext>
          </c:extLst>
        </c:ser>
        <c:ser>
          <c:idx val="2"/>
          <c:order val="3"/>
          <c:tx>
            <c:strRef>
              <c:f>MAM!$D$40</c:f>
              <c:strCache>
                <c:ptCount val="1"/>
                <c:pt idx="0">
                  <c:v>Армениан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MAM!$D$41:$D$73</c:f>
              <c:numCache>
                <c:formatCode>General</c:formatCode>
                <c:ptCount val="33"/>
                <c:pt idx="8">
                  <c:v>1</c:v>
                </c:pt>
                <c:pt idx="9">
                  <c:v>2</c:v>
                </c:pt>
                <c:pt idx="10">
                  <c:v>5</c:v>
                </c:pt>
                <c:pt idx="11">
                  <c:v>2</c:v>
                </c:pt>
                <c:pt idx="12">
                  <c:v>3</c:v>
                </c:pt>
                <c:pt idx="13">
                  <c:v>9</c:v>
                </c:pt>
                <c:pt idx="14">
                  <c:v>4</c:v>
                </c:pt>
                <c:pt idx="15">
                  <c:v>4</c:v>
                </c:pt>
                <c:pt idx="16">
                  <c:v>1</c:v>
                </c:pt>
                <c:pt idx="17">
                  <c:v>4</c:v>
                </c:pt>
                <c:pt idx="19">
                  <c:v>5</c:v>
                </c:pt>
                <c:pt idx="20">
                  <c:v>6</c:v>
                </c:pt>
                <c:pt idx="21">
                  <c:v>5</c:v>
                </c:pt>
                <c:pt idx="22">
                  <c:v>5</c:v>
                </c:pt>
                <c:pt idx="23">
                  <c:v>4</c:v>
                </c:pt>
                <c:pt idx="24">
                  <c:v>5</c:v>
                </c:pt>
                <c:pt idx="25">
                  <c:v>4</c:v>
                </c:pt>
                <c:pt idx="26">
                  <c:v>1</c:v>
                </c:pt>
                <c:pt idx="27">
                  <c:v>4</c:v>
                </c:pt>
                <c:pt idx="28">
                  <c:v>3</c:v>
                </c:pt>
                <c:pt idx="29">
                  <c:v>6</c:v>
                </c:pt>
                <c:pt idx="30">
                  <c:v>2</c:v>
                </c:pt>
                <c:pt idx="31">
                  <c:v>3</c:v>
                </c:pt>
                <c:pt idx="32">
                  <c:v>5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2-22F4-48B2-9D87-37F193A4819B}"/>
            </c:ext>
          </c:extLst>
        </c:ser>
        <c:ser>
          <c:idx val="3"/>
          <c:order val="4"/>
          <c:tx>
            <c:strRef>
              <c:f>MAM!$E$40</c:f>
              <c:strCache>
                <c:ptCount val="1"/>
                <c:pt idx="0">
                  <c:v>Асербайдшан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MAM!$E$41:$E$73</c:f>
              <c:numCache>
                <c:formatCode>General</c:formatCode>
                <c:ptCount val="33"/>
                <c:pt idx="8">
                  <c:v>2</c:v>
                </c:pt>
                <c:pt idx="12">
                  <c:v>5</c:v>
                </c:pt>
                <c:pt idx="13">
                  <c:v>6</c:v>
                </c:pt>
                <c:pt idx="14">
                  <c:v>6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3</c:v>
                </c:pt>
                <c:pt idx="22">
                  <c:v>2</c:v>
                </c:pt>
                <c:pt idx="23">
                  <c:v>3</c:v>
                </c:pt>
                <c:pt idx="24">
                  <c:v>2</c:v>
                </c:pt>
                <c:pt idx="25">
                  <c:v>4</c:v>
                </c:pt>
                <c:pt idx="26">
                  <c:v>5</c:v>
                </c:pt>
                <c:pt idx="27">
                  <c:v>4</c:v>
                </c:pt>
                <c:pt idx="28">
                  <c:v>2</c:v>
                </c:pt>
                <c:pt idx="29">
                  <c:v>13</c:v>
                </c:pt>
                <c:pt idx="30">
                  <c:v>10</c:v>
                </c:pt>
                <c:pt idx="31">
                  <c:v>8</c:v>
                </c:pt>
                <c:pt idx="32">
                  <c:v>7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3-22F4-48B2-9D87-37F193A4819B}"/>
            </c:ext>
          </c:extLst>
        </c:ser>
        <c:ser>
          <c:idx val="4"/>
          <c:order val="5"/>
          <c:tx>
            <c:strRef>
              <c:f>MAM!$F$40</c:f>
              <c:strCache>
                <c:ptCount val="1"/>
                <c:pt idx="0">
                  <c:v>Босния и Герцеговина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MAM!$F$41:$F$73</c:f>
              <c:numCache>
                <c:formatCode>General</c:formatCode>
                <c:ptCount val="33"/>
                <c:pt idx="9">
                  <c:v>1</c:v>
                </c:pt>
                <c:pt idx="10">
                  <c:v>2</c:v>
                </c:pt>
                <c:pt idx="12">
                  <c:v>2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4-22F4-48B2-9D87-37F193A4819B}"/>
            </c:ext>
          </c:extLst>
        </c:ser>
        <c:ser>
          <c:idx val="5"/>
          <c:order val="6"/>
          <c:tx>
            <c:strRef>
              <c:f>MAM!$G$40</c:f>
              <c:strCache>
                <c:ptCount val="1"/>
                <c:pt idx="0">
                  <c:v>Бразилия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MAM!$G$41:$G$73</c:f>
              <c:numCache>
                <c:formatCode>General</c:formatCode>
                <c:ptCount val="33"/>
                <c:pt idx="8">
                  <c:v>1</c:v>
                </c:pt>
                <c:pt idx="13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5-22F4-48B2-9D87-37F193A4819B}"/>
            </c:ext>
          </c:extLst>
        </c:ser>
        <c:ser>
          <c:idx val="6"/>
          <c:order val="7"/>
          <c:tx>
            <c:strRef>
              <c:f>MAM!$H$40</c:f>
              <c:strCache>
                <c:ptCount val="1"/>
                <c:pt idx="0">
                  <c:v>Булгариен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MAM!$H$41:$H$73</c:f>
              <c:numCache>
                <c:formatCode>General</c:formatCode>
                <c:ptCount val="33"/>
                <c:pt idx="6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3">
                  <c:v>2</c:v>
                </c:pt>
                <c:pt idx="19">
                  <c:v>1</c:v>
                </c:pt>
                <c:pt idx="21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6-22F4-48B2-9D87-37F193A4819B}"/>
            </c:ext>
          </c:extLst>
        </c:ser>
        <c:ser>
          <c:idx val="7"/>
          <c:order val="8"/>
          <c:tx>
            <c:strRef>
              <c:f>MAM!$I$40</c:f>
              <c:strCache>
                <c:ptCount val="1"/>
                <c:pt idx="0">
                  <c:v>Бельгия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MAM!$I$41:$I$73</c:f>
              <c:numCache>
                <c:formatCode>General</c:formatCode>
                <c:ptCount val="33"/>
                <c:pt idx="18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7-22F4-48B2-9D87-37F193A4819B}"/>
            </c:ext>
          </c:extLst>
        </c:ser>
        <c:ser>
          <c:idx val="8"/>
          <c:order val="9"/>
          <c:tx>
            <c:strRef>
              <c:f>MAM!$J$40</c:f>
              <c:strCache>
                <c:ptCount val="1"/>
                <c:pt idx="0">
                  <c:v>Чили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MAM!$J$41:$J$73</c:f>
              <c:numCache>
                <c:formatCode>General</c:formatCode>
                <c:ptCount val="33"/>
                <c:pt idx="14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8-22F4-48B2-9D87-37F193A4819B}"/>
            </c:ext>
          </c:extLst>
        </c:ser>
        <c:ser>
          <c:idx val="9"/>
          <c:order val="10"/>
          <c:tx>
            <c:strRef>
              <c:f>MAM!$K$40</c:f>
              <c:strCache>
                <c:ptCount val="1"/>
                <c:pt idx="0">
                  <c:v>Китай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MAM!$K$41:$K$73</c:f>
              <c:numCache>
                <c:formatCode>General</c:formatCode>
                <c:ptCount val="33"/>
                <c:pt idx="13">
                  <c:v>3</c:v>
                </c:pt>
                <c:pt idx="14">
                  <c:v>1</c:v>
                </c:pt>
                <c:pt idx="16">
                  <c:v>2</c:v>
                </c:pt>
                <c:pt idx="18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9-22F4-48B2-9D87-37F193A4819B}"/>
            </c:ext>
          </c:extLst>
        </c:ser>
        <c:ser>
          <c:idx val="10"/>
          <c:order val="11"/>
          <c:tx>
            <c:strRef>
              <c:f>MAM!$L$40</c:f>
              <c:strCache>
                <c:ptCount val="1"/>
                <c:pt idx="0">
                  <c:v>Германия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MAM!$L$41:$L$73</c:f>
              <c:numCache>
                <c:formatCode>General</c:formatCode>
                <c:ptCount val="33"/>
                <c:pt idx="11">
                  <c:v>2</c:v>
                </c:pt>
                <c:pt idx="13">
                  <c:v>3</c:v>
                </c:pt>
                <c:pt idx="14">
                  <c:v>3</c:v>
                </c:pt>
                <c:pt idx="18">
                  <c:v>1</c:v>
                </c:pt>
                <c:pt idx="19">
                  <c:v>2</c:v>
                </c:pt>
                <c:pt idx="21">
                  <c:v>1</c:v>
                </c:pt>
                <c:pt idx="22">
                  <c:v>4</c:v>
                </c:pt>
                <c:pt idx="23">
                  <c:v>1</c:v>
                </c:pt>
                <c:pt idx="24">
                  <c:v>3</c:v>
                </c:pt>
                <c:pt idx="25">
                  <c:v>3</c:v>
                </c:pt>
                <c:pt idx="26">
                  <c:v>6</c:v>
                </c:pt>
                <c:pt idx="28">
                  <c:v>3</c:v>
                </c:pt>
                <c:pt idx="29">
                  <c:v>5</c:v>
                </c:pt>
                <c:pt idx="30">
                  <c:v>3</c:v>
                </c:pt>
                <c:pt idx="31">
                  <c:v>5</c:v>
                </c:pt>
                <c:pt idx="32">
                  <c:v>6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A-22F4-48B2-9D87-37F193A4819B}"/>
            </c:ext>
          </c:extLst>
        </c:ser>
        <c:ser>
          <c:idx val="11"/>
          <c:order val="12"/>
          <c:tx>
            <c:strRef>
              <c:f>MAM!$M$40</c:f>
              <c:strCache>
                <c:ptCount val="1"/>
                <c:pt idx="0">
                  <c:v>Эстляндия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MAM!$M$41:$M$73</c:f>
              <c:numCache>
                <c:formatCode>General</c:formatCode>
                <c:ptCount val="33"/>
                <c:pt idx="3">
                  <c:v>2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B-22F4-48B2-9D87-37F193A4819B}"/>
            </c:ext>
          </c:extLst>
        </c:ser>
        <c:ser>
          <c:idx val="12"/>
          <c:order val="13"/>
          <c:tx>
            <c:strRef>
              <c:f>MAM!$N$40</c:f>
              <c:strCache>
                <c:ptCount val="1"/>
                <c:pt idx="0">
                  <c:v>Георгий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MAM!$N$41:$N$73</c:f>
              <c:numCache>
                <c:formatCode>General</c:formatCode>
                <c:ptCount val="33"/>
                <c:pt idx="5">
                  <c:v>2</c:v>
                </c:pt>
                <c:pt idx="6">
                  <c:v>1</c:v>
                </c:pt>
                <c:pt idx="7">
                  <c:v>8</c:v>
                </c:pt>
                <c:pt idx="8">
                  <c:v>7</c:v>
                </c:pt>
                <c:pt idx="9">
                  <c:v>5</c:v>
                </c:pt>
                <c:pt idx="10">
                  <c:v>4</c:v>
                </c:pt>
                <c:pt idx="11">
                  <c:v>5</c:v>
                </c:pt>
                <c:pt idx="12">
                  <c:v>3</c:v>
                </c:pt>
                <c:pt idx="13">
                  <c:v>6</c:v>
                </c:pt>
                <c:pt idx="14">
                  <c:v>6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20">
                  <c:v>2</c:v>
                </c:pt>
                <c:pt idx="21">
                  <c:v>2</c:v>
                </c:pt>
                <c:pt idx="23">
                  <c:v>1</c:v>
                </c:pt>
                <c:pt idx="25">
                  <c:v>3</c:v>
                </c:pt>
                <c:pt idx="26">
                  <c:v>3</c:v>
                </c:pt>
                <c:pt idx="27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C-22F4-48B2-9D87-37F193A4819B}"/>
            </c:ext>
          </c:extLst>
        </c:ser>
        <c:ser>
          <c:idx val="13"/>
          <c:order val="14"/>
          <c:tx>
            <c:strRef>
              <c:f>MAM!$O$40</c:f>
              <c:strCache>
                <c:ptCount val="1"/>
                <c:pt idx="0">
                  <c:v>Гвинея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MAM!$O$41:$O$73</c:f>
              <c:numCache>
                <c:formatCode>General</c:formatCode>
                <c:ptCount val="33"/>
                <c:pt idx="27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D-22F4-48B2-9D87-37F193A4819B}"/>
            </c:ext>
          </c:extLst>
        </c:ser>
        <c:ser>
          <c:idx val="14"/>
          <c:order val="15"/>
          <c:tx>
            <c:strRef>
              <c:f>MAM!$P$40</c:f>
              <c:strCache>
                <c:ptCount val="1"/>
                <c:pt idx="0">
                  <c:v>Грихенланд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MAM!$P$41:$P$73</c:f>
              <c:numCache>
                <c:formatCode>General</c:formatCode>
                <c:ptCount val="33"/>
                <c:pt idx="12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E-22F4-48B2-9D87-37F193A4819B}"/>
            </c:ext>
          </c:extLst>
        </c:ser>
        <c:ser>
          <c:idx val="15"/>
          <c:order val="16"/>
          <c:tx>
            <c:strRef>
              <c:f>MAM!$Q$40</c:f>
              <c:strCache>
                <c:ptCount val="1"/>
                <c:pt idx="0">
                  <c:v>Ирак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MAM!$Q$41:$Q$73</c:f>
              <c:numCache>
                <c:formatCode>General</c:formatCode>
                <c:ptCount val="33"/>
                <c:pt idx="26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0F-22F4-48B2-9D87-37F193A4819B}"/>
            </c:ext>
          </c:extLst>
        </c:ser>
        <c:ser>
          <c:idx val="16"/>
          <c:order val="17"/>
          <c:tx>
            <c:strRef>
              <c:f>MAM!$R$40</c:f>
              <c:strCache>
                <c:ptCount val="1"/>
                <c:pt idx="0">
                  <c:v>Индонезия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MAM!$R$41:$R$73</c:f>
              <c:numCache>
                <c:formatCode>General</c:formatCode>
                <c:ptCount val="33"/>
                <c:pt idx="16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0-22F4-48B2-9D87-37F193A4819B}"/>
            </c:ext>
          </c:extLst>
        </c:ser>
        <c:ser>
          <c:idx val="17"/>
          <c:order val="18"/>
          <c:tx>
            <c:strRef>
              <c:f>MAM!$S$40</c:f>
              <c:strCache>
                <c:ptCount val="1"/>
                <c:pt idx="0">
                  <c:v>Иран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MAM!$S$41:$S$73</c:f>
              <c:numCache>
                <c:formatCode>General</c:formatCode>
                <c:ptCount val="33"/>
                <c:pt idx="28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1-22F4-48B2-9D87-37F193A4819B}"/>
            </c:ext>
          </c:extLst>
        </c:ser>
        <c:ser>
          <c:idx val="18"/>
          <c:order val="19"/>
          <c:tx>
            <c:strRef>
              <c:f>MAM!$T$40</c:f>
              <c:strCache>
                <c:ptCount val="1"/>
                <c:pt idx="0">
                  <c:v>Касачстан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MAM!$T$41:$T$73</c:f>
              <c:numCache>
                <c:formatCode>General</c:formatCode>
                <c:ptCount val="33"/>
                <c:pt idx="2">
                  <c:v>1</c:v>
                </c:pt>
                <c:pt idx="3">
                  <c:v>5</c:v>
                </c:pt>
                <c:pt idx="4">
                  <c:v>6</c:v>
                </c:pt>
                <c:pt idx="5">
                  <c:v>13</c:v>
                </c:pt>
                <c:pt idx="6">
                  <c:v>13</c:v>
                </c:pt>
                <c:pt idx="7">
                  <c:v>13</c:v>
                </c:pt>
                <c:pt idx="8">
                  <c:v>12</c:v>
                </c:pt>
                <c:pt idx="9">
                  <c:v>9</c:v>
                </c:pt>
                <c:pt idx="10">
                  <c:v>8</c:v>
                </c:pt>
                <c:pt idx="11">
                  <c:v>5</c:v>
                </c:pt>
                <c:pt idx="12">
                  <c:v>6</c:v>
                </c:pt>
                <c:pt idx="13">
                  <c:v>4</c:v>
                </c:pt>
                <c:pt idx="14">
                  <c:v>5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  <c:pt idx="18">
                  <c:v>6</c:v>
                </c:pt>
                <c:pt idx="19">
                  <c:v>4</c:v>
                </c:pt>
                <c:pt idx="20">
                  <c:v>2</c:v>
                </c:pt>
                <c:pt idx="21">
                  <c:v>3</c:v>
                </c:pt>
                <c:pt idx="22">
                  <c:v>3</c:v>
                </c:pt>
                <c:pt idx="23">
                  <c:v>2</c:v>
                </c:pt>
                <c:pt idx="24">
                  <c:v>2</c:v>
                </c:pt>
                <c:pt idx="25">
                  <c:v>1</c:v>
                </c:pt>
                <c:pt idx="26">
                  <c:v>4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4</c:v>
                </c:pt>
                <c:pt idx="32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2-22F4-48B2-9D87-37F193A4819B}"/>
            </c:ext>
          </c:extLst>
        </c:ser>
        <c:ser>
          <c:idx val="19"/>
          <c:order val="20"/>
          <c:tx>
            <c:strRef>
              <c:f>MAM!$U$40</c:f>
              <c:strCache>
                <c:ptCount val="1"/>
                <c:pt idx="0">
                  <c:v>Кения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MAM!$U$41:$U$73</c:f>
              <c:numCache>
                <c:formatCode>General</c:formatCode>
                <c:ptCount val="33"/>
                <c:pt idx="29">
                  <c:v>3</c:v>
                </c:pt>
                <c:pt idx="30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3-22F4-48B2-9D87-37F193A4819B}"/>
            </c:ext>
          </c:extLst>
        </c:ser>
        <c:ser>
          <c:idx val="20"/>
          <c:order val="21"/>
          <c:tx>
            <c:strRef>
              <c:f>MAM!$V$40</c:f>
              <c:strCache>
                <c:ptCount val="1"/>
                <c:pt idx="0">
                  <c:v>Kroatien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MAM!$V$41:$V$73</c:f>
              <c:numCache>
                <c:formatCode>General</c:formatCode>
                <c:ptCount val="33"/>
                <c:pt idx="10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4-22F4-48B2-9D87-37F193A4819B}"/>
            </c:ext>
          </c:extLst>
        </c:ser>
        <c:ser>
          <c:idx val="21"/>
          <c:order val="22"/>
          <c:tx>
            <c:strRef>
              <c:f>MAM!$W$40</c:f>
              <c:strCache>
                <c:ptCount val="1"/>
                <c:pt idx="0">
                  <c:v>Киргистан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MAM!$W$41:$W$73</c:f>
              <c:numCache>
                <c:formatCode>General</c:formatCode>
                <c:ptCount val="33"/>
                <c:pt idx="11">
                  <c:v>1</c:v>
                </c:pt>
                <c:pt idx="12">
                  <c:v>2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2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2</c:v>
                </c:pt>
                <c:pt idx="22">
                  <c:v>2</c:v>
                </c:pt>
                <c:pt idx="23">
                  <c:v>3</c:v>
                </c:pt>
                <c:pt idx="24">
                  <c:v>4</c:v>
                </c:pt>
                <c:pt idx="25">
                  <c:v>5</c:v>
                </c:pt>
                <c:pt idx="26">
                  <c:v>3</c:v>
                </c:pt>
                <c:pt idx="27">
                  <c:v>2</c:v>
                </c:pt>
                <c:pt idx="28">
                  <c:v>2</c:v>
                </c:pt>
                <c:pt idx="30">
                  <c:v>5</c:v>
                </c:pt>
                <c:pt idx="31">
                  <c:v>2</c:v>
                </c:pt>
                <c:pt idx="32">
                  <c:v>7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5-22F4-48B2-9D87-37F193A4819B}"/>
            </c:ext>
          </c:extLst>
        </c:ser>
        <c:ser>
          <c:idx val="22"/>
          <c:order val="23"/>
          <c:tx>
            <c:strRef>
              <c:f>MAM!$X$40</c:f>
              <c:strCache>
                <c:ptCount val="1"/>
                <c:pt idx="0">
                  <c:v>Леттланд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MAM!$X$41:$X$73</c:f>
              <c:numCache>
                <c:formatCode>General</c:formatCode>
                <c:ptCount val="33"/>
                <c:pt idx="0">
                  <c:v>2</c:v>
                </c:pt>
                <c:pt idx="3">
                  <c:v>2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6-22F4-48B2-9D87-37F193A4819B}"/>
            </c:ext>
          </c:extLst>
        </c:ser>
        <c:ser>
          <c:idx val="23"/>
          <c:order val="24"/>
          <c:tx>
            <c:strRef>
              <c:f>MAM!$Y$40</c:f>
              <c:strCache>
                <c:ptCount val="1"/>
                <c:pt idx="0">
                  <c:v>Литауэн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MAM!$Y$41:$Y$73</c:f>
              <c:numCache>
                <c:formatCode>General</c:formatCode>
                <c:ptCount val="33"/>
                <c:pt idx="6">
                  <c:v>1</c:v>
                </c:pt>
                <c:pt idx="7">
                  <c:v>1</c:v>
                </c:pt>
                <c:pt idx="11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7-22F4-48B2-9D87-37F193A4819B}"/>
            </c:ext>
          </c:extLst>
        </c:ser>
        <c:ser>
          <c:idx val="24"/>
          <c:order val="25"/>
          <c:tx>
            <c:strRef>
              <c:f>MAM!$Z$40</c:f>
              <c:strCache>
                <c:ptCount val="1"/>
                <c:pt idx="0">
                  <c:v>Македония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MAM!$Z$41:$Z$73</c:f>
              <c:numCache>
                <c:formatCode>General</c:formatCode>
                <c:ptCount val="33"/>
                <c:pt idx="9">
                  <c:v>1</c:v>
                </c:pt>
                <c:pt idx="10">
                  <c:v>1</c:v>
                </c:pt>
                <c:pt idx="11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8-22F4-48B2-9D87-37F193A4819B}"/>
            </c:ext>
          </c:extLst>
        </c:ser>
        <c:ser>
          <c:idx val="25"/>
          <c:order val="26"/>
          <c:tx>
            <c:strRef>
              <c:f>MAM!$AA$40</c:f>
              <c:strCache>
                <c:ptCount val="1"/>
                <c:pt idx="0">
                  <c:v>Mongolei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MAM!$AA$41:$AA$73</c:f>
              <c:numCache>
                <c:formatCode>General</c:formatCode>
                <c:ptCount val="33"/>
                <c:pt idx="8">
                  <c:v>1</c:v>
                </c:pt>
                <c:pt idx="9">
                  <c:v>3</c:v>
                </c:pt>
                <c:pt idx="10">
                  <c:v>1</c:v>
                </c:pt>
                <c:pt idx="11">
                  <c:v>3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8">
                  <c:v>1</c:v>
                </c:pt>
                <c:pt idx="30">
                  <c:v>3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9-22F4-48B2-9D87-37F193A4819B}"/>
            </c:ext>
          </c:extLst>
        </c:ser>
        <c:ser>
          <c:idx val="26"/>
          <c:order val="27"/>
          <c:tx>
            <c:strRef>
              <c:f>MAM!$AB$40</c:f>
              <c:strCache>
                <c:ptCount val="1"/>
                <c:pt idx="0">
                  <c:v>Пакистан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MAM!$AB$41:$AB$73</c:f>
              <c:numCache>
                <c:formatCode>General</c:formatCode>
                <c:ptCount val="33"/>
                <c:pt idx="19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A-22F4-48B2-9D87-37F193A4819B}"/>
            </c:ext>
          </c:extLst>
        </c:ser>
        <c:ser>
          <c:idx val="27"/>
          <c:order val="28"/>
          <c:tx>
            <c:strRef>
              <c:f>MAM!$AC$40</c:f>
              <c:strCache>
                <c:ptCount val="1"/>
                <c:pt idx="0">
                  <c:v>Парагвай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MAM!$AC$41:$AC$73</c:f>
              <c:numCache>
                <c:formatCode>General</c:formatCode>
                <c:ptCount val="33"/>
                <c:pt idx="15">
                  <c:v>3</c:v>
                </c:pt>
                <c:pt idx="16">
                  <c:v>3</c:v>
                </c:pt>
                <c:pt idx="18">
                  <c:v>3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5">
                  <c:v>1</c:v>
                </c:pt>
                <c:pt idx="26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B-22F4-48B2-9D87-37F193A4819B}"/>
            </c:ext>
          </c:extLst>
        </c:ser>
        <c:ser>
          <c:idx val="28"/>
          <c:order val="29"/>
          <c:tx>
            <c:strRef>
              <c:f>MAM!$AD$40</c:f>
              <c:strCache>
                <c:ptCount val="1"/>
                <c:pt idx="0">
                  <c:v>Полен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MAM!$AD$41:$AD$73</c:f>
              <c:numCache>
                <c:formatCode>General</c:formatCode>
                <c:ptCount val="33"/>
                <c:pt idx="0">
                  <c:v>18</c:v>
                </c:pt>
                <c:pt idx="1">
                  <c:v>19</c:v>
                </c:pt>
                <c:pt idx="2">
                  <c:v>18</c:v>
                </c:pt>
                <c:pt idx="4">
                  <c:v>1</c:v>
                </c:pt>
                <c:pt idx="8">
                  <c:v>1</c:v>
                </c:pt>
                <c:pt idx="10">
                  <c:v>1</c:v>
                </c:pt>
                <c:pt idx="19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C-22F4-48B2-9D87-37F193A4819B}"/>
            </c:ext>
          </c:extLst>
        </c:ser>
        <c:ser>
          <c:idx val="29"/>
          <c:order val="30"/>
          <c:tx>
            <c:strRef>
              <c:f>MAM!$AE$40</c:f>
              <c:strCache>
                <c:ptCount val="1"/>
                <c:pt idx="0">
                  <c:v>Rumänien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MAM!$AE$41:$AE$73</c:f>
              <c:numCache>
                <c:formatCode>General</c:formatCode>
                <c:ptCount val="33"/>
                <c:pt idx="8">
                  <c:v>2</c:v>
                </c:pt>
                <c:pt idx="9">
                  <c:v>3</c:v>
                </c:pt>
                <c:pt idx="10">
                  <c:v>2</c:v>
                </c:pt>
                <c:pt idx="11">
                  <c:v>3</c:v>
                </c:pt>
                <c:pt idx="12">
                  <c:v>2</c:v>
                </c:pt>
                <c:pt idx="13">
                  <c:v>3</c:v>
                </c:pt>
                <c:pt idx="14">
                  <c:v>1</c:v>
                </c:pt>
                <c:pt idx="15">
                  <c:v>3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3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D-22F4-48B2-9D87-37F193A4819B}"/>
            </c:ext>
          </c:extLst>
        </c:ser>
        <c:ser>
          <c:idx val="30"/>
          <c:order val="31"/>
          <c:tx>
            <c:strRef>
              <c:f>MAM!$AF$40</c:f>
              <c:strCache>
                <c:ptCount val="1"/>
                <c:pt idx="0">
                  <c:v>Russland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MAM!$AF$41:$AF$73</c:f>
              <c:numCache>
                <c:formatCode>General</c:formatCode>
                <c:ptCount val="33"/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7">
                  <c:v>1</c:v>
                </c:pt>
                <c:pt idx="8">
                  <c:v>6</c:v>
                </c:pt>
                <c:pt idx="9">
                  <c:v>5</c:v>
                </c:pt>
                <c:pt idx="10">
                  <c:v>8</c:v>
                </c:pt>
                <c:pt idx="11">
                  <c:v>10</c:v>
                </c:pt>
                <c:pt idx="12">
                  <c:v>10</c:v>
                </c:pt>
                <c:pt idx="13">
                  <c:v>7</c:v>
                </c:pt>
                <c:pt idx="14">
                  <c:v>6</c:v>
                </c:pt>
                <c:pt idx="15">
                  <c:v>9</c:v>
                </c:pt>
                <c:pt idx="16">
                  <c:v>6</c:v>
                </c:pt>
                <c:pt idx="17">
                  <c:v>5</c:v>
                </c:pt>
                <c:pt idx="18">
                  <c:v>12</c:v>
                </c:pt>
                <c:pt idx="19">
                  <c:v>6</c:v>
                </c:pt>
                <c:pt idx="20">
                  <c:v>6</c:v>
                </c:pt>
                <c:pt idx="21">
                  <c:v>8</c:v>
                </c:pt>
                <c:pt idx="22">
                  <c:v>9</c:v>
                </c:pt>
                <c:pt idx="23">
                  <c:v>4</c:v>
                </c:pt>
                <c:pt idx="24">
                  <c:v>6</c:v>
                </c:pt>
                <c:pt idx="25">
                  <c:v>6</c:v>
                </c:pt>
                <c:pt idx="26">
                  <c:v>6</c:v>
                </c:pt>
                <c:pt idx="27">
                  <c:v>8</c:v>
                </c:pt>
                <c:pt idx="28">
                  <c:v>3</c:v>
                </c:pt>
                <c:pt idx="29">
                  <c:v>4</c:v>
                </c:pt>
                <c:pt idx="30">
                  <c:v>5</c:v>
                </c:pt>
                <c:pt idx="31">
                  <c:v>4</c:v>
                </c:pt>
                <c:pt idx="32">
                  <c:v>3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E-22F4-48B2-9D87-37F193A4819B}"/>
            </c:ext>
          </c:extLst>
        </c:ser>
        <c:ser>
          <c:idx val="31"/>
          <c:order val="32"/>
          <c:tx>
            <c:strRef>
              <c:f>MAM!$AG$40</c:f>
              <c:strCache>
                <c:ptCount val="1"/>
                <c:pt idx="0">
                  <c:v>Самбия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MAM!$AG$41:$AG$73</c:f>
              <c:numCache>
                <c:formatCode>General</c:formatCode>
                <c:ptCount val="33"/>
                <c:pt idx="29">
                  <c:v>1</c:v>
                </c:pt>
                <c:pt idx="30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1F-22F4-48B2-9D87-37F193A4819B}"/>
            </c:ext>
          </c:extLst>
        </c:ser>
        <c:ser>
          <c:idx val="32"/>
          <c:order val="33"/>
          <c:tx>
            <c:strRef>
              <c:f>MAM!$AH$40</c:f>
              <c:strCache>
                <c:ptCount val="1"/>
                <c:pt idx="0">
                  <c:v>Сербия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MAM!$AH$41:$AH$73</c:f>
              <c:numCache>
                <c:formatCode>General</c:formatCode>
                <c:ptCount val="33"/>
                <c:pt idx="10">
                  <c:v>2</c:v>
                </c:pt>
                <c:pt idx="11">
                  <c:v>6</c:v>
                </c:pt>
                <c:pt idx="12">
                  <c:v>2</c:v>
                </c:pt>
                <c:pt idx="26">
                  <c:v>2</c:v>
                </c:pt>
                <c:pt idx="28">
                  <c:v>2</c:v>
                </c:pt>
                <c:pt idx="31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0-22F4-48B2-9D87-37F193A4819B}"/>
            </c:ext>
          </c:extLst>
        </c:ser>
        <c:ser>
          <c:idx val="33"/>
          <c:order val="34"/>
          <c:tx>
            <c:strRef>
              <c:f>MAM!$AI$40</c:f>
              <c:strCache>
                <c:ptCount val="1"/>
                <c:pt idx="0">
                  <c:v>Испания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MAM!$AI$41:$AI$73</c:f>
              <c:numCache>
                <c:formatCode>General</c:formatCode>
                <c:ptCount val="33"/>
                <c:pt idx="3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1-22F4-48B2-9D87-37F193A4819B}"/>
            </c:ext>
          </c:extLst>
        </c:ser>
        <c:ser>
          <c:idx val="34"/>
          <c:order val="35"/>
          <c:tx>
            <c:strRef>
              <c:f>MAM!$AJ$40</c:f>
              <c:strCache>
                <c:ptCount val="1"/>
                <c:pt idx="0">
                  <c:v>Сирия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MAM!$AJ$41:$AJ$73</c:f>
              <c:numCache>
                <c:formatCode>General</c:formatCode>
                <c:ptCount val="33"/>
                <c:pt idx="15">
                  <c:v>2</c:v>
                </c:pt>
                <c:pt idx="16">
                  <c:v>2</c:v>
                </c:pt>
                <c:pt idx="18">
                  <c:v>1</c:v>
                </c:pt>
                <c:pt idx="25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2-22F4-48B2-9D87-37F193A4819B}"/>
            </c:ext>
          </c:extLst>
        </c:ser>
        <c:ser>
          <c:idx val="35"/>
          <c:order val="36"/>
          <c:tx>
            <c:strRef>
              <c:f>MAM!$AK$40</c:f>
              <c:strCache>
                <c:ptCount val="1"/>
                <c:pt idx="0">
                  <c:v>Südafrika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MAM!$AK$41:$AK$73</c:f>
              <c:numCache>
                <c:formatCode>General</c:formatCode>
                <c:ptCount val="33"/>
                <c:pt idx="26">
                  <c:v>1</c:v>
                </c:pt>
                <c:pt idx="27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3-22F4-48B2-9D87-37F193A4819B}"/>
            </c:ext>
          </c:extLst>
        </c:ser>
        <c:ser>
          <c:idx val="36"/>
          <c:order val="37"/>
          <c:tx>
            <c:strRef>
              <c:f>MAM!$AL$40</c:f>
              <c:strCache>
                <c:ptCount val="1"/>
                <c:pt idx="0">
                  <c:v>Таджикистан</c:v>
                </c:pt>
              </c:strCache>
            </c:strRef>
          </c:tx>
          <c:spPr>
            <a:solidFill>
              <a:schemeClr val="accent1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MAM!$AL$41:$AL$73</c:f>
              <c:numCache>
                <c:formatCode>General</c:formatCode>
                <c:ptCount val="33"/>
                <c:pt idx="14">
                  <c:v>1</c:v>
                </c:pt>
                <c:pt idx="15">
                  <c:v>1</c:v>
                </c:pt>
                <c:pt idx="16">
                  <c:v>3</c:v>
                </c:pt>
                <c:pt idx="17">
                  <c:v>4</c:v>
                </c:pt>
                <c:pt idx="18">
                  <c:v>1</c:v>
                </c:pt>
                <c:pt idx="19">
                  <c:v>3</c:v>
                </c:pt>
                <c:pt idx="20">
                  <c:v>3</c:v>
                </c:pt>
                <c:pt idx="21">
                  <c:v>2</c:v>
                </c:pt>
                <c:pt idx="22">
                  <c:v>2</c:v>
                </c:pt>
                <c:pt idx="23">
                  <c:v>1</c:v>
                </c:pt>
                <c:pt idx="26">
                  <c:v>3</c:v>
                </c:pt>
                <c:pt idx="27">
                  <c:v>2</c:v>
                </c:pt>
                <c:pt idx="28">
                  <c:v>4</c:v>
                </c:pt>
                <c:pt idx="32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4-22F4-48B2-9D87-37F193A4819B}"/>
            </c:ext>
          </c:extLst>
        </c:ser>
        <c:ser>
          <c:idx val="37"/>
          <c:order val="38"/>
          <c:tx>
            <c:strRef>
              <c:f>MAM!$AM$40</c:f>
              <c:strCache>
                <c:ptCount val="1"/>
                <c:pt idx="0">
                  <c:v>Таиланд</c:v>
                </c:pt>
              </c:strCache>
            </c:strRef>
          </c:tx>
          <c:spPr>
            <a:solidFill>
              <a:schemeClr val="accent2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MAM!$AM$41:$AM$73</c:f>
              <c:numCache>
                <c:formatCode>General</c:formatCode>
                <c:ptCount val="33"/>
                <c:pt idx="27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5-22F4-48B2-9D87-37F193A4819B}"/>
            </c:ext>
          </c:extLst>
        </c:ser>
        <c:ser>
          <c:idx val="38"/>
          <c:order val="39"/>
          <c:tx>
            <c:strRef>
              <c:f>MAM!$AN$40</c:f>
              <c:strCache>
                <c:ptCount val="1"/>
                <c:pt idx="0">
                  <c:v>Tschechien</c:v>
                </c:pt>
              </c:strCache>
            </c:strRef>
          </c:tx>
          <c:spPr>
            <a:solidFill>
              <a:schemeClr val="accent3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MAM!$AN$41:$AN$73</c:f>
              <c:numCache>
                <c:formatCode>General</c:formatCode>
                <c:ptCount val="33"/>
                <c:pt idx="0">
                  <c:v>7</c:v>
                </c:pt>
                <c:pt idx="1">
                  <c:v>13</c:v>
                </c:pt>
                <c:pt idx="2">
                  <c:v>8</c:v>
                </c:pt>
                <c:pt idx="5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6-22F4-48B2-9D87-37F193A4819B}"/>
            </c:ext>
          </c:extLst>
        </c:ser>
        <c:ser>
          <c:idx val="39"/>
          <c:order val="40"/>
          <c:tx>
            <c:strRef>
              <c:f>MAM!$AO$40</c:f>
              <c:strCache>
                <c:ptCount val="1"/>
                <c:pt idx="0">
                  <c:v>Туркменистан</c:v>
                </c:pt>
              </c:strCache>
            </c:strRef>
          </c:tx>
          <c:spPr>
            <a:solidFill>
              <a:schemeClr val="accent4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MAM!$AO$41:$AO$73</c:f>
              <c:numCache>
                <c:formatCode>General</c:formatCode>
                <c:ptCount val="33"/>
                <c:pt idx="15">
                  <c:v>1</c:v>
                </c:pt>
                <c:pt idx="16">
                  <c:v>1</c:v>
                </c:pt>
                <c:pt idx="17">
                  <c:v>2</c:v>
                </c:pt>
                <c:pt idx="18">
                  <c:v>1</c:v>
                </c:pt>
                <c:pt idx="21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7-22F4-48B2-9D87-37F193A4819B}"/>
            </c:ext>
          </c:extLst>
        </c:ser>
        <c:ser>
          <c:idx val="40"/>
          <c:order val="41"/>
          <c:tx>
            <c:strRef>
              <c:f>MAM!$AP$40</c:f>
              <c:strCache>
                <c:ptCount val="1"/>
                <c:pt idx="0">
                  <c:v>Уганда</c:v>
                </c:pt>
              </c:strCache>
            </c:strRef>
          </c:tx>
          <c:spPr>
            <a:solidFill>
              <a:schemeClr val="accent5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MAM!$AP$41:$AP$73</c:f>
              <c:numCache>
                <c:formatCode>General</c:formatCode>
                <c:ptCount val="33"/>
                <c:pt idx="29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8-22F4-48B2-9D87-37F193A4819B}"/>
            </c:ext>
          </c:extLst>
        </c:ser>
        <c:ser>
          <c:idx val="41"/>
          <c:order val="42"/>
          <c:tx>
            <c:strRef>
              <c:f>MAM!$AQ$40</c:f>
              <c:strCache>
                <c:ptCount val="1"/>
                <c:pt idx="0">
                  <c:v>Украина</c:v>
                </c:pt>
              </c:strCache>
            </c:strRef>
          </c:tx>
          <c:spPr>
            <a:solidFill>
              <a:schemeClr val="accent6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MAM!$AQ$41:$AQ$73</c:f>
              <c:numCache>
                <c:formatCode>General</c:formatCode>
                <c:ptCount val="33"/>
                <c:pt idx="3">
                  <c:v>1</c:v>
                </c:pt>
                <c:pt idx="5">
                  <c:v>3</c:v>
                </c:pt>
                <c:pt idx="6">
                  <c:v>6</c:v>
                </c:pt>
                <c:pt idx="7">
                  <c:v>8</c:v>
                </c:pt>
                <c:pt idx="8">
                  <c:v>7</c:v>
                </c:pt>
                <c:pt idx="9">
                  <c:v>14</c:v>
                </c:pt>
                <c:pt idx="10">
                  <c:v>9</c:v>
                </c:pt>
                <c:pt idx="11">
                  <c:v>12</c:v>
                </c:pt>
                <c:pt idx="12">
                  <c:v>14</c:v>
                </c:pt>
                <c:pt idx="13">
                  <c:v>10</c:v>
                </c:pt>
                <c:pt idx="14">
                  <c:v>13</c:v>
                </c:pt>
                <c:pt idx="15">
                  <c:v>10</c:v>
                </c:pt>
                <c:pt idx="16">
                  <c:v>9</c:v>
                </c:pt>
                <c:pt idx="17">
                  <c:v>8</c:v>
                </c:pt>
                <c:pt idx="18">
                  <c:v>8</c:v>
                </c:pt>
                <c:pt idx="19">
                  <c:v>9</c:v>
                </c:pt>
                <c:pt idx="20">
                  <c:v>11</c:v>
                </c:pt>
                <c:pt idx="21">
                  <c:v>10</c:v>
                </c:pt>
                <c:pt idx="22">
                  <c:v>14</c:v>
                </c:pt>
                <c:pt idx="23">
                  <c:v>7</c:v>
                </c:pt>
                <c:pt idx="24">
                  <c:v>11</c:v>
                </c:pt>
                <c:pt idx="25">
                  <c:v>8</c:v>
                </c:pt>
                <c:pt idx="26">
                  <c:v>10</c:v>
                </c:pt>
                <c:pt idx="27">
                  <c:v>10</c:v>
                </c:pt>
                <c:pt idx="28">
                  <c:v>6</c:v>
                </c:pt>
                <c:pt idx="29">
                  <c:v>5</c:v>
                </c:pt>
                <c:pt idx="30">
                  <c:v>5</c:v>
                </c:pt>
                <c:pt idx="31">
                  <c:v>4</c:v>
                </c:pt>
                <c:pt idx="32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9-22F4-48B2-9D87-37F193A4819B}"/>
            </c:ext>
          </c:extLst>
        </c:ser>
        <c:ser>
          <c:idx val="42"/>
          <c:order val="43"/>
          <c:tx>
            <c:strRef>
              <c:f>MAM!$AR$40</c:f>
              <c:strCache>
                <c:ptCount val="1"/>
                <c:pt idx="0">
                  <c:v>Унгарн</c:v>
                </c:pt>
              </c:strCache>
            </c:strRef>
          </c:tx>
          <c:spPr>
            <a:solidFill>
              <a:schemeClr val="accent1">
                <a:lumMod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MAM!$AR$41:$AR$73</c:f>
              <c:numCache>
                <c:formatCode>General</c:formatCode>
                <c:ptCount val="33"/>
                <c:pt idx="6">
                  <c:v>1</c:v>
                </c:pt>
                <c:pt idx="8">
                  <c:v>1</c:v>
                </c:pt>
                <c:pt idx="10">
                  <c:v>2</c:v>
                </c:pt>
                <c:pt idx="11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A-22F4-48B2-9D87-37F193A4819B}"/>
            </c:ext>
          </c:extLst>
        </c:ser>
        <c:ser>
          <c:idx val="43"/>
          <c:order val="44"/>
          <c:tx>
            <c:strRef>
              <c:f>MAM!$AS$40</c:f>
              <c:strCache>
                <c:ptCount val="1"/>
                <c:pt idx="0">
                  <c:v>Узбекистан</c:v>
                </c:pt>
              </c:strCache>
            </c:strRef>
          </c:tx>
          <c:spPr>
            <a:solidFill>
              <a:schemeClr val="accent2">
                <a:lumMod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MAM!$AS$41:$AS$73</c:f>
              <c:numCache>
                <c:formatCode>General</c:formatCode>
                <c:ptCount val="33"/>
                <c:pt idx="13">
                  <c:v>3</c:v>
                </c:pt>
                <c:pt idx="14">
                  <c:v>6</c:v>
                </c:pt>
                <c:pt idx="15">
                  <c:v>8</c:v>
                </c:pt>
                <c:pt idx="16">
                  <c:v>9</c:v>
                </c:pt>
                <c:pt idx="17">
                  <c:v>10</c:v>
                </c:pt>
                <c:pt idx="18">
                  <c:v>9</c:v>
                </c:pt>
                <c:pt idx="19">
                  <c:v>14</c:v>
                </c:pt>
                <c:pt idx="20">
                  <c:v>13</c:v>
                </c:pt>
                <c:pt idx="21">
                  <c:v>11</c:v>
                </c:pt>
                <c:pt idx="22">
                  <c:v>6</c:v>
                </c:pt>
                <c:pt idx="23">
                  <c:v>10</c:v>
                </c:pt>
                <c:pt idx="24">
                  <c:v>11</c:v>
                </c:pt>
                <c:pt idx="25">
                  <c:v>8</c:v>
                </c:pt>
                <c:pt idx="26">
                  <c:v>7</c:v>
                </c:pt>
                <c:pt idx="27">
                  <c:v>8</c:v>
                </c:pt>
                <c:pt idx="28">
                  <c:v>11</c:v>
                </c:pt>
                <c:pt idx="29">
                  <c:v>18</c:v>
                </c:pt>
                <c:pt idx="30">
                  <c:v>6</c:v>
                </c:pt>
                <c:pt idx="31">
                  <c:v>9</c:v>
                </c:pt>
                <c:pt idx="32">
                  <c:v>9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B-22F4-48B2-9D87-37F193A4819B}"/>
            </c:ext>
          </c:extLst>
        </c:ser>
        <c:ser>
          <c:idx val="44"/>
          <c:order val="45"/>
          <c:tx>
            <c:strRef>
              <c:f>MAM!$AT$40</c:f>
              <c:strCache>
                <c:ptCount val="1"/>
                <c:pt idx="0">
                  <c:v>Weißrussland</c:v>
                </c:pt>
              </c:strCache>
            </c:strRef>
          </c:tx>
          <c:spPr>
            <a:solidFill>
              <a:schemeClr val="accent3">
                <a:lumMod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MAM!$A$41:$A$73</c:f>
              <c:strCache>
                <c:ptCount val="33"/>
                <c:pt idx="0">
                  <c:v>1991 - 1992</c:v>
                </c:pt>
                <c:pt idx="1">
                  <c:v>1992 - 1993</c:v>
                </c:pt>
                <c:pt idx="2">
                  <c:v>1993 - 1994</c:v>
                </c:pt>
                <c:pt idx="3">
                  <c:v>1994 - 1995</c:v>
                </c:pt>
                <c:pt idx="4">
                  <c:v>1995 - 1996</c:v>
                </c:pt>
                <c:pt idx="5">
                  <c:v>1996 - 1997</c:v>
                </c:pt>
                <c:pt idx="6">
                  <c:v>1997 - 1998</c:v>
                </c:pt>
                <c:pt idx="7">
                  <c:v>1998 - 1999</c:v>
                </c:pt>
                <c:pt idx="8">
                  <c:v>1999 - 2000</c:v>
                </c:pt>
                <c:pt idx="9">
                  <c:v>2000 - 2001</c:v>
                </c:pt>
                <c:pt idx="10">
                  <c:v>2001 - 2002</c:v>
                </c:pt>
                <c:pt idx="11">
                  <c:v>2002 - 2003</c:v>
                </c:pt>
                <c:pt idx="12">
                  <c:v>2003 - 2004</c:v>
                </c:pt>
                <c:pt idx="13">
                  <c:v>2004 - 2005</c:v>
                </c:pt>
                <c:pt idx="14">
                  <c:v>2005 - 2006</c:v>
                </c:pt>
                <c:pt idx="15">
                  <c:v>2006 - 2007</c:v>
                </c:pt>
                <c:pt idx="16">
                  <c:v>2007 - 2008</c:v>
                </c:pt>
                <c:pt idx="17">
                  <c:v>2008 - 2009</c:v>
                </c:pt>
                <c:pt idx="18">
                  <c:v>2009 - 2010</c:v>
                </c:pt>
                <c:pt idx="19">
                  <c:v>2010 - 2011</c:v>
                </c:pt>
                <c:pt idx="20">
                  <c:v>2011 - 2012</c:v>
                </c:pt>
                <c:pt idx="21">
                  <c:v>2012 - 2013</c:v>
                </c:pt>
                <c:pt idx="22">
                  <c:v>2013 - 2014</c:v>
                </c:pt>
                <c:pt idx="23">
                  <c:v>2014 - 2015</c:v>
                </c:pt>
                <c:pt idx="24">
                  <c:v>2015 - 2016</c:v>
                </c:pt>
                <c:pt idx="25">
                  <c:v>2016 - 2017</c:v>
                </c:pt>
                <c:pt idx="26">
                  <c:v>2017 - 2018</c:v>
                </c:pt>
                <c:pt idx="27">
                  <c:v>2018 - 2019</c:v>
                </c:pt>
                <c:pt idx="28">
                  <c:v>2019 - 2020</c:v>
                </c:pt>
                <c:pt idx="29">
                  <c:v>2020 - 2021</c:v>
                </c:pt>
                <c:pt idx="30">
                  <c:v>2021 - 2022</c:v>
                </c:pt>
                <c:pt idx="31">
                  <c:v>2022 - 2023</c:v>
                </c:pt>
                <c:pt idx="32">
                  <c:v>2023 - 2024</c:v>
                </c:pt>
              </c:strCache>
            </c:strRef>
          </c:cat>
          <c:val>
            <c:numRef>
              <c:f>MAM!$AT$41:$AT$73</c:f>
              <c:numCache>
                <c:formatCode>General</c:formatCode>
                <c:ptCount val="33"/>
                <c:pt idx="3">
                  <c:v>1</c:v>
                </c:pt>
                <c:pt idx="4">
                  <c:v>1</c:v>
                </c:pt>
                <c:pt idx="9">
                  <c:v>1</c:v>
                </c:pt>
                <c:pt idx="13">
                  <c:v>2</c:v>
                </c:pt>
                <c:pt idx="14">
                  <c:v>1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1</c:v>
                </c:pt>
                <c:pt idx="20">
                  <c:v>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C-22F4-48B2-9D87-37F193A48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699157136"/>
        <c:axId val="699154512"/>
      </c:barChart>
      <c:lineChart>
        <c:grouping val="standard"/>
        <c:varyColors val="0"/>
        <c:ser>
          <c:idx val="46"/>
          <c:order val="1"/>
          <c:tx>
            <c:strRef>
              <c:f>MAM!$B$40</c:f>
              <c:strCache>
                <c:ptCount val="1"/>
                <c:pt idx="0">
                  <c:v>Египет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val>
            <c:numLit>
              <c:formatCode>General</c:formatCode>
              <c:ptCount val="1"/>
              <c:pt idx="0">
                <c:v>1</c:v>
              </c:pt>
            </c:numLit>
          </c:val>
          <c:smooth val="0"/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D-22F4-48B2-9D87-37F193A4819B}"/>
            </c:ext>
          </c:extLst>
        </c:ser>
        <c:ser>
          <c:idx val="45"/>
          <c:order val="46"/>
          <c:tx>
            <c:strRef>
              <c:f>MAM!$AU$40</c:f>
              <c:strCache>
                <c:ptCount val="1"/>
                <c:pt idx="0">
                  <c:v>Anzahl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MAM!$AU$41:$AU$73</c:f>
              <c:numCache>
                <c:formatCode>General</c:formatCode>
                <c:ptCount val="33"/>
                <c:pt idx="0">
                  <c:v>27</c:v>
                </c:pt>
                <c:pt idx="1">
                  <c:v>35</c:v>
                </c:pt>
                <c:pt idx="2">
                  <c:v>30</c:v>
                </c:pt>
                <c:pt idx="3">
                  <c:v>14</c:v>
                </c:pt>
                <c:pt idx="4">
                  <c:v>16</c:v>
                </c:pt>
                <c:pt idx="5">
                  <c:v>26</c:v>
                </c:pt>
                <c:pt idx="6">
                  <c:v>27</c:v>
                </c:pt>
                <c:pt idx="7">
                  <c:v>33</c:v>
                </c:pt>
                <c:pt idx="8">
                  <c:v>44</c:v>
                </c:pt>
                <c:pt idx="9">
                  <c:v>47</c:v>
                </c:pt>
                <c:pt idx="10">
                  <c:v>48</c:v>
                </c:pt>
                <c:pt idx="11">
                  <c:v>53</c:v>
                </c:pt>
                <c:pt idx="12">
                  <c:v>52</c:v>
                </c:pt>
                <c:pt idx="13">
                  <c:v>64</c:v>
                </c:pt>
                <c:pt idx="14">
                  <c:v>59</c:v>
                </c:pt>
                <c:pt idx="15">
                  <c:v>57</c:v>
                </c:pt>
                <c:pt idx="16">
                  <c:v>55</c:v>
                </c:pt>
                <c:pt idx="17">
                  <c:v>53</c:v>
                </c:pt>
                <c:pt idx="18">
                  <c:v>53</c:v>
                </c:pt>
                <c:pt idx="19">
                  <c:v>56</c:v>
                </c:pt>
                <c:pt idx="20">
                  <c:v>53</c:v>
                </c:pt>
                <c:pt idx="21">
                  <c:v>51</c:v>
                </c:pt>
                <c:pt idx="22">
                  <c:v>47</c:v>
                </c:pt>
                <c:pt idx="23">
                  <c:v>37</c:v>
                </c:pt>
                <c:pt idx="24">
                  <c:v>44</c:v>
                </c:pt>
                <c:pt idx="25">
                  <c:v>45</c:v>
                </c:pt>
                <c:pt idx="26">
                  <c:v>55</c:v>
                </c:pt>
                <c:pt idx="27">
                  <c:v>44</c:v>
                </c:pt>
                <c:pt idx="28">
                  <c:v>43</c:v>
                </c:pt>
                <c:pt idx="29">
                  <c:v>63</c:v>
                </c:pt>
                <c:pt idx="30">
                  <c:v>47</c:v>
                </c:pt>
                <c:pt idx="31">
                  <c:v>42</c:v>
                </c:pt>
                <c:pt idx="32">
                  <c:v>42</c:v>
                </c:pt>
              </c:numCache>
            </c:numRef>
          </c:val>
          <c:smooth val="0"/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>
            <c:ext xmlns:c16="http://schemas.microsoft.com/office/drawing/2014/chart" uri="{C3380CC4-5D6E-409C-BE32-E72D297353CC}">
              <c16:uniqueId val="{0000002E-22F4-48B2-9D87-37F193A48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9157136"/>
        <c:axId val="699154512"/>
      </c:lineChart>
      <c:catAx>
        <c:axId val="69915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9154512"/>
        <c:crosses val="autoZero"/>
        <c:auto val="1"/>
        <c:lblAlgn val="ctr"/>
        <c:lblOffset val="100"/>
        <c:noMultiLvlLbl val="0"/>
      </c:catAx>
      <c:valAx>
        <c:axId val="69915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915713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r"/>
      <c:legendEntry>
        <c:idx val="44"/>
        <c:delete val="1"/>
      </c:legendEntry>
      <c:legendEntry>
        <c:idx val="46"/>
        <c:delete val="1"/>
      </c:legendEntry>
      <c:layout>
        <c:manualLayout>
          <c:xMode val="edge"/>
          <c:yMode val="edge"/>
          <c:x val="0.8986818778386062"/>
          <c:y val="1.1039893380166827E-2"/>
          <c:w val="9.6527699067177009E-2"/>
          <c:h val="0.975919438558065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3110181311018E-2"/>
          <c:y val="6.5736350719562922E-2"/>
          <c:w val="0.95570675327305155"/>
          <c:h val="0.82765971709778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KAZ!$P$9</c:f>
              <c:strCache>
                <c:ptCount val="1"/>
                <c:pt idx="0">
                  <c:v>Практика 1 сем.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KAZ!$O$10:$O$41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KAZ!$P$10:$P$41</c:f>
              <c:numCache>
                <c:formatCode>General</c:formatCode>
                <c:ptCount val="32"/>
                <c:pt idx="0">
                  <c:v>19</c:v>
                </c:pt>
                <c:pt idx="1">
                  <c:v>20</c:v>
                </c:pt>
                <c:pt idx="2">
                  <c:v>20</c:v>
                </c:pt>
                <c:pt idx="3">
                  <c:v>32</c:v>
                </c:pt>
                <c:pt idx="4">
                  <c:v>24</c:v>
                </c:pt>
                <c:pt idx="5">
                  <c:v>26</c:v>
                </c:pt>
                <c:pt idx="6">
                  <c:v>25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21</c:v>
                </c:pt>
                <c:pt idx="11">
                  <c:v>15</c:v>
                </c:pt>
                <c:pt idx="12">
                  <c:v>15</c:v>
                </c:pt>
                <c:pt idx="13">
                  <c:v>14</c:v>
                </c:pt>
                <c:pt idx="14">
                  <c:v>19</c:v>
                </c:pt>
                <c:pt idx="15">
                  <c:v>17</c:v>
                </c:pt>
                <c:pt idx="16">
                  <c:v>17</c:v>
                </c:pt>
                <c:pt idx="17">
                  <c:v>2</c:v>
                </c:pt>
                <c:pt idx="18">
                  <c:v>6</c:v>
                </c:pt>
                <c:pt idx="19">
                  <c:v>7</c:v>
                </c:pt>
                <c:pt idx="20">
                  <c:v>4</c:v>
                </c:pt>
                <c:pt idx="21">
                  <c:v>3</c:v>
                </c:pt>
                <c:pt idx="22">
                  <c:v>6</c:v>
                </c:pt>
                <c:pt idx="23">
                  <c:v>2</c:v>
                </c:pt>
                <c:pt idx="24">
                  <c:v>10</c:v>
                </c:pt>
                <c:pt idx="25">
                  <c:v>3</c:v>
                </c:pt>
                <c:pt idx="26">
                  <c:v>5</c:v>
                </c:pt>
                <c:pt idx="27">
                  <c:v>2</c:v>
                </c:pt>
                <c:pt idx="28">
                  <c:v>4</c:v>
                </c:pt>
                <c:pt idx="29">
                  <c:v>5</c:v>
                </c:pt>
                <c:pt idx="30">
                  <c:v>2</c:v>
                </c:pt>
                <c:pt idx="31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>
            <c:ext xmlns:c16="http://schemas.microsoft.com/office/drawing/2014/chart" uri="{C3380CC4-5D6E-409C-BE32-E72D297353CC}">
              <c16:uniqueId val="{00000000-DB5A-4601-8515-6F06D2AAE605}"/>
            </c:ext>
          </c:extLst>
        </c:ser>
        <c:ser>
          <c:idx val="1"/>
          <c:order val="1"/>
          <c:tx>
            <c:strRef>
              <c:f>KAZ!$Q$9</c:f>
              <c:strCache>
                <c:ptCount val="1"/>
                <c:pt idx="0">
                  <c:v>Теория 2. Сем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KAZ!$O$10:$O$41</c:f>
              <c:strCache>
                <c:ptCount val="32"/>
                <c:pt idx="0">
                  <c:v>SoSe 1993</c:v>
                </c:pt>
                <c:pt idx="1">
                  <c:v>SoSe 1994</c:v>
                </c:pt>
                <c:pt idx="2">
                  <c:v>SoSe 1995</c:v>
                </c:pt>
                <c:pt idx="3">
                  <c:v>SoSe 1996</c:v>
                </c:pt>
                <c:pt idx="4">
                  <c:v>SoSe 1997</c:v>
                </c:pt>
                <c:pt idx="5">
                  <c:v>SoSe 1998</c:v>
                </c:pt>
                <c:pt idx="6">
                  <c:v>SoSe 1999</c:v>
                </c:pt>
                <c:pt idx="7">
                  <c:v>SoSe 2000</c:v>
                </c:pt>
                <c:pt idx="8">
                  <c:v>SoSe 2001</c:v>
                </c:pt>
                <c:pt idx="9">
                  <c:v>SoSe 2002</c:v>
                </c:pt>
                <c:pt idx="10">
                  <c:v>SoSe 2003</c:v>
                </c:pt>
                <c:pt idx="11">
                  <c:v>SoSe 2004</c:v>
                </c:pt>
                <c:pt idx="12">
                  <c:v>SoSe 2005</c:v>
                </c:pt>
                <c:pt idx="13">
                  <c:v>SoSe 2006</c:v>
                </c:pt>
                <c:pt idx="14">
                  <c:v>SoSe 2007</c:v>
                </c:pt>
                <c:pt idx="15">
                  <c:v>SoSe 2008</c:v>
                </c:pt>
                <c:pt idx="16">
                  <c:v>SoSe 2009</c:v>
                </c:pt>
                <c:pt idx="17">
                  <c:v>SoSe 2010</c:v>
                </c:pt>
                <c:pt idx="18">
                  <c:v>SoSe 2011</c:v>
                </c:pt>
                <c:pt idx="19">
                  <c:v>SoSe 2012</c:v>
                </c:pt>
                <c:pt idx="20">
                  <c:v>SoSe 2013</c:v>
                </c:pt>
                <c:pt idx="21">
                  <c:v>SoSe 2014</c:v>
                </c:pt>
                <c:pt idx="22">
                  <c:v>SoSe 2015</c:v>
                </c:pt>
                <c:pt idx="23">
                  <c:v>SoSe 2016</c:v>
                </c:pt>
                <c:pt idx="24">
                  <c:v>SoSe 2017</c:v>
                </c:pt>
                <c:pt idx="25">
                  <c:v>SoSe 2018</c:v>
                </c:pt>
                <c:pt idx="26">
                  <c:v>SoSe 2019</c:v>
                </c:pt>
                <c:pt idx="27">
                  <c:v>SoSe 2020</c:v>
                </c:pt>
                <c:pt idx="28">
                  <c:v>SoSe 2021</c:v>
                </c:pt>
                <c:pt idx="29">
                  <c:v>SoSe 2022</c:v>
                </c:pt>
                <c:pt idx="30">
                  <c:v>SoSe 2023</c:v>
                </c:pt>
                <c:pt idx="31">
                  <c:v>WiSe 24/25</c:v>
                </c:pt>
              </c:strCache>
            </c:strRef>
          </c:cat>
          <c:val>
            <c:numRef>
              <c:f>KAZ!$Q$10:$Q$41</c:f>
              <c:numCache>
                <c:formatCode>General</c:formatCode>
                <c:ptCount val="32"/>
                <c:pt idx="0">
                  <c:v>1</c:v>
                </c:pt>
                <c:pt idx="1">
                  <c:v>5</c:v>
                </c:pt>
                <c:pt idx="2">
                  <c:v>6</c:v>
                </c:pt>
                <c:pt idx="3">
                  <c:v>13</c:v>
                </c:pt>
                <c:pt idx="4">
                  <c:v>13</c:v>
                </c:pt>
                <c:pt idx="5">
                  <c:v>13</c:v>
                </c:pt>
                <c:pt idx="6">
                  <c:v>12</c:v>
                </c:pt>
                <c:pt idx="7">
                  <c:v>9</c:v>
                </c:pt>
                <c:pt idx="8">
                  <c:v>8</c:v>
                </c:pt>
                <c:pt idx="9">
                  <c:v>5</c:v>
                </c:pt>
                <c:pt idx="10">
                  <c:v>6</c:v>
                </c:pt>
                <c:pt idx="11">
                  <c:v>4</c:v>
                </c:pt>
                <c:pt idx="12">
                  <c:v>5</c:v>
                </c:pt>
                <c:pt idx="13">
                  <c:v>3</c:v>
                </c:pt>
                <c:pt idx="14">
                  <c:v>4</c:v>
                </c:pt>
                <c:pt idx="15">
                  <c:v>4</c:v>
                </c:pt>
                <c:pt idx="16">
                  <c:v>6</c:v>
                </c:pt>
                <c:pt idx="17">
                  <c:v>4</c:v>
                </c:pt>
                <c:pt idx="18">
                  <c:v>2</c:v>
                </c:pt>
                <c:pt idx="19">
                  <c:v>3</c:v>
                </c:pt>
                <c:pt idx="20">
                  <c:v>3</c:v>
                </c:pt>
                <c:pt idx="21">
                  <c:v>2</c:v>
                </c:pt>
                <c:pt idx="22">
                  <c:v>2</c:v>
                </c:pt>
                <c:pt idx="23">
                  <c:v>1</c:v>
                </c:pt>
                <c:pt idx="24">
                  <c:v>4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4</c:v>
                </c:pt>
                <c:pt idx="30">
                  <c:v>2</c:v>
                </c:pt>
              </c:numCache>
            </c:numRef>
          </c:val>
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>
            <c:ext xmlns:c16="http://schemas.microsoft.com/office/drawing/2014/chart" uri="{C3380CC4-5D6E-409C-BE32-E72D297353CC}">
              <c16:uniqueId val="{00000001-DB5A-4601-8515-6F06D2AAE6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8"/>
        <c:axId val="773761936"/>
        <c:axId val="773765872"/>
      </c:barChart>
      <c:catAx>
        <c:axId val="77376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3765872"/>
        <c:crosses val="autoZero"/>
        <c:auto val="1"/>
        <c:lblAlgn val="ctr"/>
        <c:lblOffset val="100"/>
        <c:noMultiLvlLbl val="0"/>
      </c:catAx>
      <c:valAx>
        <c:axId val="773765872"/>
        <c:scaling>
          <c:orientation val="minMax"/>
          <c:max val="32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77376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4004122092833562"/>
          <c:y val="0.18085568258054921"/>
          <c:w val="0.44678908908006837"/>
          <c:h val="6.9521787471922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0.03951</cdr:x>
      <cdr:y>0.04813</cdr:y>
    </cdr:from>
    <cdr:to>
      <cdr:x>0.23349</cdr:x>
      <cdr:y>0.19362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8566" y="186339"/>
          <a:ext cx="1613139" cy="56329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wrap="square" lIns="91440" tIns="45720" rIns="91440" bIns="4572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lnSpc>
              <a:spcPct val="150000"/>
            </a:lnSpc>
            <a:defRPr sz="1000"/>
          </a:pPr>
          <a:r>
            <a:rPr lang="de-DE" sz="9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∑ = 2.237 </a:t>
          </a:r>
          <a:r>
            <a:rPr lang="de-DE" sz="9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students</a:t>
          </a:r>
          <a:r>
            <a:rPr lang="de-DE" sz="9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br>
            <a:rPr lang="de-DE" sz="900" b="1" i="0" u="none" strike="noStrike" baseline="0" dirty="0">
              <a:solidFill>
                <a:srgbClr val="000000"/>
              </a:solidFill>
              <a:latin typeface="Arial"/>
              <a:cs typeface="Arial"/>
            </a:rPr>
          </a:br>
          <a:r>
            <a:rPr lang="de-DE" sz="9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   </a:t>
          </a:r>
          <a:r>
            <a:rPr lang="de-DE" sz="9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from</a:t>
          </a:r>
          <a:r>
            <a:rPr lang="de-DE" sz="9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38 countries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0.05291</cdr:x>
      <cdr:y>0.07046</cdr:y>
    </cdr:from>
    <cdr:to>
      <cdr:x>0.26914</cdr:x>
      <cdr:y>0.19373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094" y="284560"/>
          <a:ext cx="1929474" cy="497839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33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005C00"/>
                </a:outerShdw>
              </a:effectLst>
            </a14:hiddenEffects>
          </a:ext>
        </a:extLst>
      </cdr:spPr>
      <cdr:txBody>
        <a:bodyPr xmlns:a="http://schemas.openxmlformats.org/drawingml/2006/main" wrap="square" lIns="91440" tIns="45720" rIns="91440" bIns="4572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de-DE" sz="9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∑ = 1.462 </a:t>
          </a:r>
          <a:r>
            <a:rPr lang="de-DE" sz="900" b="1" dirty="0" err="1">
              <a:solidFill>
                <a:srgbClr val="000000"/>
              </a:solidFill>
              <a:latin typeface="Arial"/>
              <a:cs typeface="Arial"/>
            </a:rPr>
            <a:t>s</a:t>
          </a:r>
          <a:r>
            <a:rPr lang="de-DE" sz="9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tudents</a:t>
          </a:r>
          <a:r>
            <a:rPr lang="de-DE" sz="900" b="1" i="0" u="none" strike="noStrike" dirty="0">
              <a:solidFill>
                <a:srgbClr val="000000"/>
              </a:solidFill>
              <a:latin typeface="Arial"/>
              <a:cs typeface="Arial"/>
            </a:rPr>
            <a:t> </a:t>
          </a:r>
          <a:endParaRPr lang="de-DE" sz="9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  <a:p xmlns:a="http://schemas.openxmlformats.org/drawingml/2006/main">
          <a:pPr algn="l" rtl="0">
            <a:defRPr sz="1000"/>
          </a:pPr>
          <a:r>
            <a:rPr lang="de-DE" sz="900" b="1" dirty="0">
              <a:solidFill>
                <a:srgbClr val="000000"/>
              </a:solidFill>
              <a:latin typeface="Arial"/>
              <a:cs typeface="Arial"/>
            </a:rPr>
            <a:t>       </a:t>
          </a:r>
          <a:r>
            <a:rPr lang="de-DE" sz="9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from</a:t>
          </a:r>
          <a:r>
            <a:rPr lang="de-DE" sz="9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45 countries</a:t>
          </a:r>
          <a:endParaRPr lang="de-DE" sz="9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0.58366</cdr:x>
      <cdr:y>0.24047</cdr:y>
    </cdr:from>
    <cdr:to>
      <cdr:x>0.70881</cdr:x>
      <cdr:y>0.31006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B1572EEE-18A1-4508-8B26-B63A9BE63A41}"/>
            </a:ext>
          </a:extLst>
        </cdr:cNvPr>
        <cdr:cNvSpPr txBox="1"/>
      </cdr:nvSpPr>
      <cdr:spPr>
        <a:xfrm xmlns:a="http://schemas.openxmlformats.org/drawingml/2006/main">
          <a:off x="4812183" y="918318"/>
          <a:ext cx="1031842" cy="2657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12B29543-2A27-4B81-9111-13D989EEEC9B}" type="TxLink">
            <a:rPr lang="en-US" sz="1400" b="1" i="0" u="none" strike="noStrike">
              <a:solidFill>
                <a:srgbClr val="0070C0"/>
              </a:solidFill>
              <a:latin typeface="Arial"/>
              <a:cs typeface="Arial"/>
            </a:rPr>
            <a:pPr/>
            <a:t>407</a:t>
          </a:fld>
          <a:r>
            <a:rPr lang="en-US" sz="1400" b="1" i="0" u="none" strike="noStrike" dirty="0">
              <a:solidFill>
                <a:srgbClr val="0070C0"/>
              </a:solidFill>
              <a:latin typeface="Arial"/>
              <a:cs typeface="Arial"/>
            </a:rPr>
            <a:t> Stud. </a:t>
          </a:r>
          <a:endParaRPr lang="de-DE" sz="1800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0.79562</cdr:x>
      <cdr:y>0.23985</cdr:y>
    </cdr:from>
    <cdr:to>
      <cdr:x>0.9219</cdr:x>
      <cdr:y>0.30696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7FC5419A-D019-4D85-A561-13213D6F23EB}"/>
            </a:ext>
          </a:extLst>
        </cdr:cNvPr>
        <cdr:cNvSpPr txBox="1"/>
      </cdr:nvSpPr>
      <cdr:spPr>
        <a:xfrm xmlns:a="http://schemas.openxmlformats.org/drawingml/2006/main">
          <a:off x="6559792" y="915945"/>
          <a:ext cx="1041158" cy="2562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/>
          <a:fld id="{296F825B-42D4-4BE3-BE28-DC7C49D7B495}" type="TxLink">
            <a:rPr lang="en-US" sz="1400" b="1" i="0" u="none" strike="noStrike">
              <a:solidFill>
                <a:srgbClr val="C00000"/>
              </a:solidFill>
              <a:latin typeface="Arial"/>
              <a:ea typeface="+mn-ea"/>
              <a:cs typeface="Arial"/>
            </a:rPr>
            <a:pPr marL="0" indent="0"/>
            <a:t>150</a:t>
          </a:fld>
          <a:r>
            <a:rPr lang="en-US" sz="1400" b="1" i="0" u="none" strike="noStrike" dirty="0">
              <a:solidFill>
                <a:srgbClr val="C00000"/>
              </a:solidFill>
              <a:latin typeface="Arial"/>
              <a:ea typeface="+mn-ea"/>
              <a:cs typeface="Arial"/>
            </a:rPr>
            <a:t>  Stud. </a:t>
          </a:r>
          <a:endParaRPr lang="de-DE" sz="1400" b="1" i="0" u="none" strike="noStrike" dirty="0">
            <a:solidFill>
              <a:srgbClr val="C00000"/>
            </a:solidFill>
            <a:latin typeface="Arial"/>
            <a:ea typeface="+mn-ea"/>
            <a:cs typeface="Arial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939F028-D89F-C046-822F-837811D2D4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703030-51C4-C344-99E7-B14DFD7502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3F08E-1E37-7145-A622-D3E39134B2B1}" type="datetimeFigureOut">
              <a:rPr lang="de-DE" smtClean="0"/>
              <a:t>22.10.2025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AD0A15-FD0C-C245-A883-A76A5021F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EDF909-BF86-3547-AD47-42363E9E19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06E7B-9D3C-6849-A7F1-AA9A084F15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34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4754B4-8D1D-2B41-BDA7-52ABE22D2E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5EE89F-9D41-4348-A65C-4EAD28C4BD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141D68A-27D0-954B-B677-A78B99C7E5B8}" type="datetimeFigureOut">
              <a:rPr lang="de-DE"/>
              <a:t>22.10.2025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0A771452-3ED6-A84B-AC5C-561043E034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F5EE78D8-7438-A141-86CB-03A317E5A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Дритте Эбене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810F62-1431-9D40-AB36-61009CBA38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7BCBDC-F6FA-3E48-8279-29DA9E09C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73CBCBF-FFDA-C943-A2C8-A35F76A11E07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F50F0-6137-4456-0EA2-CE675F69F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67EECCA-A3EC-B4A0-D618-B6AE122D8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AD8D2F9-1EDB-D56E-080D-5B7A110F9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6BD3DE-EBFE-8FE5-2A8F-5D077361A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37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56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74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84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Ключевой момент заключается в том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развитие сельского хозяйства в вашей стране не может быть осуществлено только немецкими, баварскими, американскими или другими иностранными экспертами.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Оно может быть успешным только в том случае, если ваши специалисты будут вовлечены в этот процесс и возьмут на себя ведущую роль. Я уверен, что во всех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ваших регионах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такие эксперты, поэтому мы должны их найти и обучить, чтобы они стали мультипликаторами.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036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44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49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mi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64431E-EAC1-CB49-AA70-9F75F51F74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262" y="1058863"/>
            <a:ext cx="7956551" cy="3565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Hintergrundbild über diesen Platzhalter hinzufügen. Falls kein Hintergrundbild vorhanden ist, bitte eine der anderen Titelfolien verwenden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22F645E-E365-024D-AD0E-0205983FBBA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-358890" y="1579048"/>
            <a:ext cx="3925888" cy="39243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Bitte hier nichts einfügen.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61193814-994C-3040-A597-729DEBEC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1" y="3912118"/>
            <a:ext cx="3796710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249681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7434000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7434000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Wingdings" pitchFamily="2" charset="2"/>
              <a:buChar char="§"/>
              <a:tabLst/>
              <a:defRPr sz="21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Wingdings" pitchFamily="2" charset="2"/>
              <a:buChar char="§"/>
              <a:tabLst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itchFamily="2" charset="2"/>
              <a:buChar char="§"/>
              <a:defRPr sz="17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326" y="1248857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1964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_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7434000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7434000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Systemschrift"/>
              <a:buChar char="+"/>
              <a:tabLst/>
              <a:defRPr sz="21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Systemschrift"/>
              <a:buChar char="+"/>
              <a:tabLst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Systemschrift"/>
              <a:buChar char="+"/>
              <a:defRPr sz="17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Systemschrift"/>
              <a:buChar char="+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326" y="1248857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6430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Ueberschrif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1416" y="605533"/>
            <a:ext cx="7434000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1416" y="1254823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961416" y="1783461"/>
            <a:ext cx="7434000" cy="243721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3752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7434000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371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5"/>
          <p:cNvSpPr>
            <a:spLocks noGrp="1"/>
          </p:cNvSpPr>
          <p:nvPr>
            <p:ph type="pic" sz="quarter" idx="12"/>
          </p:nvPr>
        </p:nvSpPr>
        <p:spPr>
          <a:xfrm>
            <a:off x="971550" y="1295397"/>
            <a:ext cx="3527424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63575"/>
            <a:ext cx="7488238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2364" y="1295397"/>
            <a:ext cx="3527424" cy="288031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32F25B6-39DE-AA43-A7FC-F1BD088A48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550" y="4308050"/>
            <a:ext cx="3522663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513766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511A0D6D-0695-2147-8146-7BCDB70E3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550" y="1295399"/>
            <a:ext cx="3527424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89C19C7-F8DC-FB46-A5DE-AFA62745BD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663575"/>
            <a:ext cx="7488238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42013419-2524-8242-995B-47C1E14E67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32364" y="1295398"/>
            <a:ext cx="3527424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0109FE9-C55D-B949-9FF1-13B699A71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550" y="4308050"/>
            <a:ext cx="3522663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6A8EE62-3AF7-A44B-8E5E-83CD60CD5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139" y="4308050"/>
            <a:ext cx="3522663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73645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 userDrawn="1">
          <p15:clr>
            <a:srgbClr val="FBAE40"/>
          </p15:clr>
        </p15:guide>
        <p15:guide id="2" orient="horz" pos="291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34879D79-ED8E-C442-8DED-C6DE23461BBC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971550" y="1249680"/>
            <a:ext cx="3529013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9" name="Diagrammplatzhalter 3">
            <a:extLst>
              <a:ext uri="{FF2B5EF4-FFF2-40B4-BE49-F238E27FC236}">
                <a16:creationId xmlns:a16="http://schemas.microsoft.com/office/drawing/2014/main" id="{0BF4F407-D991-3944-B834-9D39AD06CF7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942100" y="1249680"/>
            <a:ext cx="3529013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3098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748425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523358DF-D349-A544-A68A-E2102A7533B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971550" y="1249680"/>
            <a:ext cx="7413625" cy="2736850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1697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9CB8E5-9732-4048-BEB4-F154CF925930}"/>
              </a:ext>
            </a:extLst>
          </p:cNvPr>
          <p:cNvSpPr txBox="1"/>
          <p:nvPr userDrawn="1"/>
        </p:nvSpPr>
        <p:spPr>
          <a:xfrm>
            <a:off x="971550" y="4850651"/>
            <a:ext cx="270662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Hochschule Weihenstephan-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Triesdorf</a:t>
            </a:r>
            <a:endParaRPr lang="de-DE" sz="1100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4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3F8556-4BDC-214D-9518-F6B8B143E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728" y="3702270"/>
            <a:ext cx="3190746" cy="10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48" y="753035"/>
            <a:ext cx="8559052" cy="3871353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886879A0-D9F5-E145-9635-EA0C785984D5}"/>
              </a:ext>
            </a:extLst>
          </p:cNvPr>
          <p:cNvSpPr/>
          <p:nvPr userDrawn="1"/>
        </p:nvSpPr>
        <p:spPr>
          <a:xfrm>
            <a:off x="2643817" y="3761497"/>
            <a:ext cx="3152102" cy="1573463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21616A7-0653-A940-A8E2-27D0C4BF986D}"/>
              </a:ext>
            </a:extLst>
          </p:cNvPr>
          <p:cNvSpPr/>
          <p:nvPr userDrawn="1"/>
        </p:nvSpPr>
        <p:spPr>
          <a:xfrm>
            <a:off x="3061821" y="3224092"/>
            <a:ext cx="1721090" cy="172109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-358891" y="1116106"/>
            <a:ext cx="8998626" cy="373211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3912118"/>
            <a:ext cx="360044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10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059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7434000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7434000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Wingdings" pitchFamily="2" charset="2"/>
              <a:buChar char="§"/>
              <a:tabLst/>
              <a:defRPr sz="21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Wingdings" pitchFamily="2" charset="2"/>
              <a:buChar char="§"/>
              <a:tabLst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itchFamily="2" charset="2"/>
              <a:buChar char="§"/>
              <a:defRPr sz="17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326" y="1248857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0741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_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7434000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7434000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Systemschrift"/>
              <a:buChar char="+"/>
              <a:tabLst/>
              <a:defRPr sz="21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Systemschrift"/>
              <a:buChar char="+"/>
              <a:tabLst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Systemschrift"/>
              <a:buChar char="+"/>
              <a:defRPr sz="17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Systemschrift"/>
              <a:buChar char="+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326" y="1248857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80CCE77-616D-4296-8BDC-861544D78A86}"/>
              </a:ext>
            </a:extLst>
          </p:cNvPr>
          <p:cNvSpPr txBox="1"/>
          <p:nvPr userDrawn="1"/>
        </p:nvSpPr>
        <p:spPr>
          <a:xfrm>
            <a:off x="95588" y="4812964"/>
            <a:ext cx="519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7AB800"/>
                </a:solidFill>
              </a:rPr>
              <a:t>Hochschule</a:t>
            </a:r>
            <a:r>
              <a:rPr lang="en-US" sz="1000" dirty="0">
                <a:solidFill>
                  <a:srgbClr val="7AB800"/>
                </a:solidFill>
              </a:rPr>
              <a:t> Weihenstephan-Triesdorf | </a:t>
            </a:r>
            <a:r>
              <a:rPr lang="de-DE" sz="1000" dirty="0">
                <a:solidFill>
                  <a:srgbClr val="7AB800"/>
                </a:solidFill>
              </a:rPr>
              <a:t>Austausch </a:t>
            </a:r>
            <a:r>
              <a:rPr lang="de-DE" sz="1000" dirty="0" err="1">
                <a:solidFill>
                  <a:srgbClr val="7AB800"/>
                </a:solidFill>
              </a:rPr>
              <a:t>LfL</a:t>
            </a:r>
            <a:r>
              <a:rPr lang="de-DE" sz="1000" dirty="0">
                <a:solidFill>
                  <a:srgbClr val="7AB800"/>
                </a:solidFill>
              </a:rPr>
              <a:t> und HSWT - Afrikaprojekte</a:t>
            </a:r>
          </a:p>
          <a:p>
            <a:r>
              <a:rPr lang="en-US" sz="1000" dirty="0">
                <a:solidFill>
                  <a:srgbClr val="7AB8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754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Ueberschrif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1416" y="605533"/>
            <a:ext cx="7434000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1416" y="1254823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961416" y="1783461"/>
            <a:ext cx="7434000" cy="243721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80CCE77-616D-4296-8BDC-861544D78A86}"/>
              </a:ext>
            </a:extLst>
          </p:cNvPr>
          <p:cNvSpPr txBox="1"/>
          <p:nvPr userDrawn="1"/>
        </p:nvSpPr>
        <p:spPr>
          <a:xfrm>
            <a:off x="95588" y="4812964"/>
            <a:ext cx="519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7AB800"/>
                </a:solidFill>
              </a:rPr>
              <a:t>Hochschule</a:t>
            </a:r>
            <a:r>
              <a:rPr lang="en-US" sz="1000" dirty="0">
                <a:solidFill>
                  <a:srgbClr val="7AB800"/>
                </a:solidFill>
              </a:rPr>
              <a:t> Weihenstephan-Triesdorf | </a:t>
            </a:r>
            <a:r>
              <a:rPr lang="de-DE" sz="1000" dirty="0">
                <a:solidFill>
                  <a:srgbClr val="7AB800"/>
                </a:solidFill>
              </a:rPr>
              <a:t>Austausch </a:t>
            </a:r>
            <a:r>
              <a:rPr lang="de-DE" sz="1000" dirty="0" err="1">
                <a:solidFill>
                  <a:srgbClr val="7AB800"/>
                </a:solidFill>
              </a:rPr>
              <a:t>LfL</a:t>
            </a:r>
            <a:r>
              <a:rPr lang="de-DE" sz="1000" dirty="0">
                <a:solidFill>
                  <a:srgbClr val="7AB800"/>
                </a:solidFill>
              </a:rPr>
              <a:t> und HSWT - Afrikaprojekte</a:t>
            </a:r>
          </a:p>
          <a:p>
            <a:r>
              <a:rPr lang="en-US" sz="1000" dirty="0">
                <a:solidFill>
                  <a:srgbClr val="7AB8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53316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7434000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80CCE77-616D-4296-8BDC-861544D78A86}"/>
              </a:ext>
            </a:extLst>
          </p:cNvPr>
          <p:cNvSpPr txBox="1"/>
          <p:nvPr userDrawn="1"/>
        </p:nvSpPr>
        <p:spPr>
          <a:xfrm>
            <a:off x="95588" y="4812964"/>
            <a:ext cx="519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7AB800"/>
                </a:solidFill>
              </a:rPr>
              <a:t>Hochschule</a:t>
            </a:r>
            <a:r>
              <a:rPr lang="en-US" sz="1000" dirty="0">
                <a:solidFill>
                  <a:srgbClr val="7AB800"/>
                </a:solidFill>
              </a:rPr>
              <a:t> Weihenstephan-Triesdorf | </a:t>
            </a:r>
            <a:r>
              <a:rPr lang="de-DE" sz="1000" dirty="0">
                <a:solidFill>
                  <a:srgbClr val="7AB800"/>
                </a:solidFill>
              </a:rPr>
              <a:t>Austausch </a:t>
            </a:r>
            <a:r>
              <a:rPr lang="de-DE" sz="1000" dirty="0" err="1">
                <a:solidFill>
                  <a:srgbClr val="7AB800"/>
                </a:solidFill>
              </a:rPr>
              <a:t>LfL</a:t>
            </a:r>
            <a:r>
              <a:rPr lang="de-DE" sz="1000" dirty="0">
                <a:solidFill>
                  <a:srgbClr val="7AB800"/>
                </a:solidFill>
              </a:rPr>
              <a:t> und HSWT - Afrikaprojekte</a:t>
            </a:r>
          </a:p>
          <a:p>
            <a:r>
              <a:rPr lang="en-US" sz="1000" dirty="0">
                <a:solidFill>
                  <a:srgbClr val="7AB8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63180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5"/>
          <p:cNvSpPr>
            <a:spLocks noGrp="1"/>
          </p:cNvSpPr>
          <p:nvPr>
            <p:ph type="pic" sz="quarter" idx="12"/>
          </p:nvPr>
        </p:nvSpPr>
        <p:spPr>
          <a:xfrm>
            <a:off x="971550" y="1295397"/>
            <a:ext cx="3527424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63575"/>
            <a:ext cx="7488238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2364" y="1295397"/>
            <a:ext cx="3527424" cy="2880313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32F25B6-39DE-AA43-A7FC-F1BD088A48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550" y="4308050"/>
            <a:ext cx="3522663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80CCE77-616D-4296-8BDC-861544D78A86}"/>
              </a:ext>
            </a:extLst>
          </p:cNvPr>
          <p:cNvSpPr txBox="1"/>
          <p:nvPr userDrawn="1"/>
        </p:nvSpPr>
        <p:spPr>
          <a:xfrm>
            <a:off x="95588" y="4812964"/>
            <a:ext cx="519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7AB800"/>
                </a:solidFill>
              </a:rPr>
              <a:t>Hochschule</a:t>
            </a:r>
            <a:r>
              <a:rPr lang="en-US" sz="1000" dirty="0">
                <a:solidFill>
                  <a:srgbClr val="7AB800"/>
                </a:solidFill>
              </a:rPr>
              <a:t> Weihenstephan-Triesdorf | </a:t>
            </a:r>
            <a:r>
              <a:rPr lang="de-DE" sz="1000" dirty="0">
                <a:solidFill>
                  <a:srgbClr val="7AB800"/>
                </a:solidFill>
              </a:rPr>
              <a:t>Austausch </a:t>
            </a:r>
            <a:r>
              <a:rPr lang="de-DE" sz="1000" dirty="0" err="1">
                <a:solidFill>
                  <a:srgbClr val="7AB800"/>
                </a:solidFill>
              </a:rPr>
              <a:t>LfL</a:t>
            </a:r>
            <a:r>
              <a:rPr lang="de-DE" sz="1000" dirty="0">
                <a:solidFill>
                  <a:srgbClr val="7AB800"/>
                </a:solidFill>
              </a:rPr>
              <a:t> und HSWT - Afrikaprojekte</a:t>
            </a:r>
          </a:p>
          <a:p>
            <a:r>
              <a:rPr lang="en-US" sz="1000" dirty="0">
                <a:solidFill>
                  <a:srgbClr val="7AB8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73969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511A0D6D-0695-2147-8146-7BCDB70E3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550" y="1295399"/>
            <a:ext cx="3527424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89C19C7-F8DC-FB46-A5DE-AFA62745BD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663575"/>
            <a:ext cx="7488238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42013419-2524-8242-995B-47C1E14E67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32364" y="1295398"/>
            <a:ext cx="3527424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0109FE9-C55D-B949-9FF1-13B699A71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550" y="4308050"/>
            <a:ext cx="3522663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6A8EE62-3AF7-A44B-8E5E-83CD60CD5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139" y="4308050"/>
            <a:ext cx="3522663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66243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>
          <p15:clr>
            <a:srgbClr val="FBAE40"/>
          </p15:clr>
        </p15:guide>
        <p15:guide id="2" orient="horz" pos="291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34879D79-ED8E-C442-8DED-C6DE23461BBC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971550" y="1249680"/>
            <a:ext cx="3529013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9" name="Diagrammplatzhalter 3">
            <a:extLst>
              <a:ext uri="{FF2B5EF4-FFF2-40B4-BE49-F238E27FC236}">
                <a16:creationId xmlns:a16="http://schemas.microsoft.com/office/drawing/2014/main" id="{0BF4F407-D991-3944-B834-9D39AD06CF7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942100" y="1249680"/>
            <a:ext cx="3529013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80CCE77-616D-4296-8BDC-861544D78A86}"/>
              </a:ext>
            </a:extLst>
          </p:cNvPr>
          <p:cNvSpPr txBox="1"/>
          <p:nvPr userDrawn="1"/>
        </p:nvSpPr>
        <p:spPr>
          <a:xfrm>
            <a:off x="95588" y="4812964"/>
            <a:ext cx="519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7AB800"/>
                </a:solidFill>
              </a:rPr>
              <a:t>Hochschule</a:t>
            </a:r>
            <a:r>
              <a:rPr lang="en-US" sz="1000" dirty="0">
                <a:solidFill>
                  <a:srgbClr val="7AB800"/>
                </a:solidFill>
              </a:rPr>
              <a:t> Weihenstephan-Triesdorf | </a:t>
            </a:r>
            <a:r>
              <a:rPr lang="de-DE" sz="1000" dirty="0">
                <a:solidFill>
                  <a:srgbClr val="7AB800"/>
                </a:solidFill>
              </a:rPr>
              <a:t>Austausch </a:t>
            </a:r>
            <a:r>
              <a:rPr lang="de-DE" sz="1000" dirty="0" err="1">
                <a:solidFill>
                  <a:srgbClr val="7AB800"/>
                </a:solidFill>
              </a:rPr>
              <a:t>LfL</a:t>
            </a:r>
            <a:r>
              <a:rPr lang="de-DE" sz="1000" dirty="0">
                <a:solidFill>
                  <a:srgbClr val="7AB800"/>
                </a:solidFill>
              </a:rPr>
              <a:t> und HSWT - Afrikaprojekte</a:t>
            </a:r>
          </a:p>
          <a:p>
            <a:r>
              <a:rPr lang="en-US" sz="1000" dirty="0">
                <a:solidFill>
                  <a:srgbClr val="7AB8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71187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748425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523358DF-D349-A544-A68A-E2102A7533B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971550" y="1249680"/>
            <a:ext cx="7413625" cy="2736850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0CCE77-616D-4296-8BDC-861544D78A86}"/>
              </a:ext>
            </a:extLst>
          </p:cNvPr>
          <p:cNvSpPr txBox="1"/>
          <p:nvPr userDrawn="1"/>
        </p:nvSpPr>
        <p:spPr>
          <a:xfrm>
            <a:off x="95588" y="4812964"/>
            <a:ext cx="519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7AB800"/>
                </a:solidFill>
              </a:rPr>
              <a:t>Hochschule</a:t>
            </a:r>
            <a:r>
              <a:rPr lang="en-US" sz="1000" dirty="0">
                <a:solidFill>
                  <a:srgbClr val="7AB800"/>
                </a:solidFill>
              </a:rPr>
              <a:t> Weihenstephan-Triesdorf | </a:t>
            </a:r>
            <a:r>
              <a:rPr lang="de-DE" sz="1000" dirty="0">
                <a:solidFill>
                  <a:srgbClr val="7AB800"/>
                </a:solidFill>
              </a:rPr>
              <a:t>Austausch </a:t>
            </a:r>
            <a:r>
              <a:rPr lang="de-DE" sz="1000" dirty="0" err="1">
                <a:solidFill>
                  <a:srgbClr val="7AB800"/>
                </a:solidFill>
              </a:rPr>
              <a:t>LfL</a:t>
            </a:r>
            <a:r>
              <a:rPr lang="de-DE" sz="1000" dirty="0">
                <a:solidFill>
                  <a:srgbClr val="7AB800"/>
                </a:solidFill>
              </a:rPr>
              <a:t> und HSWT - Afrikaprojekte</a:t>
            </a:r>
          </a:p>
          <a:p>
            <a:r>
              <a:rPr lang="en-US" sz="1000" dirty="0">
                <a:solidFill>
                  <a:srgbClr val="7AB8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25155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2" y="1058863"/>
            <a:ext cx="7956551" cy="356552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886879A0-D9F5-E145-9635-EA0C785984D5}"/>
              </a:ext>
            </a:extLst>
          </p:cNvPr>
          <p:cNvSpPr/>
          <p:nvPr userDrawn="1"/>
        </p:nvSpPr>
        <p:spPr>
          <a:xfrm>
            <a:off x="2643817" y="3761497"/>
            <a:ext cx="3152102" cy="3152102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21616A7-0653-A940-A8E2-27D0C4BF986D}"/>
              </a:ext>
            </a:extLst>
          </p:cNvPr>
          <p:cNvSpPr/>
          <p:nvPr userDrawn="1"/>
        </p:nvSpPr>
        <p:spPr>
          <a:xfrm>
            <a:off x="3061821" y="3224092"/>
            <a:ext cx="1721090" cy="172109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-358891" y="1581696"/>
            <a:ext cx="3921651" cy="392165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3912118"/>
            <a:ext cx="360044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230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3239458" y="2908070"/>
            <a:ext cx="2894972" cy="2894972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515EBF6-8F29-1F43-949C-EECBC5B96FFD}"/>
              </a:ext>
            </a:extLst>
          </p:cNvPr>
          <p:cNvSpPr/>
          <p:nvPr userDrawn="1"/>
        </p:nvSpPr>
        <p:spPr>
          <a:xfrm>
            <a:off x="5031170" y="2426661"/>
            <a:ext cx="3152102" cy="3152102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D0D581E-4A2D-114B-ACAA-E9AC0192C2B7}"/>
              </a:ext>
            </a:extLst>
          </p:cNvPr>
          <p:cNvSpPr/>
          <p:nvPr userDrawn="1"/>
        </p:nvSpPr>
        <p:spPr>
          <a:xfrm>
            <a:off x="7065597" y="1889256"/>
            <a:ext cx="1721090" cy="172109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pic>
        <p:nvPicPr>
          <p:cNvPr id="16" name="Bild 6">
            <a:extLst>
              <a:ext uri="{FF2B5EF4-FFF2-40B4-BE49-F238E27FC236}">
                <a16:creationId xmlns:a16="http://schemas.microsoft.com/office/drawing/2014/main" id="{88F7AAB2-CE1C-7740-A0BE-3976D684B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263" y="377825"/>
            <a:ext cx="2357437" cy="3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46C0452A-134E-1140-B219-A5D5347E4C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9B94B36A-D591-034B-A737-CDC922FB57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4151351"/>
            <a:ext cx="405961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A5EE3737-C127-A24B-A035-A0B122426C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527219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24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chluss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2" y="1058863"/>
            <a:ext cx="7956551" cy="356552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-394574" y="1577236"/>
            <a:ext cx="3921651" cy="392165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3697CF-F509-1E40-9750-D195256D74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807" y="3427858"/>
            <a:ext cx="1955240" cy="656779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4143453E-A24A-D748-91E3-3BE0B033D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3912118"/>
            <a:ext cx="360044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82E727C1-573A-034B-A94F-51C998FD8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213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hluss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2" y="1058863"/>
            <a:ext cx="7956551" cy="356552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-94536" y="1291487"/>
            <a:ext cx="6002417" cy="350196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3697CF-F509-1E40-9750-D195256D74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807" y="3427858"/>
            <a:ext cx="1955240" cy="656779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4143453E-A24A-D748-91E3-3BE0B033D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3912118"/>
            <a:ext cx="360044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82E727C1-573A-034B-A94F-51C998FD8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47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7434000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7434000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Wingdings" pitchFamily="2" charset="2"/>
              <a:buChar char="§"/>
              <a:tabLst/>
              <a:defRPr sz="21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Wingdings" pitchFamily="2" charset="2"/>
              <a:buChar char="§"/>
              <a:tabLst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itchFamily="2" charset="2"/>
              <a:buChar char="§"/>
              <a:defRPr sz="17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326" y="1248857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6112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7434000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954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listung_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7434000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7434000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Systemschrift"/>
              <a:buChar char="+"/>
              <a:tabLst/>
              <a:defRPr sz="21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Systemschrift"/>
              <a:buChar char="+"/>
              <a:tabLst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Systemschrift"/>
              <a:buChar char="+"/>
              <a:defRPr sz="17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Systemschrift"/>
              <a:buChar char="+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326" y="1248857"/>
            <a:ext cx="74340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386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748425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523358DF-D349-A544-A68A-E2102A7533B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971550" y="1249680"/>
            <a:ext cx="7413625" cy="2736850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3359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ormal Center">
  <p:cSld name="1_Normal Center"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388"/>
          <p:cNvSpPr txBox="1">
            <a:spLocks noGrp="1"/>
          </p:cNvSpPr>
          <p:nvPr>
            <p:ph type="title"/>
          </p:nvPr>
        </p:nvSpPr>
        <p:spPr>
          <a:xfrm>
            <a:off x="352841" y="343555"/>
            <a:ext cx="8517834" cy="42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357" name="Google Shape;1357;p388"/>
          <p:cNvSpPr txBox="1">
            <a:spLocks noGrp="1"/>
          </p:cNvSpPr>
          <p:nvPr>
            <p:ph type="body" idx="1"/>
          </p:nvPr>
        </p:nvSpPr>
        <p:spPr>
          <a:xfrm>
            <a:off x="352841" y="726524"/>
            <a:ext cx="8517834" cy="32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17145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262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>
            <a:extLst>
              <a:ext uri="{FF2B5EF4-FFF2-40B4-BE49-F238E27FC236}">
                <a16:creationId xmlns:a16="http://schemas.microsoft.com/office/drawing/2014/main" id="{CC183D64-BBAA-904A-97C3-8E4BA257885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908" y="241778"/>
            <a:ext cx="23574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B91C533B-FA1B-461A-BFBC-A081A0B6CE10}"/>
              </a:ext>
            </a:extLst>
          </p:cNvPr>
          <p:cNvSpPr txBox="1"/>
          <p:nvPr userDrawn="1"/>
        </p:nvSpPr>
        <p:spPr>
          <a:xfrm>
            <a:off x="12700" y="4838222"/>
            <a:ext cx="914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2">
                    <a:lumMod val="75000"/>
                  </a:schemeClr>
                </a:solidFill>
              </a:rPr>
              <a:t>Университет прикладных наук </a:t>
            </a:r>
            <a:r>
              <a:rPr lang="en-US" sz="1100" b="1" err="1">
                <a:solidFill>
                  <a:schemeClr val="accent2">
                    <a:lumMod val="75000"/>
                  </a:schemeClr>
                </a:solidFill>
              </a:rPr>
              <a:t>Вайенштефан-Трисдорф</a:t>
            </a:r>
            <a:r>
              <a:rPr lang="en-US" sz="1100" b="1">
                <a:solidFill>
                  <a:schemeClr val="accent2">
                    <a:lumMod val="75000"/>
                  </a:schemeClr>
                </a:solidFill>
              </a:rPr>
              <a:t>   |   Др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1100" b="1">
                <a:solidFill>
                  <a:schemeClr val="accent2">
                    <a:lumMod val="75000"/>
                  </a:schemeClr>
                </a:solidFill>
              </a:rPr>
              <a:t>Арам Аристакесян   |   КазАгро 2025 Астана</a:t>
            </a:r>
            <a:endParaRPr lang="en-US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862" y="170654"/>
            <a:ext cx="1354810" cy="4565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8" r:id="rId2"/>
    <p:sldLayoutId id="2147483679" r:id="rId3"/>
    <p:sldLayoutId id="2147483699" r:id="rId4"/>
    <p:sldLayoutId id="2147483713" r:id="rId5"/>
    <p:sldLayoutId id="2147483715" r:id="rId6"/>
    <p:sldLayoutId id="2147483717" r:id="rId7"/>
    <p:sldLayoutId id="2147483718" r:id="rId8"/>
    <p:sldLayoutId id="2147483719" r:id="rId9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 userDrawn="1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A1824570-9779-4DC8-9D43-8721F0DBFA28}"/>
              </a:ext>
            </a:extLst>
          </p:cNvPr>
          <p:cNvSpPr txBox="1"/>
          <p:nvPr userDrawn="1"/>
        </p:nvSpPr>
        <p:spPr>
          <a:xfrm>
            <a:off x="1551093" y="4897279"/>
            <a:ext cx="581829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accent2">
                    <a:lumMod val="75000"/>
                  </a:schemeClr>
                </a:solidFill>
              </a:rPr>
              <a:t>Университет прикладных наук </a:t>
            </a:r>
            <a:r>
              <a:rPr lang="en-US" sz="1000" dirty="0" err="1">
                <a:solidFill>
                  <a:schemeClr val="accent2">
                    <a:lumMod val="75000"/>
                  </a:schemeClr>
                </a:solidFill>
              </a:rPr>
              <a:t>Вайенштефан-Трисдорф</a:t>
            </a:r>
            <a:r>
              <a:rPr lang="en-US" sz="1000" dirty="0">
                <a:solidFill>
                  <a:schemeClr val="accent2">
                    <a:lumMod val="75000"/>
                  </a:schemeClr>
                </a:solidFill>
              </a:rPr>
              <a:t> | </a:t>
            </a:r>
            <a:r>
              <a:rPr lang="en-US" sz="1000" dirty="0" err="1">
                <a:solidFill>
                  <a:schemeClr val="accent2">
                    <a:lumMod val="75000"/>
                  </a:schemeClr>
                </a:solidFill>
              </a:rPr>
              <a:t>Др</a:t>
            </a:r>
            <a:r>
              <a:rPr lang="en-US" sz="1000" dirty="0">
                <a:solidFill>
                  <a:schemeClr val="accent2">
                    <a:lumMod val="75000"/>
                  </a:schemeClr>
                </a:solidFill>
              </a:rPr>
              <a:t>. Арам </a:t>
            </a:r>
            <a:r>
              <a:rPr lang="en-US" sz="1000" dirty="0" err="1">
                <a:solidFill>
                  <a:schemeClr val="accent2">
                    <a:lumMod val="75000"/>
                  </a:schemeClr>
                </a:solidFill>
              </a:rPr>
              <a:t>Аристакесян</a:t>
            </a: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Bild 6">
            <a:extLst>
              <a:ext uri="{FF2B5EF4-FFF2-40B4-BE49-F238E27FC236}">
                <a16:creationId xmlns:a16="http://schemas.microsoft.com/office/drawing/2014/main" id="{EB8A43C6-E708-702E-E1F6-B4D62EB2FBA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908" y="241778"/>
            <a:ext cx="23574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9DA7941-E4B8-48FC-89AA-EE5014FDCB7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862" y="170654"/>
            <a:ext cx="1354810" cy="45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0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5" r:id="rId3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282" y="292575"/>
            <a:ext cx="1354810" cy="45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orient="horz" pos="4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4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sv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B503B-F25F-233C-8400-348C02A60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83BD92-C49F-86B0-3709-A34690C4AA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949" y="852921"/>
            <a:ext cx="7434000" cy="1132647"/>
          </a:xfrm>
        </p:spPr>
        <p:txBody>
          <a:bodyPr/>
          <a:lstStyle/>
          <a:p>
            <a:pPr algn="ctr" rtl="0"/>
            <a:r>
              <a:rPr lang="en-gb" b="1" i="0" u="none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Вайенштефан-Трисдорф </a:t>
            </a:r>
            <a:br>
              <a:rPr lang="en-GB" b="1" i="0" u="none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b="1" i="0" u="none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Университет прикладных наук </a:t>
            </a:r>
            <a:r>
              <a:rPr lang="en-GB" sz="2800" dirty="0">
                <a:ln w="22225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(HSWT)</a:t>
            </a:r>
            <a:endParaRPr lang="en-gb" sz="3600" i="0" u="none" baseline="0" dirty="0">
              <a:ln w="22225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7969B-66A1-2CD9-F571-A4BD5B384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7644" y="3413004"/>
            <a:ext cx="7166610" cy="1245479"/>
          </a:xfrm>
        </p:spPr>
        <p:txBody>
          <a:bodyPr/>
          <a:lstStyle/>
          <a:p>
            <a:pPr algn="l" rtl="0"/>
            <a:r>
              <a:rPr lang="en-GB" sz="1800" b="1" i="0" u="none" baseline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Д-р  Арам Аристакесян</a:t>
            </a:r>
          </a:p>
          <a:p>
            <a:endParaRPr lang="en-GB" sz="800" b="1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b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Руководитель отдела </a:t>
            </a:r>
            <a:r>
              <a:rPr lang="az-Cyrl-AZ" b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международной повышения квалификации </a:t>
            </a:r>
            <a:endParaRPr lang="de-DE" b="1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b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Центр </a:t>
            </a:r>
            <a:r>
              <a:rPr lang="az-Cyrl-AZ" b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повышение квалификации</a:t>
            </a:r>
            <a:r>
              <a:rPr lang="de-DE" b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и </a:t>
            </a:r>
            <a:r>
              <a:rPr lang="en-GB" b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непрерывного </a:t>
            </a:r>
            <a:r>
              <a:rPr lang="en-GB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образования (</a:t>
            </a:r>
            <a:r>
              <a:rPr lang="en-GB" b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ZW)</a:t>
            </a:r>
            <a:endParaRPr lang="de-DE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5F6A63A-3534-1C14-0756-7910AA7CA3C9}"/>
              </a:ext>
            </a:extLst>
          </p:cNvPr>
          <p:cNvSpPr txBox="1">
            <a:spLocks/>
          </p:cNvSpPr>
          <p:nvPr/>
        </p:nvSpPr>
        <p:spPr>
          <a:xfrm>
            <a:off x="712529" y="2138104"/>
            <a:ext cx="7567695" cy="1132647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 algn="l" defTabSz="3429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надежный партнер в области образования, </a:t>
            </a:r>
            <a:br>
              <a:rPr lang="de-DE" sz="24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2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повышения квалификации и переподготовки </a:t>
            </a:r>
            <a:br>
              <a:rPr lang="de-DE" sz="22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2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казахстанских специалистов в с</a:t>
            </a:r>
            <a:r>
              <a:rPr lang="de-DE" sz="22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ru-RU" sz="22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х</a:t>
            </a:r>
            <a:endParaRPr lang="en-gb" sz="2200" dirty="0">
              <a:ln w="22225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439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5BB2CA9A-1F3F-49D9-819D-C524C611A3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036756"/>
              </p:ext>
            </p:extLst>
          </p:nvPr>
        </p:nvGraphicFramePr>
        <p:xfrm>
          <a:off x="228600" y="1096054"/>
          <a:ext cx="8686799" cy="4043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B54E301-B713-4F1B-A9D2-6141706CF7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267" y="1386456"/>
            <a:ext cx="934404" cy="443519"/>
          </a:xfrm>
          <a:prstGeom prst="rect">
            <a:avLst/>
          </a:prstGeom>
        </p:spPr>
      </p:pic>
      <p:sp>
        <p:nvSpPr>
          <p:cNvPr id="5" name="Textplatzhalter 23">
            <a:extLst>
              <a:ext uri="{FF2B5EF4-FFF2-40B4-BE49-F238E27FC236}">
                <a16:creationId xmlns:a16="http://schemas.microsoft.com/office/drawing/2014/main" id="{8DE32703-82CF-F6B3-62C3-40BA07EBDFA9}"/>
              </a:ext>
            </a:extLst>
          </p:cNvPr>
          <p:cNvSpPr txBox="1">
            <a:spLocks/>
          </p:cNvSpPr>
          <p:nvPr/>
        </p:nvSpPr>
        <p:spPr>
          <a:xfrm>
            <a:off x="350174" y="658995"/>
            <a:ext cx="8565226" cy="51216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300" b="1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/>
              <a:t>Количество студентов из Казахстана, прошедших</a:t>
            </a:r>
            <a:r>
              <a:rPr lang="de-DE" sz="1800"/>
              <a:t> </a:t>
            </a:r>
            <a:r>
              <a:rPr lang="ru-RU" sz="1800"/>
              <a:t>обучение по программе </a:t>
            </a:r>
            <a:r>
              <a:rPr lang="de-DE" sz="1800"/>
              <a:t>„Agrar Management“</a:t>
            </a:r>
            <a:r>
              <a:rPr lang="ru-RU" sz="1800"/>
              <a:t> в HSWT с 1993 года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09384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20883" y="852207"/>
            <a:ext cx="2990997" cy="1164852"/>
          </a:xfrm>
        </p:spPr>
        <p:txBody>
          <a:bodyPr/>
          <a:lstStyle/>
          <a:p>
            <a:pPr marL="0" indent="0">
              <a:spcAft>
                <a:spcPts val="0"/>
              </a:spcAft>
            </a:pPr>
            <a:r>
              <a:rPr lang="de-DE" sz="2000"/>
              <a:t>Международная сеть</a:t>
            </a:r>
          </a:p>
          <a:p>
            <a:pPr marL="0" indent="0">
              <a:spcAft>
                <a:spcPts val="0"/>
              </a:spcAft>
            </a:pPr>
            <a:r>
              <a:rPr lang="az-Cyrl-AZ" sz="2000"/>
              <a:t>В</a:t>
            </a:r>
            <a:r>
              <a:rPr lang="de-DE" sz="2000"/>
              <a:t>ыпускников</a:t>
            </a:r>
            <a:br>
              <a:rPr lang="de-DE" sz="2000" dirty="0"/>
            </a:br>
            <a:r>
              <a:rPr lang="de-DE" sz="2000"/>
              <a:t>IMA-Triesdorf ALUMNI</a:t>
            </a:r>
            <a:endParaRPr lang="de-DE" sz="2000" dirty="0"/>
          </a:p>
        </p:txBody>
      </p:sp>
      <p:pic>
        <p:nvPicPr>
          <p:cNvPr id="7" name="Picture 6" descr="http://www.kromschroeder.de/fileadmin/kromschroeder/messe/Messeicons_2014/eurotier20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15" y="2165690"/>
            <a:ext cx="2340760" cy="42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agritechnica.com/fileadmin/img/system/logos/logo_agritechnica_vordergrun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15" y="2977810"/>
            <a:ext cx="2286176" cy="95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827" y="2750462"/>
            <a:ext cx="5434723" cy="204707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827" y="867472"/>
            <a:ext cx="5434723" cy="181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93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7338F-9890-6490-C67C-58071B8CB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D45961D-BCB2-3ED8-B564-B999EEB973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288" y="815340"/>
            <a:ext cx="7434000" cy="800100"/>
          </a:xfrm>
        </p:spPr>
        <p:txBody>
          <a:bodyPr/>
          <a:lstStyle/>
          <a:p>
            <a:pPr marL="0" indent="0" algn="ctr"/>
            <a:r>
              <a:rPr lang="de-DE" sz="2000"/>
              <a:t>У</a:t>
            </a:r>
            <a:r>
              <a:rPr lang="ru-RU" sz="2000"/>
              <a:t>чебные программы</a:t>
            </a:r>
            <a:r>
              <a:rPr lang="de-DE" sz="2000"/>
              <a:t> </a:t>
            </a:r>
            <a:r>
              <a:rPr lang="en-US" sz="2000"/>
              <a:t>HSWT</a:t>
            </a:r>
            <a:br>
              <a:rPr lang="de-DE" sz="2000"/>
            </a:br>
            <a:r>
              <a:rPr lang="ru-RU" sz="1800">
                <a:solidFill>
                  <a:schemeClr val="bg1">
                    <a:lumMod val="50000"/>
                  </a:schemeClr>
                </a:solidFill>
              </a:rPr>
              <a:t>для студентов бакалавриата и магистратуры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583149-4BAE-46E0-D8FB-0D6B2D7F2E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968" y="1588152"/>
            <a:ext cx="2337784" cy="3250548"/>
          </a:xfrm>
          <a:ln w="9525">
            <a:solidFill>
              <a:schemeClr val="accent1"/>
            </a:solidFill>
            <a:prstDash val="solid"/>
          </a:ln>
        </p:spPr>
        <p:txBody>
          <a:bodyPr vert="horz" lIns="0" rIns="0" bIns="0">
            <a:normAutofit lnSpcReduction="10000"/>
          </a:bodyPr>
          <a:lstStyle/>
          <a:p>
            <a:pPr marL="2381" indent="0" algn="ctr">
              <a:lnSpc>
                <a:spcPct val="100000"/>
              </a:lnSpc>
              <a:buNone/>
            </a:pPr>
            <a:endParaRPr lang="de-DE" sz="800" b="1">
              <a:solidFill>
                <a:schemeClr val="accent1"/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r>
              <a:rPr lang="de-DE" sz="2000" b="1">
                <a:solidFill>
                  <a:schemeClr val="accent1"/>
                </a:solidFill>
              </a:rPr>
              <a:t>А</a:t>
            </a:r>
            <a:r>
              <a:rPr lang="ru-RU" sz="2000" b="1">
                <a:solidFill>
                  <a:schemeClr val="accent1"/>
                </a:solidFill>
              </a:rPr>
              <a:t>грарные университеты и институты</a:t>
            </a:r>
            <a:endParaRPr lang="de-DE" sz="2000" b="1">
              <a:solidFill>
                <a:schemeClr val="accent1"/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endParaRPr lang="de-DE" sz="1600" b="1">
              <a:solidFill>
                <a:schemeClr val="accent5">
                  <a:lumMod val="75000"/>
                </a:schemeClr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r>
              <a:rPr lang="ru-RU" sz="1600" b="1" u="sng">
                <a:solidFill>
                  <a:schemeClr val="accent5">
                    <a:lumMod val="75000"/>
                  </a:schemeClr>
                </a:solidFill>
              </a:rPr>
              <a:t>Студенты бакалавриата</a:t>
            </a:r>
            <a:endParaRPr lang="de-DE" sz="1600" b="1" u="sng">
              <a:solidFill>
                <a:schemeClr val="accent5">
                  <a:lumMod val="75000"/>
                </a:schemeClr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endParaRPr lang="de-DE" sz="16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60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ru-RU" sz="1600">
                <a:solidFill>
                  <a:schemeClr val="accent5">
                    <a:lumMod val="75000"/>
                  </a:schemeClr>
                </a:solidFill>
              </a:rPr>
              <a:t>нлайн-</a:t>
            </a:r>
            <a:r>
              <a:rPr lang="de-DE" sz="160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600">
                <a:solidFill>
                  <a:schemeClr val="accent5">
                    <a:lumMod val="75000"/>
                  </a:schemeClr>
                </a:solidFill>
              </a:rPr>
              <a:t>семестр</a:t>
            </a:r>
            <a:endParaRPr lang="de-DE" sz="160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5">
                    <a:lumMod val="75000"/>
                  </a:schemeClr>
                </a:solidFill>
              </a:rPr>
              <a:t>Летний</a:t>
            </a:r>
            <a:r>
              <a:rPr lang="de-DE" sz="160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ru-RU" sz="1600">
                <a:solidFill>
                  <a:schemeClr val="accent5">
                    <a:lumMod val="75000"/>
                  </a:schemeClr>
                </a:solidFill>
              </a:rPr>
              <a:t> семестр</a:t>
            </a:r>
            <a:endParaRPr lang="de-DE" sz="160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600">
                <a:solidFill>
                  <a:schemeClr val="accent5">
                    <a:lumMod val="75000"/>
                  </a:schemeClr>
                </a:solidFill>
              </a:rPr>
              <a:t>Производственная практика</a:t>
            </a:r>
            <a:endParaRPr lang="de-DE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A0F5068F-2C0E-0577-E512-2DCC67E6E4C5}"/>
              </a:ext>
            </a:extLst>
          </p:cNvPr>
          <p:cNvSpPr txBox="1">
            <a:spLocks/>
          </p:cNvSpPr>
          <p:nvPr/>
        </p:nvSpPr>
        <p:spPr>
          <a:xfrm>
            <a:off x="3434564" y="1702455"/>
            <a:ext cx="2485524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Systemschrift"/>
              <a:buChar char="+"/>
              <a:tabLst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A357FDA8-735A-DECA-AC8E-2E021DE3ADE9}"/>
              </a:ext>
            </a:extLst>
          </p:cNvPr>
          <p:cNvSpPr txBox="1">
            <a:spLocks/>
          </p:cNvSpPr>
          <p:nvPr/>
        </p:nvSpPr>
        <p:spPr>
          <a:xfrm>
            <a:off x="5974080" y="1588152"/>
            <a:ext cx="2930742" cy="3250548"/>
          </a:xfrm>
          <a:prstGeom prst="rect">
            <a:avLst/>
          </a:prstGeom>
          <a:ln w="3175">
            <a:solidFill>
              <a:schemeClr val="accent1"/>
            </a:solidFill>
            <a:prstDash val="solid"/>
          </a:ln>
        </p:spPr>
        <p:txBody>
          <a:bodyPr vert="horz" lIns="0" rIns="0" bIns="0">
            <a:normAutofit fontScale="70000" lnSpcReduction="20000"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Systemschrift"/>
              <a:buChar char="+"/>
              <a:tabLst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" indent="0" algn="ctr">
              <a:lnSpc>
                <a:spcPct val="100000"/>
              </a:lnSpc>
              <a:buNone/>
            </a:pPr>
            <a:endParaRPr lang="de-DE" sz="1100" b="1">
              <a:solidFill>
                <a:schemeClr val="accent1"/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endParaRPr lang="de-DE" sz="1100" b="1">
              <a:solidFill>
                <a:schemeClr val="accent1"/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r>
              <a:rPr lang="ru-RU" sz="2600" b="1">
                <a:solidFill>
                  <a:schemeClr val="accent1"/>
                </a:solidFill>
              </a:rPr>
              <a:t>Агрофирмы с аграрными университетами</a:t>
            </a:r>
            <a:br>
              <a:rPr lang="de-DE" sz="1600" b="1">
                <a:solidFill>
                  <a:schemeClr val="accent5">
                    <a:lumMod val="75000"/>
                  </a:schemeClr>
                </a:solidFill>
              </a:rPr>
            </a:br>
            <a:endParaRPr lang="de-DE" sz="1600" b="1">
              <a:solidFill>
                <a:schemeClr val="accent5">
                  <a:lumMod val="75000"/>
                </a:schemeClr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endParaRPr lang="de-DE" sz="1600" b="1">
              <a:solidFill>
                <a:schemeClr val="accent5">
                  <a:lumMod val="75000"/>
                </a:schemeClr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endParaRPr lang="de-DE" sz="1600" b="1" u="sng">
              <a:solidFill>
                <a:schemeClr val="accent5">
                  <a:lumMod val="75000"/>
                </a:schemeClr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r>
              <a:rPr lang="ru-RU" b="1" u="sng">
                <a:solidFill>
                  <a:schemeClr val="accent5">
                    <a:lumMod val="75000"/>
                  </a:schemeClr>
                </a:solidFill>
              </a:rPr>
              <a:t>Практическая стажировка</a:t>
            </a:r>
            <a:br>
              <a:rPr lang="de-DE" sz="1600">
                <a:solidFill>
                  <a:schemeClr val="accent5">
                    <a:lumMod val="75000"/>
                  </a:schemeClr>
                </a:solidFill>
              </a:rPr>
            </a:br>
            <a:endParaRPr lang="de-DE" sz="160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accent5">
                    <a:lumMod val="75000"/>
                  </a:schemeClr>
                </a:solidFill>
              </a:rPr>
              <a:t>4 месяца обучения в Германии</a:t>
            </a:r>
            <a:r>
              <a:rPr lang="de-DE">
                <a:solidFill>
                  <a:schemeClr val="accent5">
                    <a:lumMod val="75000"/>
                  </a:schemeClr>
                </a:solidFill>
              </a:rPr>
              <a:t> (HSWT)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accent5">
                    <a:lumMod val="75000"/>
                  </a:schemeClr>
                </a:solidFill>
              </a:rPr>
              <a:t>4 месяца практики у работодателя</a:t>
            </a:r>
            <a:r>
              <a:rPr lang="de-DE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2000">
                <a:solidFill>
                  <a:schemeClr val="accent5">
                    <a:lumMod val="75000"/>
                  </a:schemeClr>
                </a:solidFill>
              </a:rPr>
              <a:t>(CLAAS, CT-Agro</a:t>
            </a:r>
            <a:r>
              <a:rPr lang="de-DE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accent5">
                    <a:lumMod val="75000"/>
                  </a:schemeClr>
                </a:solidFill>
              </a:rPr>
              <a:t>2 месяца онлайн семинаров</a:t>
            </a:r>
            <a:r>
              <a:rPr lang="de-DE">
                <a:solidFill>
                  <a:schemeClr val="accent5">
                    <a:lumMod val="75000"/>
                  </a:schemeClr>
                </a:solidFill>
              </a:rPr>
              <a:t> (HSWT)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accent5">
                    <a:lumMod val="75000"/>
                  </a:schemeClr>
                </a:solidFill>
              </a:rPr>
              <a:t>Получение сертификата HSWT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1B42473C-22EB-B1C5-42E8-03EE63444D77}"/>
              </a:ext>
            </a:extLst>
          </p:cNvPr>
          <p:cNvSpPr txBox="1">
            <a:spLocks/>
          </p:cNvSpPr>
          <p:nvPr/>
        </p:nvSpPr>
        <p:spPr>
          <a:xfrm>
            <a:off x="2993781" y="1588152"/>
            <a:ext cx="2769270" cy="3250548"/>
          </a:xfrm>
          <a:prstGeom prst="rect">
            <a:avLst/>
          </a:prstGeom>
          <a:ln w="9525">
            <a:solidFill>
              <a:schemeClr val="accent1"/>
            </a:solidFill>
            <a:prstDash val="solid"/>
          </a:ln>
        </p:spPr>
        <p:txBody>
          <a:bodyPr vert="horz" lIns="0" rIns="0" bIns="0">
            <a:normAutofit lnSpcReduction="10000"/>
          </a:bodyPr>
          <a:lstStyle>
            <a:lvl1pPr marL="2381" indent="0" algn="ctr" defTabSz="342900">
              <a:lnSpc>
                <a:spcPct val="10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Systemschrift"/>
              <a:buNone/>
              <a:tabLst/>
              <a:defRPr sz="1600" b="1">
                <a:solidFill>
                  <a:schemeClr val="accent1"/>
                </a:solidFill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defTabSz="342900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Systemschrift"/>
              <a:buChar char="+"/>
              <a:tabLst/>
              <a:defRPr sz="1900"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defTabSz="342900">
              <a:lnSpc>
                <a:spcPct val="150000"/>
              </a:lnSpc>
              <a:spcBef>
                <a:spcPct val="20000"/>
              </a:spcBef>
              <a:buClr>
                <a:srgbClr val="71AD2A"/>
              </a:buClr>
              <a:buFont typeface="Systemschrift"/>
              <a:buChar char="+"/>
              <a:defRPr sz="1700"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defTabSz="342900">
              <a:spcBef>
                <a:spcPct val="20000"/>
              </a:spcBef>
              <a:buClr>
                <a:srgbClr val="71AD2A"/>
              </a:buClr>
              <a:buFont typeface="Systemschrift"/>
              <a:buChar char="+"/>
              <a:tabLst/>
              <a:defRPr sz="1200"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defTabSz="342900">
              <a:spcBef>
                <a:spcPct val="20000"/>
              </a:spcBef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baseline="0"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>
                <a:latin typeface="+mn-lt"/>
                <a:ea typeface="+mn-ea"/>
              </a:defRPr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>
                <a:latin typeface="+mn-lt"/>
                <a:ea typeface="+mn-ea"/>
              </a:defRPr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>
                <a:latin typeface="+mn-lt"/>
                <a:ea typeface="+mn-ea"/>
              </a:defRPr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>
                <a:latin typeface="+mn-lt"/>
                <a:ea typeface="+mn-ea"/>
              </a:defRPr>
            </a:lvl9pPr>
          </a:lstStyle>
          <a:p>
            <a:endParaRPr lang="de-DE" sz="800"/>
          </a:p>
          <a:p>
            <a:r>
              <a:rPr lang="de-DE" sz="2000"/>
              <a:t>А</a:t>
            </a:r>
            <a:r>
              <a:rPr lang="ru-RU" sz="2000"/>
              <a:t>грарные университеты и институты</a:t>
            </a:r>
            <a:endParaRPr lang="de-DE" sz="2000"/>
          </a:p>
          <a:p>
            <a:endParaRPr lang="de-DE" dirty="0"/>
          </a:p>
          <a:p>
            <a:r>
              <a:rPr lang="ru-RU" u="sng">
                <a:solidFill>
                  <a:schemeClr val="accent5">
                    <a:lumMod val="75000"/>
                  </a:schemeClr>
                </a:solidFill>
              </a:rPr>
              <a:t>Магистранты</a:t>
            </a:r>
            <a:endParaRPr lang="de-DE" u="sng">
              <a:solidFill>
                <a:schemeClr val="accent5">
                  <a:lumMod val="75000"/>
                </a:schemeClr>
              </a:solidFill>
            </a:endParaRPr>
          </a:p>
          <a:p>
            <a:pPr algn="l"/>
            <a:r>
              <a:rPr lang="de-DE" b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de-DE" b="0">
                <a:solidFill>
                  <a:schemeClr val="accent5">
                    <a:lumMod val="75000"/>
                  </a:schemeClr>
                </a:solidFill>
              </a:rPr>
            </a:br>
            <a:r>
              <a:rPr lang="de-DE" b="0">
                <a:solidFill>
                  <a:schemeClr val="accent5">
                    <a:lumMod val="75000"/>
                  </a:schemeClr>
                </a:solidFill>
              </a:rPr>
              <a:t>  М</a:t>
            </a:r>
            <a:r>
              <a:rPr lang="ru-RU" b="0">
                <a:solidFill>
                  <a:schemeClr val="accent5">
                    <a:lumMod val="75000"/>
                  </a:schemeClr>
                </a:solidFill>
              </a:rPr>
              <a:t>агистерские программы</a:t>
            </a:r>
            <a:endParaRPr lang="de-DE" b="0">
              <a:solidFill>
                <a:schemeClr val="accent5">
                  <a:lumMod val="75000"/>
                </a:schemeClr>
              </a:solidFill>
            </a:endParaRPr>
          </a:p>
          <a:p>
            <a:pPr marL="288131" indent="-285750" algn="l">
              <a:buFont typeface="Wingdings" panose="05000000000000000000" pitchFamily="2" charset="2"/>
              <a:buChar char="§"/>
            </a:pPr>
            <a:r>
              <a:rPr lang="de-DE" b="0">
                <a:solidFill>
                  <a:schemeClr val="accent5">
                    <a:lumMod val="75000"/>
                  </a:schemeClr>
                </a:solidFill>
              </a:rPr>
              <a:t>AgrarManagement (DE)</a:t>
            </a:r>
            <a:endParaRPr lang="de-DE" b="0" dirty="0">
              <a:solidFill>
                <a:schemeClr val="accent5">
                  <a:lumMod val="75000"/>
                </a:schemeClr>
              </a:solidFill>
            </a:endParaRPr>
          </a:p>
          <a:p>
            <a:pPr marL="288131" indent="-285750" algn="l">
              <a:buFont typeface="Wingdings" panose="05000000000000000000" pitchFamily="2" charset="2"/>
              <a:buChar char="§"/>
            </a:pPr>
            <a:r>
              <a:rPr lang="de-DE" b="0">
                <a:solidFill>
                  <a:schemeClr val="accent5">
                    <a:lumMod val="75000"/>
                  </a:schemeClr>
                </a:solidFill>
              </a:rPr>
              <a:t>Farm Management (EN)</a:t>
            </a:r>
          </a:p>
          <a:p>
            <a:pPr marL="288131" indent="-285750" algn="l">
              <a:buFont typeface="Wingdings" panose="05000000000000000000" pitchFamily="2" charset="2"/>
              <a:buChar char="§"/>
            </a:pPr>
            <a:r>
              <a:rPr lang="de-DE" b="0">
                <a:solidFill>
                  <a:schemeClr val="accent5">
                    <a:lumMod val="75000"/>
                  </a:schemeClr>
                </a:solidFill>
              </a:rPr>
              <a:t>Reional Management (EN)</a:t>
            </a:r>
          </a:p>
          <a:p>
            <a:pPr marL="288131" indent="-285750" algn="l">
              <a:buFont typeface="Wingdings" panose="05000000000000000000" pitchFamily="2" charset="2"/>
              <a:buChar char="§"/>
            </a:pPr>
            <a:r>
              <a:rPr lang="de-DE" b="0">
                <a:solidFill>
                  <a:schemeClr val="accent5">
                    <a:lumMod val="75000"/>
                  </a:schemeClr>
                </a:solidFill>
              </a:rPr>
              <a:t>Resilient Horticulture (EN)</a:t>
            </a:r>
          </a:p>
          <a:p>
            <a:pPr marL="288131" indent="-285750" algn="l">
              <a:buFont typeface="Wingdings" panose="05000000000000000000" pitchFamily="2" charset="2"/>
              <a:buChar char="§"/>
            </a:pPr>
            <a:endParaRPr lang="de-DE" b="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8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BF69C4F-E02C-4774-9072-D0B4AEFE34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288" y="853440"/>
            <a:ext cx="7434000" cy="762000"/>
          </a:xfrm>
        </p:spPr>
        <p:txBody>
          <a:bodyPr/>
          <a:lstStyle/>
          <a:p>
            <a:pPr marL="0" indent="0" algn="ctr"/>
            <a:r>
              <a:rPr lang="en-US" sz="2000" dirty="0" err="1"/>
              <a:t>Программы </a:t>
            </a:r>
            <a:r>
              <a:rPr lang="en-US" sz="2000" u="sng" dirty="0"/>
              <a:t>повышения квалификации</a:t>
            </a:r>
            <a:r>
              <a:rPr lang="en-US" sz="2000" dirty="0"/>
              <a:t> и тренинги </a:t>
            </a:r>
            <a:br>
              <a:rPr lang="en-US" sz="2000"/>
            </a:br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для различных актереов в </a:t>
            </a:r>
            <a:r>
              <a:rPr lang="ru-RU" sz="1800">
                <a:solidFill>
                  <a:schemeClr val="bg1">
                    <a:lumMod val="50000"/>
                  </a:schemeClr>
                </a:solidFill>
              </a:rPr>
              <a:t>сельском хозяйстве</a:t>
            </a:r>
          </a:p>
          <a:p>
            <a:pPr marL="0" indent="0" algn="ctr"/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1FA164-48C0-4A32-9B27-13F71A40BF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708" y="1702454"/>
            <a:ext cx="2485524" cy="3206429"/>
          </a:xfrm>
          <a:ln w="9525">
            <a:solidFill>
              <a:schemeClr val="accent1"/>
            </a:solidFill>
            <a:prstDash val="solid"/>
          </a:ln>
        </p:spPr>
        <p:txBody>
          <a:bodyPr vert="horz" lIns="0" rIns="0" bIns="0">
            <a:normAutofit/>
          </a:bodyPr>
          <a:lstStyle/>
          <a:p>
            <a:pPr marL="2381" indent="0" algn="ctr">
              <a:lnSpc>
                <a:spcPct val="100000"/>
              </a:lnSpc>
              <a:buNone/>
            </a:pPr>
            <a:r>
              <a:rPr lang="de-DE" sz="1800" b="1">
                <a:solidFill>
                  <a:schemeClr val="accent1"/>
                </a:solidFill>
              </a:rPr>
              <a:t>AГРАРНЫЕ УНИВЕРСИТЕТЫ </a:t>
            </a:r>
            <a:r>
              <a:rPr lang="ru-RU" sz="1800" b="1" dirty="0">
                <a:solidFill>
                  <a:schemeClr val="accent1"/>
                </a:solidFill>
              </a:rPr>
              <a:t>и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ru-RU" sz="1800" b="1" dirty="0">
                <a:solidFill>
                  <a:schemeClr val="accent1"/>
                </a:solidFill>
              </a:rPr>
              <a:t>И</a:t>
            </a:r>
            <a:r>
              <a:rPr lang="de-DE" sz="1800" b="1" dirty="0">
                <a:solidFill>
                  <a:schemeClr val="accent1"/>
                </a:solidFill>
              </a:rPr>
              <a:t>Н</a:t>
            </a:r>
            <a:r>
              <a:rPr lang="ru-RU" sz="1800" b="1" dirty="0">
                <a:solidFill>
                  <a:schemeClr val="accent1"/>
                </a:solidFill>
              </a:rPr>
              <a:t>С</a:t>
            </a:r>
            <a:r>
              <a:rPr lang="de-DE" sz="1800" b="1" dirty="0">
                <a:solidFill>
                  <a:schemeClr val="accent1"/>
                </a:solidFill>
              </a:rPr>
              <a:t>Т</a:t>
            </a:r>
            <a:r>
              <a:rPr lang="ru-RU" sz="1800" b="1" dirty="0">
                <a:solidFill>
                  <a:schemeClr val="accent1"/>
                </a:solidFill>
              </a:rPr>
              <a:t>И</a:t>
            </a:r>
            <a:r>
              <a:rPr lang="de-DE" sz="1800" b="1" dirty="0">
                <a:solidFill>
                  <a:schemeClr val="accent1"/>
                </a:solidFill>
              </a:rPr>
              <a:t>Т</a:t>
            </a:r>
            <a:r>
              <a:rPr lang="ru-RU" sz="1800" b="1" dirty="0">
                <a:solidFill>
                  <a:schemeClr val="accent1"/>
                </a:solidFill>
              </a:rPr>
              <a:t>У</a:t>
            </a:r>
            <a:r>
              <a:rPr lang="de-DE" sz="1800" b="1" dirty="0">
                <a:solidFill>
                  <a:schemeClr val="accent1"/>
                </a:solidFill>
              </a:rPr>
              <a:t>Т</a:t>
            </a:r>
            <a:r>
              <a:rPr lang="ru-RU" sz="1800" b="1" dirty="0">
                <a:solidFill>
                  <a:schemeClr val="accent1"/>
                </a:solidFill>
              </a:rPr>
              <a:t>Ы</a:t>
            </a:r>
            <a:endParaRPr lang="de-DE" sz="1800" b="1" dirty="0">
              <a:solidFill>
                <a:schemeClr val="accent1"/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endParaRPr lang="de-DE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r>
              <a:rPr lang="de-DE" sz="1600" b="1" u="sng" dirty="0">
                <a:solidFill>
                  <a:schemeClr val="accent5">
                    <a:lumMod val="75000"/>
                  </a:schemeClr>
                </a:solidFill>
              </a:rPr>
              <a:t>Целевая группа:</a:t>
            </a:r>
            <a:br>
              <a:rPr lang="de-DE" sz="1600" b="1" u="sng" dirty="0">
                <a:solidFill>
                  <a:schemeClr val="accent5">
                    <a:lumMod val="75000"/>
                  </a:schemeClr>
                </a:solidFill>
              </a:rPr>
            </a:br>
            <a:endParaRPr lang="de-DE" sz="16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266700" indent="-1746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5">
                    <a:lumMod val="75000"/>
                  </a:schemeClr>
                </a:solidFill>
              </a:rPr>
              <a:t>Руководство университетов</a:t>
            </a:r>
          </a:p>
          <a:p>
            <a:pPr marL="266700" indent="-1746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5">
                    <a:lumMod val="75000"/>
                  </a:schemeClr>
                </a:solidFill>
              </a:rPr>
              <a:t>Преподаватели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профессора</a:t>
            </a:r>
            <a:r>
              <a:rPr lang="en-US" sz="1600">
                <a:solidFill>
                  <a:schemeClr val="accent5">
                    <a:lumMod val="75000"/>
                  </a:schemeClr>
                </a:solidFill>
              </a:rPr>
              <a:t>, </a:t>
            </a:r>
          </a:p>
          <a:p>
            <a:pPr marL="266700" indent="-1746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5">
                    <a:lumMod val="75000"/>
                  </a:schemeClr>
                </a:solidFill>
              </a:rPr>
              <a:t>Студенты </a:t>
            </a:r>
            <a:endParaRPr lang="de-DE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770E8D47-F686-4E11-8B10-E27041664A6E}"/>
              </a:ext>
            </a:extLst>
          </p:cNvPr>
          <p:cNvSpPr txBox="1">
            <a:spLocks/>
          </p:cNvSpPr>
          <p:nvPr/>
        </p:nvSpPr>
        <p:spPr>
          <a:xfrm>
            <a:off x="3434564" y="1702455"/>
            <a:ext cx="2485524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Systemschrift"/>
              <a:buChar char="+"/>
              <a:tabLst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FC36F2A-CBE8-4BC1-A189-DEE1DF79455E}"/>
              </a:ext>
            </a:extLst>
          </p:cNvPr>
          <p:cNvSpPr txBox="1">
            <a:spLocks/>
          </p:cNvSpPr>
          <p:nvPr/>
        </p:nvSpPr>
        <p:spPr>
          <a:xfrm>
            <a:off x="6226992" y="1702454"/>
            <a:ext cx="2485524" cy="3206427"/>
          </a:xfrm>
          <a:prstGeom prst="rect">
            <a:avLst/>
          </a:prstGeom>
          <a:ln w="3175">
            <a:solidFill>
              <a:schemeClr val="accent1"/>
            </a:solidFill>
            <a:prstDash val="solid"/>
          </a:ln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Systemschrift"/>
              <a:buChar char="+"/>
              <a:tabLst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" indent="0" algn="ctr">
              <a:lnSpc>
                <a:spcPct val="100000"/>
              </a:lnSpc>
              <a:buNone/>
            </a:pPr>
            <a:r>
              <a:rPr lang="de-DE" sz="1800" b="1">
                <a:solidFill>
                  <a:schemeClr val="accent1"/>
                </a:solidFill>
              </a:rPr>
              <a:t>С/Х ПРЕДПРИЯТИЯ и АГРАРНЫЕ КОМПАНИИ </a:t>
            </a:r>
            <a:br>
              <a:rPr lang="de-DE" sz="1600" b="1">
                <a:solidFill>
                  <a:schemeClr val="accent5">
                    <a:lumMod val="75000"/>
                  </a:schemeClr>
                </a:solidFill>
              </a:rPr>
            </a:br>
            <a:endParaRPr lang="de-DE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381" indent="0" algn="ctr">
              <a:lnSpc>
                <a:spcPct val="100000"/>
              </a:lnSpc>
              <a:buNone/>
            </a:pPr>
            <a:r>
              <a:rPr lang="de-DE" sz="1600" b="1" u="sng" dirty="0">
                <a:solidFill>
                  <a:schemeClr val="accent5">
                    <a:lumMod val="75000"/>
                  </a:schemeClr>
                </a:solidFill>
              </a:rPr>
              <a:t>Целевая </a:t>
            </a:r>
            <a:r>
              <a:rPr lang="de-DE" sz="1600" b="1" u="sng">
                <a:solidFill>
                  <a:schemeClr val="accent5">
                    <a:lumMod val="75000"/>
                  </a:schemeClr>
                </a:solidFill>
              </a:rPr>
              <a:t>группа:</a:t>
            </a:r>
          </a:p>
          <a:p>
            <a:pPr marL="2381" indent="0" algn="ctr">
              <a:lnSpc>
                <a:spcPct val="100000"/>
              </a:lnSpc>
              <a:buNone/>
            </a:pPr>
            <a:endParaRPr lang="de-DE" sz="16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266700" indent="-174625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accent5">
                    <a:lumMod val="75000"/>
                  </a:schemeClr>
                </a:solidFill>
              </a:rPr>
              <a:t>Руководители с/х предприятий </a:t>
            </a:r>
          </a:p>
          <a:p>
            <a:pPr marL="266700" indent="-174625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accent5">
                    <a:lumMod val="75000"/>
                  </a:schemeClr>
                </a:solidFill>
              </a:rPr>
              <a:t>Эксперты</a:t>
            </a:r>
          </a:p>
          <a:p>
            <a:pPr marL="266700" indent="-174625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accent5">
                    <a:lumMod val="75000"/>
                  </a:schemeClr>
                </a:solidFill>
              </a:rPr>
              <a:t>Специалисты</a:t>
            </a:r>
          </a:p>
          <a:p>
            <a:pPr marL="266700" indent="-174625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accent5">
                    <a:lumMod val="75000"/>
                  </a:schemeClr>
                </a:solidFill>
              </a:rPr>
              <a:t>Консультанты</a:t>
            </a:r>
            <a:endParaRPr lang="en-GB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F92C1BA-97D9-42A9-B4FC-A231260846EA}"/>
              </a:ext>
            </a:extLst>
          </p:cNvPr>
          <p:cNvSpPr txBox="1">
            <a:spLocks/>
          </p:cNvSpPr>
          <p:nvPr/>
        </p:nvSpPr>
        <p:spPr>
          <a:xfrm>
            <a:off x="3443136" y="1702455"/>
            <a:ext cx="2485524" cy="3206428"/>
          </a:xfrm>
          <a:prstGeom prst="rect">
            <a:avLst/>
          </a:prstGeom>
          <a:ln w="9525">
            <a:solidFill>
              <a:schemeClr val="accent1"/>
            </a:solidFill>
            <a:prstDash val="solid"/>
          </a:ln>
        </p:spPr>
        <p:txBody>
          <a:bodyPr vert="horz" lIns="0" rIns="0" bIns="0">
            <a:normAutofit/>
          </a:bodyPr>
          <a:lstStyle>
            <a:lvl1pPr marL="2381" indent="0" algn="ctr" defTabSz="342900">
              <a:lnSpc>
                <a:spcPct val="10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Systemschrift"/>
              <a:buNone/>
              <a:tabLst/>
              <a:defRPr sz="1600" b="1">
                <a:solidFill>
                  <a:schemeClr val="accent1"/>
                </a:solidFill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defTabSz="342900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Systemschrift"/>
              <a:buChar char="+"/>
              <a:tabLst/>
              <a:defRPr sz="1900"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defTabSz="342900">
              <a:lnSpc>
                <a:spcPct val="150000"/>
              </a:lnSpc>
              <a:spcBef>
                <a:spcPct val="20000"/>
              </a:spcBef>
              <a:buClr>
                <a:srgbClr val="71AD2A"/>
              </a:buClr>
              <a:buFont typeface="Systemschrift"/>
              <a:buChar char="+"/>
              <a:defRPr sz="1700"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defTabSz="342900">
              <a:spcBef>
                <a:spcPct val="20000"/>
              </a:spcBef>
              <a:buClr>
                <a:srgbClr val="71AD2A"/>
              </a:buClr>
              <a:buFont typeface="Systemschrift"/>
              <a:buChar char="+"/>
              <a:tabLst/>
              <a:defRPr sz="1200"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defTabSz="342900">
              <a:spcBef>
                <a:spcPct val="20000"/>
              </a:spcBef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baseline="0"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>
                <a:latin typeface="+mn-lt"/>
                <a:ea typeface="+mn-ea"/>
              </a:defRPr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>
                <a:latin typeface="+mn-lt"/>
                <a:ea typeface="+mn-ea"/>
              </a:defRPr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>
                <a:latin typeface="+mn-lt"/>
                <a:ea typeface="+mn-ea"/>
              </a:defRPr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>
                <a:latin typeface="+mn-lt"/>
                <a:ea typeface="+mn-ea"/>
              </a:defRPr>
            </a:lvl9pPr>
          </a:lstStyle>
          <a:p>
            <a:r>
              <a:rPr lang="de-DE" sz="1800"/>
              <a:t>AГРАРНЫЕ</a:t>
            </a:r>
            <a:br>
              <a:rPr lang="de-DE" sz="1800"/>
            </a:br>
            <a:r>
              <a:rPr lang="de-DE" sz="1800"/>
              <a:t> </a:t>
            </a:r>
            <a:r>
              <a:rPr lang="de-DE" sz="1800" dirty="0"/>
              <a:t>КОЛЛЕДЖИ </a:t>
            </a:r>
            <a:r>
              <a:rPr lang="ru-RU" sz="1800" dirty="0"/>
              <a:t>и</a:t>
            </a:r>
            <a:r>
              <a:rPr lang="de-DE" sz="1800" dirty="0"/>
              <a:t> </a:t>
            </a:r>
            <a:r>
              <a:rPr lang="ru-RU" sz="1800" dirty="0"/>
              <a:t>П</a:t>
            </a:r>
            <a:r>
              <a:rPr lang="de-DE" sz="1800" dirty="0"/>
              <a:t>Р</a:t>
            </a:r>
            <a:r>
              <a:rPr lang="ru-RU" sz="1800" dirty="0"/>
              <a:t>О</a:t>
            </a:r>
            <a:r>
              <a:rPr lang="de-DE" sz="1800" dirty="0"/>
              <a:t>Ф. </a:t>
            </a:r>
            <a:r>
              <a:rPr lang="ru-RU" sz="1800" dirty="0"/>
              <a:t>Т</a:t>
            </a:r>
            <a:r>
              <a:rPr lang="de-DE" sz="1800" dirty="0"/>
              <a:t>ЕХ. У</a:t>
            </a:r>
            <a:r>
              <a:rPr lang="ru-RU" sz="1800" dirty="0"/>
              <a:t>Ч</a:t>
            </a:r>
            <a:r>
              <a:rPr lang="de-DE" sz="1800" dirty="0"/>
              <a:t>И</a:t>
            </a:r>
            <a:r>
              <a:rPr lang="ru-RU" sz="1800" dirty="0"/>
              <a:t>Л</a:t>
            </a:r>
            <a:r>
              <a:rPr lang="de-DE" sz="1800" dirty="0"/>
              <a:t>И</a:t>
            </a:r>
            <a:r>
              <a:rPr lang="ru-RU" sz="1800" dirty="0"/>
              <a:t>Щ</a:t>
            </a:r>
            <a:r>
              <a:rPr lang="de-DE" sz="1800" dirty="0"/>
              <a:t>И</a:t>
            </a:r>
          </a:p>
          <a:p>
            <a:endParaRPr lang="de-DE" dirty="0"/>
          </a:p>
          <a:p>
            <a:r>
              <a:rPr lang="de-DE" u="sng" dirty="0">
                <a:solidFill>
                  <a:schemeClr val="accent5">
                    <a:lumMod val="75000"/>
                  </a:schemeClr>
                </a:solidFill>
              </a:rPr>
              <a:t>Целевая </a:t>
            </a:r>
            <a:r>
              <a:rPr lang="de-DE" u="sng">
                <a:solidFill>
                  <a:schemeClr val="accent5">
                    <a:lumMod val="75000"/>
                  </a:schemeClr>
                </a:solidFill>
              </a:rPr>
              <a:t>группа:</a:t>
            </a:r>
            <a:br>
              <a:rPr lang="de-DE" u="sng">
                <a:solidFill>
                  <a:schemeClr val="accent5">
                    <a:lumMod val="75000"/>
                  </a:schemeClr>
                </a:solidFill>
              </a:rPr>
            </a:br>
            <a:endParaRPr lang="de-DE" b="0" dirty="0">
              <a:solidFill>
                <a:schemeClr val="accent5">
                  <a:lumMod val="75000"/>
                </a:schemeClr>
              </a:solidFill>
            </a:endParaRPr>
          </a:p>
          <a:p>
            <a:pPr marL="266700" indent="-174625" algn="l" eaLnBrk="1" hangingPunct="1">
              <a:buFont typeface="Arial" panose="020B0604020202020204" pitchFamily="34" charset="0"/>
              <a:buChar char="•"/>
            </a:pPr>
            <a:r>
              <a:rPr lang="de-DE" b="0">
                <a:solidFill>
                  <a:schemeClr val="accent5">
                    <a:lumMod val="75000"/>
                  </a:schemeClr>
                </a:solidFill>
              </a:rPr>
              <a:t>А</a:t>
            </a:r>
            <a:r>
              <a:rPr lang="ru-RU" b="0">
                <a:solidFill>
                  <a:schemeClr val="accent5">
                    <a:lumMod val="75000"/>
                  </a:schemeClr>
                </a:solidFill>
              </a:rPr>
              <a:t>дминистративный персонал </a:t>
            </a:r>
            <a:endParaRPr lang="de-DE" b="0">
              <a:solidFill>
                <a:schemeClr val="accent5">
                  <a:lumMod val="75000"/>
                </a:schemeClr>
              </a:solidFill>
            </a:endParaRPr>
          </a:p>
          <a:p>
            <a:pPr marL="266700" indent="-174625" algn="l" eaLnBrk="1" hangingPunct="1">
              <a:buFont typeface="Arial" panose="020B0604020202020204" pitchFamily="34" charset="0"/>
              <a:buChar char="•"/>
            </a:pPr>
            <a:r>
              <a:rPr lang="ru-RU" b="0">
                <a:solidFill>
                  <a:schemeClr val="accent5">
                    <a:lumMod val="75000"/>
                  </a:schemeClr>
                </a:solidFill>
              </a:rPr>
              <a:t>Преподавательский состав</a:t>
            </a:r>
            <a:endParaRPr lang="de-DE" b="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5495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19906E-73AD-AC40-98D6-8AC96C670D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5000" y="1949010"/>
            <a:ext cx="7434000" cy="1245479"/>
          </a:xfrm>
        </p:spPr>
        <p:txBody>
          <a:bodyPr/>
          <a:lstStyle/>
          <a:p>
            <a:r>
              <a:rPr lang="en-GB" sz="2800"/>
              <a:t>Центр </a:t>
            </a:r>
            <a:r>
              <a:rPr lang="az-Cyrl-AZ" sz="2800"/>
              <a:t>повышение квалификации </a:t>
            </a:r>
            <a:br>
              <a:rPr lang="de-DE" sz="2800"/>
            </a:br>
            <a:r>
              <a:rPr lang="de-DE" sz="2800"/>
              <a:t>и </a:t>
            </a:r>
            <a:r>
              <a:rPr lang="en-GB" sz="2800"/>
              <a:t>непрерывного </a:t>
            </a:r>
            <a:r>
              <a:rPr lang="en-GB" sz="2800" dirty="0"/>
              <a:t>образования (ZW)</a:t>
            </a:r>
            <a:endParaRPr lang="en-gb" i="0" u="none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664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74720" y="967740"/>
            <a:ext cx="5455920" cy="2346960"/>
          </a:xfrm>
        </p:spPr>
        <p:txBody>
          <a:bodyPr/>
          <a:lstStyle/>
          <a:p>
            <a:pPr marL="0" indent="0" algn="ctr"/>
            <a:r>
              <a:rPr lang="ru-RU" sz="2400"/>
              <a:t>Бавария</a:t>
            </a:r>
            <a:r>
              <a:rPr lang="ru-RU" sz="2400" b="0"/>
              <a:t> — один из ведущих аграрных регионов мира, </a:t>
            </a:r>
            <a:br>
              <a:rPr lang="de-DE" sz="2400" b="0"/>
            </a:br>
            <a:r>
              <a:rPr lang="ru-RU" sz="2400" b="0"/>
              <a:t>с высоким уровнем </a:t>
            </a:r>
            <a:r>
              <a:rPr lang="de-DE" sz="2400" b="0"/>
              <a:t>С/Х </a:t>
            </a:r>
            <a:r>
              <a:rPr lang="ru-RU" sz="2400" b="0"/>
              <a:t>производства и устойчивыми методами ведения хозяйства</a:t>
            </a:r>
            <a:endParaRPr lang="de-DE" sz="2400" b="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B218184-00E0-4D39-B25C-5B12DA89C290}"/>
              </a:ext>
            </a:extLst>
          </p:cNvPr>
          <p:cNvGrpSpPr/>
          <p:nvPr/>
        </p:nvGrpSpPr>
        <p:grpSpPr>
          <a:xfrm>
            <a:off x="311685" y="571500"/>
            <a:ext cx="2980155" cy="4137660"/>
            <a:chOff x="2833905" y="257465"/>
            <a:chExt cx="3291846" cy="438311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9EBC456-06B4-4A73-88D5-924C22D8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3905" y="257465"/>
              <a:ext cx="3291846" cy="4383116"/>
            </a:xfrm>
            <a:prstGeom prst="rect">
              <a:avLst/>
            </a:prstGeom>
          </p:spPr>
        </p:pic>
        <p:sp>
          <p:nvSpPr>
            <p:cNvPr id="5" name="Kreis: nicht ausgefüllt 4">
              <a:extLst>
                <a:ext uri="{FF2B5EF4-FFF2-40B4-BE49-F238E27FC236}">
                  <a16:creationId xmlns:a16="http://schemas.microsoft.com/office/drawing/2014/main" id="{5E5E3FC9-B472-4DAF-A12A-5DFD7BF4E734}"/>
                </a:ext>
              </a:extLst>
            </p:cNvPr>
            <p:cNvSpPr/>
            <p:nvPr/>
          </p:nvSpPr>
          <p:spPr>
            <a:xfrm>
              <a:off x="4846320" y="3794760"/>
              <a:ext cx="134723" cy="153425"/>
            </a:xfrm>
            <a:prstGeom prst="don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F8394BD-F0EE-4485-A6D0-37CACF52CF5C}"/>
                </a:ext>
              </a:extLst>
            </p:cNvPr>
            <p:cNvSpPr txBox="1"/>
            <p:nvPr/>
          </p:nvSpPr>
          <p:spPr>
            <a:xfrm>
              <a:off x="3262578" y="1571210"/>
              <a:ext cx="2454518" cy="646331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de-DE" sz="3600" b="1" spc="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Германия</a:t>
              </a:r>
              <a:endParaRPr lang="de-DE" sz="2400" b="1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6A5D692-E826-4071-BBBF-0BA7689E2167}"/>
                </a:ext>
              </a:extLst>
            </p:cNvPr>
            <p:cNvSpPr txBox="1"/>
            <p:nvPr/>
          </p:nvSpPr>
          <p:spPr>
            <a:xfrm>
              <a:off x="4240018" y="3394129"/>
              <a:ext cx="1111202" cy="40011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Бавария</a:t>
              </a:r>
              <a:endPara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17260EA9-AEFF-4289-8777-BD82EE7B9C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41" y="3677834"/>
            <a:ext cx="1219209" cy="1219209"/>
          </a:xfrm>
          <a:prstGeom prst="rect">
            <a:avLst/>
          </a:prstGeom>
        </p:spPr>
      </p:pic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E17C1AE-3372-4460-9F63-C12A9B240444}"/>
              </a:ext>
            </a:extLst>
          </p:cNvPr>
          <p:cNvSpPr txBox="1">
            <a:spLocks/>
          </p:cNvSpPr>
          <p:nvPr/>
        </p:nvSpPr>
        <p:spPr>
          <a:xfrm>
            <a:off x="3681152" y="3143890"/>
            <a:ext cx="5323466" cy="777240"/>
          </a:xfrm>
          <a:prstGeom prst="rect">
            <a:avLst/>
          </a:prstGeom>
        </p:spPr>
        <p:txBody>
          <a:bodyPr vert="horz" lIns="0" tIns="0" rIns="0" bIns="0"/>
          <a:lstStyle>
            <a:lvl1pPr marL="257175" indent="-257175" algn="l" defTabSz="342900" rtl="0" eaLnBrk="1" fontAlgn="base" hangingPunct="1">
              <a:spcBef>
                <a:spcPts val="0"/>
              </a:spcBef>
              <a:spcAft>
                <a:spcPts val="1650"/>
              </a:spcAft>
              <a:buFontTx/>
              <a:buNone/>
              <a:defRPr sz="2800" b="1" kern="120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</a:defRPr>
            </a:lvl1pPr>
            <a:lvl2pPr marL="0" indent="0" algn="l" defTabSz="342900" rtl="0" eaLnBrk="1" fontAlgn="base" hangingPunct="1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de-DE" sz="3600" dirty="0" err="1"/>
              <a:t>Почему</a:t>
            </a:r>
            <a:r>
              <a:rPr lang="de-DE" sz="3600" dirty="0"/>
              <a:t>?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224189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3918" y="967740"/>
            <a:ext cx="5526722" cy="3741420"/>
          </a:xfrm>
        </p:spPr>
        <p:txBody>
          <a:bodyPr/>
          <a:lstStyle/>
          <a:p>
            <a:pPr marL="0" indent="0"/>
            <a:r>
              <a:rPr lang="en-US" sz="2000" dirty="0"/>
              <a:t>Баварские фермеры и специалисты в области сельского хозяйства: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/>
              <a:t>обладают высокой квалификацией и образованием,</a:t>
            </a:r>
            <a:endParaRPr lang="de-DE" sz="2000" b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/>
              <a:t>постоянно повышают свою квалификацию, </a:t>
            </a:r>
            <a:endParaRPr lang="de-DE" sz="2000" b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/>
              <a:t>имеют непрерывный доступ к современ</a:t>
            </a:r>
            <a:r>
              <a:rPr lang="de-DE" sz="2000" b="0"/>
              <a:t>-</a:t>
            </a:r>
            <a:r>
              <a:rPr lang="ru-RU" sz="2000" b="0"/>
              <a:t>ным возможностям профессионального развития в сфере сельского хозяйства</a:t>
            </a:r>
            <a:endParaRPr lang="de-DE" sz="2000" b="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B218184-00E0-4D39-B25C-5B12DA89C290}"/>
              </a:ext>
            </a:extLst>
          </p:cNvPr>
          <p:cNvGrpSpPr/>
          <p:nvPr/>
        </p:nvGrpSpPr>
        <p:grpSpPr>
          <a:xfrm>
            <a:off x="311685" y="571500"/>
            <a:ext cx="2980155" cy="4137660"/>
            <a:chOff x="2833905" y="257465"/>
            <a:chExt cx="3291846" cy="438311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9EBC456-06B4-4A73-88D5-924C22D8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3905" y="257465"/>
              <a:ext cx="3291846" cy="4383116"/>
            </a:xfrm>
            <a:prstGeom prst="rect">
              <a:avLst/>
            </a:prstGeom>
          </p:spPr>
        </p:pic>
        <p:sp>
          <p:nvSpPr>
            <p:cNvPr id="5" name="Kreis: nicht ausgefüllt 4">
              <a:extLst>
                <a:ext uri="{FF2B5EF4-FFF2-40B4-BE49-F238E27FC236}">
                  <a16:creationId xmlns:a16="http://schemas.microsoft.com/office/drawing/2014/main" id="{5E5E3FC9-B472-4DAF-A12A-5DFD7BF4E734}"/>
                </a:ext>
              </a:extLst>
            </p:cNvPr>
            <p:cNvSpPr/>
            <p:nvPr/>
          </p:nvSpPr>
          <p:spPr>
            <a:xfrm>
              <a:off x="4846320" y="3794760"/>
              <a:ext cx="134723" cy="153425"/>
            </a:xfrm>
            <a:prstGeom prst="don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F8394BD-F0EE-4485-A6D0-37CACF52CF5C}"/>
                </a:ext>
              </a:extLst>
            </p:cNvPr>
            <p:cNvSpPr txBox="1"/>
            <p:nvPr/>
          </p:nvSpPr>
          <p:spPr>
            <a:xfrm>
              <a:off x="3262578" y="1571210"/>
              <a:ext cx="2454518" cy="646331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de-DE" sz="3600" b="1" spc="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Германия</a:t>
              </a:r>
              <a:endParaRPr lang="de-DE" sz="2400" b="1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6A5D692-E826-4071-BBBF-0BA7689E2167}"/>
                </a:ext>
              </a:extLst>
            </p:cNvPr>
            <p:cNvSpPr txBox="1"/>
            <p:nvPr/>
          </p:nvSpPr>
          <p:spPr>
            <a:xfrm>
              <a:off x="4223184" y="3394649"/>
              <a:ext cx="1111202" cy="40011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Бавария</a:t>
              </a:r>
              <a:endPara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559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500" y="944880"/>
            <a:ext cx="7609466" cy="777240"/>
          </a:xfrm>
        </p:spPr>
        <p:txBody>
          <a:bodyPr/>
          <a:lstStyle/>
          <a:p>
            <a:pPr algn="ctr"/>
            <a:r>
              <a:rPr lang="ru-RU" sz="2400"/>
              <a:t>Зачем нужно непрерывное образование?</a:t>
            </a:r>
            <a:endParaRPr lang="de-DE" sz="24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231C38E-8AA8-43C0-8E23-81761B9D80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" y="1607820"/>
            <a:ext cx="8404860" cy="3162300"/>
          </a:xfrm>
        </p:spPr>
        <p:txBody>
          <a:bodyPr>
            <a:normAutofit/>
          </a:bodyPr>
          <a:lstStyle/>
          <a:p>
            <a:pPr marL="266700" indent="-266700">
              <a:lnSpc>
                <a:spcPct val="110000"/>
              </a:lnSpc>
              <a:spcBef>
                <a:spcPts val="1800"/>
              </a:spcBef>
            </a:pPr>
            <a:r>
              <a:rPr lang="ru-RU" sz="2000"/>
              <a:t>Быстрое развитие технологий требует </a:t>
            </a:r>
            <a:br>
              <a:rPr lang="de-DE" sz="2000"/>
            </a:br>
            <a:r>
              <a:rPr lang="ru-RU" sz="2000" b="1"/>
              <a:t>постоянного обновления знаний и навыков</a:t>
            </a:r>
            <a:endParaRPr lang="de-DE" sz="2000"/>
          </a:p>
          <a:p>
            <a:pPr marL="266700" indent="-266700">
              <a:lnSpc>
                <a:spcPct val="110000"/>
              </a:lnSpc>
              <a:spcBef>
                <a:spcPts val="1800"/>
              </a:spcBef>
            </a:pPr>
            <a:r>
              <a:rPr lang="ru-RU" sz="2000"/>
              <a:t>То, что считалось актуальным вчера, </a:t>
            </a:r>
            <a:br>
              <a:rPr lang="de-DE" sz="2000"/>
            </a:br>
            <a:r>
              <a:rPr lang="ru-RU" sz="2000" b="1"/>
              <a:t>сегодня уже может быть устаревшим</a:t>
            </a:r>
            <a:endParaRPr lang="de-DE" sz="2000"/>
          </a:p>
          <a:p>
            <a:pPr marL="266700" indent="-266700">
              <a:lnSpc>
                <a:spcPct val="110000"/>
              </a:lnSpc>
              <a:spcBef>
                <a:spcPts val="1800"/>
              </a:spcBef>
            </a:pPr>
            <a:r>
              <a:rPr lang="ru-RU" sz="2000" b="1"/>
              <a:t>Без постоянного обучения </a:t>
            </a:r>
            <a:r>
              <a:rPr lang="ru-RU" sz="2000"/>
              <a:t>невозможно двигаться в соответствии со временем,</a:t>
            </a:r>
            <a:r>
              <a:rPr lang="de-DE" sz="2000"/>
              <a:t> </a:t>
            </a:r>
            <a:r>
              <a:rPr lang="ru-RU" sz="2000"/>
              <a:t>а значит</a:t>
            </a:r>
            <a:r>
              <a:rPr lang="de-DE" sz="2000"/>
              <a:t> – </a:t>
            </a:r>
            <a:br>
              <a:rPr lang="de-DE" sz="2000"/>
            </a:br>
            <a:r>
              <a:rPr lang="ru-RU" sz="2000" b="1"/>
              <a:t>нет прогресса, нет развития, нет будущего!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627807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500" y="838200"/>
            <a:ext cx="7609466" cy="777240"/>
          </a:xfrm>
        </p:spPr>
        <p:txBody>
          <a:bodyPr/>
          <a:lstStyle/>
          <a:p>
            <a:pPr algn="ctr"/>
            <a:r>
              <a:rPr lang="en-US" sz="2400" dirty="0"/>
              <a:t>Задача и вызов нашего университета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231C38E-8AA8-43C0-8E23-81761B9D80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20" y="1470660"/>
            <a:ext cx="8107680" cy="3474720"/>
          </a:xfrm>
        </p:spPr>
        <p:txBody>
          <a:bodyPr>
            <a:normAutofit fontScale="92500" lnSpcReduction="10000"/>
          </a:bodyPr>
          <a:lstStyle/>
          <a:p>
            <a:pPr marL="344487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ru-RU" sz="2300"/>
              <a:t>Основная задача </a:t>
            </a:r>
            <a:r>
              <a:rPr lang="de-DE" sz="2300"/>
              <a:t>аграрных </a:t>
            </a:r>
            <a:r>
              <a:rPr lang="ru-RU" sz="2300"/>
              <a:t>университетов — </a:t>
            </a:r>
            <a:br>
              <a:rPr lang="de-DE" sz="2300"/>
            </a:br>
            <a:r>
              <a:rPr lang="ru-RU" sz="2300" b="1"/>
              <a:t>обучение студентов</a:t>
            </a:r>
            <a:r>
              <a:rPr lang="ru-RU" sz="2300"/>
              <a:t> </a:t>
            </a:r>
            <a:endParaRPr lang="de-DE" sz="2300"/>
          </a:p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de-DE" sz="3100" u="sng"/>
              <a:t>А</a:t>
            </a:r>
            <a:r>
              <a:rPr lang="ru-RU" sz="3100" u="sng"/>
              <a:t> что насчет </a:t>
            </a:r>
            <a:r>
              <a:rPr lang="ru-RU" sz="3100" b="1" u="sng"/>
              <a:t>нынешних фермеров</a:t>
            </a:r>
            <a:r>
              <a:rPr lang="de-DE" sz="3100" b="1" u="sng"/>
              <a:t> ?</a:t>
            </a:r>
            <a:endParaRPr lang="de-DE" sz="2300" b="1"/>
          </a:p>
          <a:p>
            <a:pPr marL="613569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ru-RU" sz="2200"/>
              <a:t>те, которые</a:t>
            </a:r>
            <a:r>
              <a:rPr lang="de-DE" sz="2200"/>
              <a:t> </a:t>
            </a:r>
            <a:r>
              <a:rPr lang="en-US" sz="2200"/>
              <a:t>сейчас работают в полях и на фермах</a:t>
            </a:r>
          </a:p>
          <a:p>
            <a:pPr marL="613569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ru-RU" sz="2200"/>
              <a:t>те, которые</a:t>
            </a:r>
            <a:r>
              <a:rPr lang="de-DE" sz="2200"/>
              <a:t> </a:t>
            </a:r>
            <a:r>
              <a:rPr lang="ru-RU" sz="2200"/>
              <a:t>ежедневно принимают решения о том, </a:t>
            </a:r>
            <a:br>
              <a:rPr lang="de-DE" sz="2200"/>
            </a:br>
            <a:r>
              <a:rPr lang="ru-RU" sz="2200"/>
              <a:t>как кормить животных и как защищать урожай</a:t>
            </a:r>
            <a:r>
              <a:rPr lang="en-US" sz="2200"/>
              <a:t>, </a:t>
            </a:r>
            <a:br>
              <a:rPr lang="en-US" sz="2200"/>
            </a:br>
            <a:r>
              <a:rPr lang="en-US" sz="2200"/>
              <a:t>что мы будем есть сегодня</a:t>
            </a:r>
          </a:p>
          <a:p>
            <a:pPr marL="613569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GB" sz="2200"/>
              <a:t>Постоянное систематическое обновление знаний — </a:t>
            </a:r>
            <a:br>
              <a:rPr lang="en-GB" sz="2200"/>
            </a:br>
            <a:r>
              <a:rPr lang="en-GB" sz="2200" b="1"/>
              <a:t>это не роскошь, это абсолютная необходимость!</a:t>
            </a:r>
            <a:endParaRPr lang="de-DE" sz="2200" b="1" dirty="0"/>
          </a:p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459701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868680"/>
            <a:ext cx="8702040" cy="777240"/>
          </a:xfrm>
        </p:spPr>
        <p:txBody>
          <a:bodyPr/>
          <a:lstStyle/>
          <a:p>
            <a:pPr algn="ctr"/>
            <a:r>
              <a:rPr lang="en-US" dirty="0"/>
              <a:t>Как сделать сельское хозяйство более эффективным и прибыльным, как в Баварии?</a:t>
            </a:r>
            <a:endParaRPr lang="en-US" sz="24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231C38E-8AA8-43C0-8E23-81761B9D80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" y="1859280"/>
            <a:ext cx="8282940" cy="2910840"/>
          </a:xfrm>
        </p:spPr>
        <p:txBody>
          <a:bodyPr>
            <a:normAutofit/>
          </a:bodyPr>
          <a:lstStyle/>
          <a:p>
            <a:pPr marL="1587" indent="0">
              <a:lnSpc>
                <a:spcPct val="100000"/>
              </a:lnSpc>
              <a:spcBef>
                <a:spcPts val="1200"/>
              </a:spcBef>
              <a:buNone/>
              <a:tabLst>
                <a:tab pos="266700" algn="l"/>
              </a:tabLst>
              <a:defRPr sz="2400"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Именно в этом Бавария может оказать поддержку:</a:t>
            </a:r>
          </a:p>
          <a:p>
            <a:pPr marL="613569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2000" dirty="0"/>
              <a:t>В Баварии создана уникальная </a:t>
            </a:r>
            <a:r>
              <a:rPr lang="en-US" sz="2000"/>
              <a:t>система с/х образования </a:t>
            </a:r>
            <a:r>
              <a:rPr lang="en-US" sz="2000" dirty="0"/>
              <a:t>и </a:t>
            </a:r>
            <a:r>
              <a:rPr lang="en-US" sz="2000"/>
              <a:t>профессиональной подготовки, </a:t>
            </a:r>
            <a:r>
              <a:rPr lang="en-US" sz="2000" dirty="0"/>
              <a:t>которая:</a:t>
            </a:r>
          </a:p>
          <a:p>
            <a:pPr marL="898525" lvl="2" indent="-2730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2000" b="1" dirty="0"/>
              <a:t>ориентирована на практику </a:t>
            </a:r>
          </a:p>
          <a:p>
            <a:pPr marL="898525" lvl="2" indent="-2730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2000" b="1" dirty="0"/>
              <a:t>непосредственно применима </a:t>
            </a:r>
          </a:p>
          <a:p>
            <a:pPr marL="898525" lvl="2" indent="-2730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2000" b="1" dirty="0"/>
              <a:t>современна и профессиональна</a:t>
            </a:r>
          </a:p>
          <a:p>
            <a:pPr marL="898525" lvl="2" indent="-2730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2000" b="1" dirty="0"/>
              <a:t>доступна на протяжении всей жизни </a:t>
            </a:r>
          </a:p>
        </p:txBody>
      </p:sp>
    </p:spTree>
    <p:extLst>
      <p:ext uri="{BB962C8B-B14F-4D97-AF65-F5344CB8AC3E}">
        <p14:creationId xmlns:p14="http://schemas.microsoft.com/office/powerpoint/2010/main" val="2816455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EDEC09-941C-45D6-9BC8-FAACB615E730}"/>
              </a:ext>
            </a:extLst>
          </p:cNvPr>
          <p:cNvGrpSpPr/>
          <p:nvPr/>
        </p:nvGrpSpPr>
        <p:grpSpPr>
          <a:xfrm>
            <a:off x="4792622" y="1035424"/>
            <a:ext cx="4165991" cy="4033200"/>
            <a:chOff x="4792622" y="1035424"/>
            <a:chExt cx="4165991" cy="4033200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4C3D4BF1-32D2-4E5B-9EF8-5999B6DA7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92622" y="1092883"/>
              <a:ext cx="4030310" cy="3975741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FA9B097-5643-4212-9A7B-B7F7D97F6916}"/>
                </a:ext>
              </a:extLst>
            </p:cNvPr>
            <p:cNvSpPr/>
            <p:nvPr/>
          </p:nvSpPr>
          <p:spPr>
            <a:xfrm>
              <a:off x="7734375" y="1035424"/>
              <a:ext cx="1224238" cy="1452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24B7B2-7AA0-4542-9261-61323764B6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990" y="559674"/>
            <a:ext cx="7484252" cy="342900"/>
          </a:xfrm>
        </p:spPr>
        <p:txBody>
          <a:bodyPr/>
          <a:lstStyle/>
          <a:p>
            <a:pPr algn="ctr"/>
            <a:r>
              <a:rPr lang="ru-RU"/>
              <a:t>Вайенштефан-Трисдорф </a:t>
            </a:r>
            <a:br>
              <a:rPr lang="ru-RU"/>
            </a:br>
            <a:r>
              <a:rPr lang="ru-RU"/>
              <a:t>Университет прикладных наук (HSWT)</a:t>
            </a:r>
          </a:p>
          <a:p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599823" y="1271752"/>
            <a:ext cx="2184460" cy="2729202"/>
            <a:chOff x="864436" y="1583795"/>
            <a:chExt cx="1481977" cy="2003932"/>
          </a:xfrm>
        </p:grpSpPr>
        <p:pic>
          <p:nvPicPr>
            <p:cNvPr id="9" name="Picture 4" descr="File:Deutschland Lage von Bayern.sv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436" y="1583795"/>
              <a:ext cx="1481977" cy="200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1201345" y="2213865"/>
              <a:ext cx="753642" cy="2259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2000" b="1" dirty="0">
                  <a:solidFill>
                    <a:srgbClr val="056839"/>
                  </a:solidFill>
                </a:rPr>
                <a:t>Германия</a:t>
              </a:r>
              <a:endParaRPr lang="de-DE" sz="2000" b="1" dirty="0">
                <a:solidFill>
                  <a:srgbClr val="056839"/>
                </a:solidFill>
                <a:latin typeface="+mn-lt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1636733" y="3068960"/>
              <a:ext cx="439352" cy="1581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b="1" dirty="0">
                  <a:solidFill>
                    <a:schemeClr val="bg1"/>
                  </a:solidFill>
                </a:rPr>
                <a:t>Бавария</a:t>
              </a:r>
              <a:endParaRPr lang="de-DE" sz="1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14" name="Gerader Verbinder 13"/>
          <p:cNvCxnSpPr>
            <a:cxnSpLocks/>
            <a:stCxn id="16" idx="3"/>
            <a:endCxn id="34" idx="2"/>
          </p:cNvCxnSpPr>
          <p:nvPr/>
        </p:nvCxnSpPr>
        <p:spPr>
          <a:xfrm flipV="1">
            <a:off x="4656942" y="2627959"/>
            <a:ext cx="1760536" cy="22522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>
            <a:cxnSpLocks/>
            <a:endCxn id="32" idx="2"/>
          </p:cNvCxnSpPr>
          <p:nvPr/>
        </p:nvCxnSpPr>
        <p:spPr>
          <a:xfrm>
            <a:off x="4687776" y="2865837"/>
            <a:ext cx="2246424" cy="76302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>
            <a:cxnSpLocks/>
            <a:stCxn id="16" idx="3"/>
          </p:cNvCxnSpPr>
          <p:nvPr/>
        </p:nvCxnSpPr>
        <p:spPr>
          <a:xfrm flipV="1">
            <a:off x="4656942" y="2719784"/>
            <a:ext cx="1648608" cy="13340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326" y="2719880"/>
            <a:ext cx="1967616" cy="266612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174A7DF2-D871-4D41-BE12-45BB75098E63}"/>
              </a:ext>
            </a:extLst>
          </p:cNvPr>
          <p:cNvSpPr/>
          <p:nvPr/>
        </p:nvSpPr>
        <p:spPr>
          <a:xfrm>
            <a:off x="5597112" y="4393957"/>
            <a:ext cx="109537" cy="101617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1EFBFFE-CA07-450D-A348-76E42BBA6E2E}"/>
              </a:ext>
            </a:extLst>
          </p:cNvPr>
          <p:cNvSpPr/>
          <p:nvPr/>
        </p:nvSpPr>
        <p:spPr>
          <a:xfrm>
            <a:off x="7624838" y="3029655"/>
            <a:ext cx="109537" cy="101617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73E713F-2D86-41F1-928D-C9F69197FA38}"/>
              </a:ext>
            </a:extLst>
          </p:cNvPr>
          <p:cNvSpPr txBox="1"/>
          <p:nvPr/>
        </p:nvSpPr>
        <p:spPr>
          <a:xfrm>
            <a:off x="7261691" y="3109940"/>
            <a:ext cx="723275" cy="2308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900" b="1" dirty="0">
                <a:cs typeface="Arial" panose="020B0604020202020204" pitchFamily="34" charset="0"/>
              </a:rPr>
              <a:t>Штраубинг</a:t>
            </a:r>
            <a:endParaRPr lang="de-DE" sz="700" b="1" dirty="0">
              <a:cs typeface="Arial" panose="020B0604020202020204" pitchFamily="34" charset="0"/>
            </a:endParaRP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BF99B780-203B-470E-87C6-E332F4EF74B7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4656942" y="2853186"/>
            <a:ext cx="958048" cy="154077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56DAD43F-7BDC-458B-9F5B-FCB6CF4A1096}"/>
              </a:ext>
            </a:extLst>
          </p:cNvPr>
          <p:cNvSpPr/>
          <p:nvPr/>
        </p:nvSpPr>
        <p:spPr>
          <a:xfrm>
            <a:off x="6934200" y="3551768"/>
            <a:ext cx="169667" cy="154180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21A88E7-81C1-4AF6-AE40-CCA9EB4D9B30}"/>
              </a:ext>
            </a:extLst>
          </p:cNvPr>
          <p:cNvSpPr/>
          <p:nvPr/>
        </p:nvSpPr>
        <p:spPr>
          <a:xfrm>
            <a:off x="6417478" y="2544020"/>
            <a:ext cx="169848" cy="167877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5F6FFE16-13A7-4061-8623-77C69E751C4E}"/>
              </a:ext>
            </a:extLst>
          </p:cNvPr>
          <p:cNvCxnSpPr>
            <a:cxnSpLocks/>
            <a:stCxn id="18" idx="2"/>
            <a:endCxn id="16" idx="3"/>
          </p:cNvCxnSpPr>
          <p:nvPr/>
        </p:nvCxnSpPr>
        <p:spPr>
          <a:xfrm flipH="1" flipV="1">
            <a:off x="4656942" y="2853186"/>
            <a:ext cx="2967896" cy="2272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7456B67D-4611-4355-BA94-1367F3F03C3F}"/>
              </a:ext>
            </a:extLst>
          </p:cNvPr>
          <p:cNvSpPr txBox="1"/>
          <p:nvPr/>
        </p:nvSpPr>
        <p:spPr>
          <a:xfrm>
            <a:off x="5917071" y="1378373"/>
            <a:ext cx="130003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2800" b="1" dirty="0">
                <a:solidFill>
                  <a:srgbClr val="056839"/>
                </a:solidFill>
              </a:rPr>
              <a:t>Бавария</a:t>
            </a:r>
            <a:endParaRPr lang="de-DE" sz="2400" b="1" dirty="0">
              <a:solidFill>
                <a:srgbClr val="056839"/>
              </a:solidFill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74E649-C8AB-40BA-A628-2DF7781D7433}"/>
              </a:ext>
            </a:extLst>
          </p:cNvPr>
          <p:cNvSpPr txBox="1"/>
          <p:nvPr/>
        </p:nvSpPr>
        <p:spPr>
          <a:xfrm>
            <a:off x="6443209" y="2767127"/>
            <a:ext cx="618309" cy="1231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de-DE" sz="800" dirty="0">
                <a:solidFill>
                  <a:srgbClr val="056839"/>
                </a:solidFill>
                <a:latin typeface="Arial Black" panose="020B0A04020102020204" pitchFamily="34" charset="0"/>
              </a:rPr>
              <a:t>Трисдорф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09CFF1E-77B7-4D7F-8816-6917822C88FA}"/>
              </a:ext>
            </a:extLst>
          </p:cNvPr>
          <p:cNvSpPr txBox="1"/>
          <p:nvPr/>
        </p:nvSpPr>
        <p:spPr>
          <a:xfrm>
            <a:off x="7090519" y="3658539"/>
            <a:ext cx="878777" cy="1231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de-DE"/>
            </a:defPPr>
            <a:lvl1pPr>
              <a:defRPr sz="700">
                <a:solidFill>
                  <a:srgbClr val="05683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e-DE" sz="800" dirty="0"/>
              <a:t>Вайенштефан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E54A0B9-FEFC-4638-AFF4-D882BF5F6F93}"/>
              </a:ext>
            </a:extLst>
          </p:cNvPr>
          <p:cNvSpPr txBox="1"/>
          <p:nvPr/>
        </p:nvSpPr>
        <p:spPr>
          <a:xfrm>
            <a:off x="928850" y="4211420"/>
            <a:ext cx="4485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1 - </a:t>
            </a:r>
            <a:r>
              <a:rPr lang="de-DE" sz="1200" dirty="0" err="1"/>
              <a:t>Центр </a:t>
            </a:r>
            <a:r>
              <a:rPr lang="de-DE" sz="1200" dirty="0"/>
              <a:t>компетенции </a:t>
            </a:r>
            <a:r>
              <a:rPr lang="de-DE" sz="1200" dirty="0" err="1"/>
              <a:t>по </a:t>
            </a:r>
            <a:r>
              <a:rPr lang="de-DE" sz="1200" dirty="0"/>
              <a:t>цифровому агробизнесу (</a:t>
            </a:r>
            <a:r>
              <a:rPr lang="de-DE" sz="1200" dirty="0" err="1"/>
              <a:t>KoDA</a:t>
            </a:r>
            <a:r>
              <a:rPr lang="de-DE" sz="1200" dirty="0"/>
              <a:t>)</a:t>
            </a:r>
            <a:br>
              <a:rPr lang="de-DE" sz="1200" dirty="0"/>
            </a:br>
            <a:r>
              <a:rPr lang="de-DE" sz="1200"/>
              <a:t>2 – Научно- Исследовательский </a:t>
            </a:r>
            <a:r>
              <a:rPr lang="de-DE" sz="1200" dirty="0"/>
              <a:t>центр </a:t>
            </a:r>
          </a:p>
          <a:p>
            <a:r>
              <a:rPr lang="de-DE" sz="1200" dirty="0"/>
              <a:t>3 - Опытная и </a:t>
            </a:r>
            <a:r>
              <a:rPr lang="de-DE" sz="1200"/>
              <a:t>исследовательская станция по </a:t>
            </a:r>
            <a:r>
              <a:rPr lang="az-Cyrl-AZ" sz="1200"/>
              <a:t>Плодоводств</a:t>
            </a:r>
            <a:r>
              <a:rPr lang="de-DE" sz="1200"/>
              <a:t>у</a:t>
            </a:r>
            <a:endParaRPr lang="de-DE" sz="1200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531479A-6AA3-4E06-B72E-E42EF0ACA3F8}"/>
              </a:ext>
            </a:extLst>
          </p:cNvPr>
          <p:cNvSpPr/>
          <p:nvPr/>
        </p:nvSpPr>
        <p:spPr>
          <a:xfrm>
            <a:off x="7607755" y="2970046"/>
            <a:ext cx="169848" cy="167877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8847FAA-5E84-49CC-B0F5-D33736CFD613}"/>
              </a:ext>
            </a:extLst>
          </p:cNvPr>
          <p:cNvSpPr txBox="1"/>
          <p:nvPr/>
        </p:nvSpPr>
        <p:spPr>
          <a:xfrm>
            <a:off x="5582275" y="4468915"/>
            <a:ext cx="838691" cy="2308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900" b="1" dirty="0">
                <a:cs typeface="Arial" panose="020B0604020202020204" pitchFamily="34" charset="0"/>
              </a:rPr>
              <a:t>Шлахтерс</a:t>
            </a:r>
            <a:endParaRPr lang="de-DE" sz="700" b="1" dirty="0">
              <a:cs typeface="Arial" panose="020B0604020202020204" pitchFamily="34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742ADFE-7F14-42DB-8B05-74180A6CA281}"/>
              </a:ext>
            </a:extLst>
          </p:cNvPr>
          <p:cNvSpPr/>
          <p:nvPr/>
        </p:nvSpPr>
        <p:spPr>
          <a:xfrm>
            <a:off x="5573642" y="4347498"/>
            <a:ext cx="169848" cy="167877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05716F6-3A42-4B3E-8FAC-DD7B7E33B4A3}"/>
              </a:ext>
            </a:extLst>
          </p:cNvPr>
          <p:cNvSpPr/>
          <p:nvPr/>
        </p:nvSpPr>
        <p:spPr>
          <a:xfrm>
            <a:off x="6260496" y="2673743"/>
            <a:ext cx="180734" cy="179443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318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B76315A-E670-99C2-9D49-6A026B1F6E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6287" y="851027"/>
            <a:ext cx="8051426" cy="145783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/>
              <a:t>Развитие сельского хозяйства с помощью</a:t>
            </a:r>
          </a:p>
          <a:p>
            <a:pPr>
              <a:spcAft>
                <a:spcPts val="0"/>
              </a:spcAft>
            </a:pPr>
            <a:r>
              <a:rPr lang="ru-RU">
                <a:solidFill>
                  <a:schemeClr val="accent1">
                    <a:lumMod val="75000"/>
                  </a:schemeClr>
                </a:solidFill>
              </a:rPr>
              <a:t>Образования и Повышения Квалификации</a:t>
            </a:r>
            <a:endParaRPr lang="de-DE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8F5D8D06-1CA1-9C1E-F526-E3800D1F88A1}"/>
              </a:ext>
            </a:extLst>
          </p:cNvPr>
          <p:cNvSpPr txBox="1">
            <a:spLocks/>
          </p:cNvSpPr>
          <p:nvPr/>
        </p:nvSpPr>
        <p:spPr>
          <a:xfrm>
            <a:off x="541020" y="464820"/>
            <a:ext cx="7909560" cy="762000"/>
          </a:xfrm>
          <a:prstGeom prst="rect">
            <a:avLst/>
          </a:prstGeom>
        </p:spPr>
        <p:txBody>
          <a:bodyPr vert="horz" lIns="0" tIns="0" rIns="0" bIns="0"/>
          <a:lstStyle>
            <a:lvl1pPr marL="257175" indent="-257175" algn="l" defTabSz="342900" rtl="0" eaLnBrk="1" fontAlgn="base" hangingPunct="1">
              <a:spcBef>
                <a:spcPts val="0"/>
              </a:spcBef>
              <a:spcAft>
                <a:spcPts val="1650"/>
              </a:spcAft>
              <a:buFontTx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1" fontAlgn="base" hangingPunct="1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Triеsdorf- Model</a:t>
            </a: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AEE6E94-CE23-E572-8396-3F47D1F2C1E3}"/>
              </a:ext>
            </a:extLst>
          </p:cNvPr>
          <p:cNvGrpSpPr/>
          <p:nvPr/>
        </p:nvGrpSpPr>
        <p:grpSpPr>
          <a:xfrm>
            <a:off x="81547" y="1767638"/>
            <a:ext cx="8980906" cy="3098950"/>
            <a:chOff x="81547" y="1767638"/>
            <a:chExt cx="8980906" cy="309895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FCC662DF-1312-FDD5-58D0-A2F99537F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47" y="1767638"/>
              <a:ext cx="8980906" cy="309895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56FC6A58-9647-287F-70DA-2526FE52582A}"/>
                </a:ext>
              </a:extLst>
            </p:cNvPr>
            <p:cNvSpPr/>
            <p:nvPr/>
          </p:nvSpPr>
          <p:spPr>
            <a:xfrm>
              <a:off x="8450580" y="3101340"/>
              <a:ext cx="449580" cy="396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47803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020" y="822960"/>
            <a:ext cx="7909560" cy="1051560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de-DE"/>
              <a:t>Triеsdorf- Model </a:t>
            </a:r>
          </a:p>
          <a:p>
            <a:pPr algn="ctr">
              <a:spcAft>
                <a:spcPts val="0"/>
              </a:spcAft>
            </a:pPr>
            <a:r>
              <a:rPr lang="de-DE"/>
              <a:t>5- </a:t>
            </a:r>
            <a:r>
              <a:rPr lang="ru-RU"/>
              <a:t>этапная концепция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231C38E-8AA8-43C0-8E23-81761B9D80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" y="1805940"/>
            <a:ext cx="8717280" cy="2377440"/>
          </a:xfrm>
        </p:spPr>
        <p:txBody>
          <a:bodyPr>
            <a:normAutofit/>
          </a:bodyPr>
          <a:lstStyle/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2000"/>
              <a:t>Этап </a:t>
            </a:r>
            <a:r>
              <a:rPr lang="en-US" sz="2000" dirty="0"/>
              <a:t>1:    Выбор тренеров для тренеров в качестве мультипликаторов </a:t>
            </a:r>
          </a:p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2000"/>
              <a:t>Этап </a:t>
            </a:r>
            <a:r>
              <a:rPr lang="en-US" sz="2000" dirty="0"/>
              <a:t>2:    Краткосрочные тренинги в </a:t>
            </a:r>
            <a:r>
              <a:rPr lang="en-US" sz="2000"/>
              <a:t>Баварии в с/х учебных </a:t>
            </a:r>
            <a:r>
              <a:rPr lang="en-US" sz="2000" dirty="0"/>
              <a:t>центрах </a:t>
            </a:r>
          </a:p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2000"/>
              <a:t>Этап </a:t>
            </a:r>
            <a:r>
              <a:rPr lang="en-US" sz="2000" dirty="0"/>
              <a:t>3:    Создание, адаптация и перевод </a:t>
            </a:r>
            <a:r>
              <a:rPr lang="en-US" sz="2000"/>
              <a:t>учебных материалов на КАЗ</a:t>
            </a:r>
            <a:endParaRPr lang="en-US" sz="2000" dirty="0"/>
          </a:p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2000"/>
              <a:t>Этап </a:t>
            </a:r>
            <a:r>
              <a:rPr lang="en-US" sz="2000" dirty="0"/>
              <a:t>4:    Публикация </a:t>
            </a:r>
            <a:r>
              <a:rPr lang="en-US" sz="2000"/>
              <a:t>и онлайн распространение </a:t>
            </a:r>
            <a:r>
              <a:rPr lang="en-US" sz="2000" dirty="0"/>
              <a:t>учебных материалов</a:t>
            </a:r>
          </a:p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2000"/>
              <a:t>Этап </a:t>
            </a:r>
            <a:r>
              <a:rPr lang="en-US" sz="2000" dirty="0"/>
              <a:t>5:    Региональные тренинги и передача знаний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FB3A8A7-5FEF-2B57-CC6F-9C3A488CA6B8}"/>
              </a:ext>
            </a:extLst>
          </p:cNvPr>
          <p:cNvGrpSpPr/>
          <p:nvPr/>
        </p:nvGrpSpPr>
        <p:grpSpPr>
          <a:xfrm>
            <a:off x="1376928" y="4400602"/>
            <a:ext cx="6059570" cy="659078"/>
            <a:chOff x="112630" y="948742"/>
            <a:chExt cx="8858465" cy="1048663"/>
          </a:xfrm>
        </p:grpSpPr>
        <p:sp>
          <p:nvSpPr>
            <p:cNvPr id="72" name="Abgerundetes Rechteck 71"/>
            <p:cNvSpPr/>
            <p:nvPr/>
          </p:nvSpPr>
          <p:spPr>
            <a:xfrm>
              <a:off x="112630" y="948742"/>
              <a:ext cx="8858465" cy="104866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pic>
          <p:nvPicPr>
            <p:cNvPr id="48" name="Grafik 4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381" y="1129956"/>
              <a:ext cx="988096" cy="604428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51" name="Gestreifter Pfeil nach rechts 50"/>
            <p:cNvSpPr/>
            <p:nvPr/>
          </p:nvSpPr>
          <p:spPr>
            <a:xfrm>
              <a:off x="1465136" y="1250953"/>
              <a:ext cx="394863" cy="363337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grpSp>
          <p:nvGrpSpPr>
            <p:cNvPr id="58" name="Gruppieren 57"/>
            <p:cNvGrpSpPr/>
            <p:nvPr/>
          </p:nvGrpSpPr>
          <p:grpSpPr>
            <a:xfrm>
              <a:off x="3709429" y="1144263"/>
              <a:ext cx="1570910" cy="496915"/>
              <a:chOff x="4255403" y="1007226"/>
              <a:chExt cx="1647687" cy="538505"/>
            </a:xfrm>
          </p:grpSpPr>
          <p:sp>
            <p:nvSpPr>
              <p:cNvPr id="56" name="Ovale Legende 55"/>
              <p:cNvSpPr/>
              <p:nvPr/>
            </p:nvSpPr>
            <p:spPr>
              <a:xfrm>
                <a:off x="4255403" y="1019529"/>
                <a:ext cx="911708" cy="526202"/>
              </a:xfrm>
              <a:prstGeom prst="wedgeEllipseCallout">
                <a:avLst>
                  <a:gd name="adj1" fmla="val -48887"/>
                  <a:gd name="adj2" fmla="val 83215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b="1" spc="300" dirty="0">
                    <a:solidFill>
                      <a:schemeClr val="bg1"/>
                    </a:solidFill>
                  </a:rPr>
                  <a:t>DE</a:t>
                </a:r>
              </a:p>
            </p:txBody>
          </p:sp>
          <p:sp>
            <p:nvSpPr>
              <p:cNvPr id="57" name="Ovale Legende 56"/>
              <p:cNvSpPr/>
              <p:nvPr/>
            </p:nvSpPr>
            <p:spPr>
              <a:xfrm>
                <a:off x="4987804" y="1007226"/>
                <a:ext cx="915286" cy="535226"/>
              </a:xfrm>
              <a:prstGeom prst="wedgeEllipseCallout">
                <a:avLst>
                  <a:gd name="adj1" fmla="val 54840"/>
                  <a:gd name="adj2" fmla="val 69406"/>
                </a:avLst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b="1" spc="300">
                    <a:solidFill>
                      <a:schemeClr val="bg1"/>
                    </a:solidFill>
                  </a:rPr>
                  <a:t>KZ</a:t>
                </a:r>
                <a:endParaRPr lang="de-DE" sz="1200" b="1" spc="3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9" name="Grafik 58"/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1988" y="974956"/>
              <a:ext cx="861065" cy="909237"/>
            </a:xfrm>
            <a:prstGeom prst="rect">
              <a:avLst/>
            </a:prstGeom>
          </p:spPr>
        </p:pic>
        <p:sp>
          <p:nvSpPr>
            <p:cNvPr id="69" name="Gestreifter Pfeil nach rechts 68"/>
            <p:cNvSpPr/>
            <p:nvPr/>
          </p:nvSpPr>
          <p:spPr>
            <a:xfrm>
              <a:off x="3139033" y="1274817"/>
              <a:ext cx="394863" cy="363337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70" name="Gestreifter Pfeil nach rechts 69"/>
            <p:cNvSpPr/>
            <p:nvPr/>
          </p:nvSpPr>
          <p:spPr>
            <a:xfrm>
              <a:off x="5557094" y="1265539"/>
              <a:ext cx="394863" cy="363337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71" name="Gestreifter Pfeil nach rechts 70"/>
            <p:cNvSpPr/>
            <p:nvPr/>
          </p:nvSpPr>
          <p:spPr>
            <a:xfrm>
              <a:off x="7296746" y="1274816"/>
              <a:ext cx="394863" cy="363337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pic>
          <p:nvPicPr>
            <p:cNvPr id="74" name="Grafik 73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8011" y="1004466"/>
              <a:ext cx="925489" cy="926434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1C4999D-5314-43B7-DD38-746B1834E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5351" y="1132232"/>
              <a:ext cx="1082124" cy="658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953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0299" y="707903"/>
            <a:ext cx="8397240" cy="777240"/>
          </a:xfrm>
        </p:spPr>
        <p:txBody>
          <a:bodyPr/>
          <a:lstStyle/>
          <a:p>
            <a:pPr marL="1341438" indent="-1341438"/>
            <a:r>
              <a:rPr lang="en-GB" sz="2400"/>
              <a:t>Этап 1: 	</a:t>
            </a:r>
            <a:r>
              <a:rPr lang="ru-RU" sz="2400"/>
              <a:t>Отбор тренеров для тренеров в качестве инструкторов – мультипликатор</a:t>
            </a:r>
            <a:r>
              <a:rPr lang="de-DE" sz="2400"/>
              <a:t>ов знаний</a:t>
            </a:r>
            <a:endParaRPr lang="ru-RU" sz="2400"/>
          </a:p>
          <a:p>
            <a:pPr marL="449263" indent="-449263"/>
            <a:endParaRPr lang="en-US" sz="24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231C38E-8AA8-43C0-8E23-81761B9D80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299" y="1626411"/>
            <a:ext cx="7970520" cy="2976069"/>
          </a:xfrm>
        </p:spPr>
        <p:txBody>
          <a:bodyPr>
            <a:normAutofit fontScale="92500" lnSpcReduction="20000"/>
          </a:bodyPr>
          <a:lstStyle/>
          <a:p>
            <a:pPr marL="1587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  <a:tabLst>
                <a:tab pos="266700" algn="l"/>
              </a:tabLst>
              <a:defRPr sz="2400"/>
            </a:pPr>
            <a:r>
              <a:rPr lang="ru-RU" sz="1800"/>
              <a:t>Отбор 12–15 опытных экспертов из разных регионов страны, которые могут выступать в качестве преподавателей и распространителей информации, например, </a:t>
            </a:r>
            <a:r>
              <a:rPr lang="ru-RU" sz="1800" b="1"/>
              <a:t>из следующих приоритетных отраслей Казахстана</a:t>
            </a:r>
            <a:r>
              <a:rPr lang="de-DE" sz="1800"/>
              <a:t>:</a:t>
            </a:r>
            <a:endParaRPr lang="en-US" sz="1800"/>
          </a:p>
          <a:p>
            <a:pPr marL="898525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1800" b="1"/>
              <a:t>Животноводы</a:t>
            </a:r>
            <a:r>
              <a:rPr lang="en-US" sz="1800"/>
              <a:t>, управляющие скотоводческими хозяйствами</a:t>
            </a:r>
          </a:p>
          <a:p>
            <a:pPr marL="898525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1800" b="1"/>
              <a:t>Ветеринары </a:t>
            </a:r>
            <a:r>
              <a:rPr lang="en-US" sz="1800" dirty="0"/>
              <a:t>в области животноводства</a:t>
            </a:r>
          </a:p>
          <a:p>
            <a:pPr marL="898525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1800" b="1"/>
              <a:t>Агрономы </a:t>
            </a:r>
            <a:r>
              <a:rPr lang="en-US" sz="1800" dirty="0"/>
              <a:t>в области растениеводства</a:t>
            </a:r>
          </a:p>
          <a:p>
            <a:pPr marL="898525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ru-RU" sz="1800" b="1"/>
              <a:t>Агротехника </a:t>
            </a:r>
            <a:r>
              <a:rPr lang="ru-RU" sz="1800"/>
              <a:t>и её эффективное использование</a:t>
            </a:r>
            <a:endParaRPr lang="en-US" sz="1800"/>
          </a:p>
          <a:p>
            <a:pPr marL="898525" lvl="1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1800" b="1"/>
              <a:t>Менеджеров </a:t>
            </a:r>
            <a:r>
              <a:rPr lang="en-US" sz="1800"/>
              <a:t>в </a:t>
            </a:r>
            <a:r>
              <a:rPr lang="en-US" sz="1800" dirty="0"/>
              <a:t>области сельского хозяйства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80E1FCC-492C-23FF-D0B3-3B09510FF8FB}"/>
              </a:ext>
            </a:extLst>
          </p:cNvPr>
          <p:cNvGrpSpPr/>
          <p:nvPr/>
        </p:nvGrpSpPr>
        <p:grpSpPr>
          <a:xfrm>
            <a:off x="527779" y="2660601"/>
            <a:ext cx="408290" cy="1800611"/>
            <a:chOff x="527779" y="2660601"/>
            <a:chExt cx="408290" cy="1800611"/>
          </a:xfrm>
        </p:grpSpPr>
        <p:pic>
          <p:nvPicPr>
            <p:cNvPr id="4" name="Grafik 3" descr="Kuh">
              <a:extLst>
                <a:ext uri="{FF2B5EF4-FFF2-40B4-BE49-F238E27FC236}">
                  <a16:creationId xmlns:a16="http://schemas.microsoft.com/office/drawing/2014/main" id="{DE9365E3-DB53-498F-AACE-27E2FE3D0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299" y="2982441"/>
              <a:ext cx="346440" cy="346440"/>
            </a:xfrm>
            <a:prstGeom prst="rect">
              <a:avLst/>
            </a:prstGeom>
            <a:noFill/>
          </p:spPr>
        </p:pic>
        <p:pic>
          <p:nvPicPr>
            <p:cNvPr id="5" name="Grafik 4" descr="Korn">
              <a:extLst>
                <a:ext uri="{FF2B5EF4-FFF2-40B4-BE49-F238E27FC236}">
                  <a16:creationId xmlns:a16="http://schemas.microsoft.com/office/drawing/2014/main" id="{0AC84047-A036-4E9D-984D-167BE333B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299" y="3326589"/>
              <a:ext cx="346440" cy="346440"/>
            </a:xfrm>
            <a:prstGeom prst="rect">
              <a:avLst/>
            </a:prstGeom>
            <a:noFill/>
          </p:spPr>
        </p:pic>
        <p:pic>
          <p:nvPicPr>
            <p:cNvPr id="6" name="Grafik 5" descr="Traktor">
              <a:extLst>
                <a:ext uri="{FF2B5EF4-FFF2-40B4-BE49-F238E27FC236}">
                  <a16:creationId xmlns:a16="http://schemas.microsoft.com/office/drawing/2014/main" id="{3F900B5E-BAFB-45D1-92E3-48297EF1B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969" y="3702928"/>
              <a:ext cx="405100" cy="405100"/>
            </a:xfrm>
            <a:prstGeom prst="rect">
              <a:avLst/>
            </a:prstGeom>
            <a:noFill/>
          </p:spPr>
        </p:pic>
        <p:pic>
          <p:nvPicPr>
            <p:cNvPr id="3" name="Grafik 2" descr="Bauer">
              <a:extLst>
                <a:ext uri="{FF2B5EF4-FFF2-40B4-BE49-F238E27FC236}">
                  <a16:creationId xmlns:a16="http://schemas.microsoft.com/office/drawing/2014/main" id="{AFF5D522-FD5A-4DCE-9353-01610FFF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299" y="2660601"/>
              <a:ext cx="346440" cy="346440"/>
            </a:xfrm>
            <a:prstGeom prst="rect">
              <a:avLst/>
            </a:prstGeom>
          </p:spPr>
        </p:pic>
        <p:pic>
          <p:nvPicPr>
            <p:cNvPr id="10" name="Grafik 9" descr="Balkendiagramm mit Aufwärtstrend">
              <a:extLst>
                <a:ext uri="{FF2B5EF4-FFF2-40B4-BE49-F238E27FC236}">
                  <a16:creationId xmlns:a16="http://schemas.microsoft.com/office/drawing/2014/main" id="{CC9C6126-8166-4913-9D66-987940F2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779" y="4056112"/>
              <a:ext cx="405100" cy="40510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527965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51CFD8C4-6BCF-48DC-AC4C-37D157E7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227" b="6299"/>
          <a:stretch/>
        </p:blipFill>
        <p:spPr>
          <a:xfrm>
            <a:off x="2631882" y="1194288"/>
            <a:ext cx="6433858" cy="3783710"/>
          </a:xfrm>
          <a:prstGeom prst="rect">
            <a:avLst/>
          </a:prstGeom>
        </p:spPr>
      </p:pic>
      <p:pic>
        <p:nvPicPr>
          <p:cNvPr id="10" name="Grafik 9" descr="Benutzer">
            <a:extLst>
              <a:ext uri="{FF2B5EF4-FFF2-40B4-BE49-F238E27FC236}">
                <a16:creationId xmlns:a16="http://schemas.microsoft.com/office/drawing/2014/main" id="{EE2D4C50-D310-4D1A-B378-265D74CE5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5375" y="1514406"/>
            <a:ext cx="914400" cy="914400"/>
          </a:xfrm>
          <a:prstGeom prst="rect">
            <a:avLst/>
          </a:prstGeom>
        </p:spPr>
      </p:pic>
      <p:pic>
        <p:nvPicPr>
          <p:cNvPr id="11" name="Grafik 10" descr="Benutzer">
            <a:extLst>
              <a:ext uri="{FF2B5EF4-FFF2-40B4-BE49-F238E27FC236}">
                <a16:creationId xmlns:a16="http://schemas.microsoft.com/office/drawing/2014/main" id="{257C8265-041E-4EF8-AB38-E93BE66972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70118" y="1668729"/>
            <a:ext cx="628550" cy="628550"/>
          </a:xfrm>
          <a:prstGeom prst="rect">
            <a:avLst/>
          </a:prstGeom>
        </p:spPr>
      </p:pic>
      <p:pic>
        <p:nvPicPr>
          <p:cNvPr id="12" name="Grafik 11" descr="Kuh">
            <a:extLst>
              <a:ext uri="{FF2B5EF4-FFF2-40B4-BE49-F238E27FC236}">
                <a16:creationId xmlns:a16="http://schemas.microsoft.com/office/drawing/2014/main" id="{CEC38A4C-8BFE-4325-B440-C2B87A0F721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74" y="1668729"/>
            <a:ext cx="828248" cy="828248"/>
          </a:xfrm>
          <a:prstGeom prst="rect">
            <a:avLst/>
          </a:prstGeom>
          <a:noFill/>
        </p:spPr>
      </p:pic>
      <p:pic>
        <p:nvPicPr>
          <p:cNvPr id="13" name="Grafik 12" descr="Korn">
            <a:extLst>
              <a:ext uri="{FF2B5EF4-FFF2-40B4-BE49-F238E27FC236}">
                <a16:creationId xmlns:a16="http://schemas.microsoft.com/office/drawing/2014/main" id="{0EA6A3CC-B165-4A33-B6E9-2F5E758A3F5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98" y="2397384"/>
            <a:ext cx="828248" cy="828248"/>
          </a:xfrm>
          <a:prstGeom prst="rect">
            <a:avLst/>
          </a:prstGeom>
          <a:noFill/>
        </p:spPr>
      </p:pic>
      <p:pic>
        <p:nvPicPr>
          <p:cNvPr id="14" name="Grafik 13" descr="Traktor">
            <a:extLst>
              <a:ext uri="{FF2B5EF4-FFF2-40B4-BE49-F238E27FC236}">
                <a16:creationId xmlns:a16="http://schemas.microsoft.com/office/drawing/2014/main" id="{4D6A1DAA-7116-47ED-AE46-539E713CB1A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34" y="3177994"/>
            <a:ext cx="968488" cy="968488"/>
          </a:xfrm>
          <a:prstGeom prst="rect">
            <a:avLst/>
          </a:prstGeom>
          <a:noFill/>
        </p:spPr>
      </p:pic>
      <p:pic>
        <p:nvPicPr>
          <p:cNvPr id="15" name="Grafik 14" descr="Apfel">
            <a:extLst>
              <a:ext uri="{FF2B5EF4-FFF2-40B4-BE49-F238E27FC236}">
                <a16:creationId xmlns:a16="http://schemas.microsoft.com/office/drawing/2014/main" id="{D3A6EF26-1AE0-407B-96A8-80E8540B021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05" y="4013490"/>
            <a:ext cx="828248" cy="828248"/>
          </a:xfrm>
          <a:prstGeom prst="rect">
            <a:avLst/>
          </a:prstGeom>
          <a:noFill/>
        </p:spPr>
      </p:pic>
      <p:pic>
        <p:nvPicPr>
          <p:cNvPr id="16" name="Grafik 15" descr="Benutzer">
            <a:extLst>
              <a:ext uri="{FF2B5EF4-FFF2-40B4-BE49-F238E27FC236}">
                <a16:creationId xmlns:a16="http://schemas.microsoft.com/office/drawing/2014/main" id="{A3D7849F-DFBD-4E83-8DAA-A7C2F56856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2654" y="2297279"/>
            <a:ext cx="628550" cy="628550"/>
          </a:xfrm>
          <a:prstGeom prst="rect">
            <a:avLst/>
          </a:prstGeom>
        </p:spPr>
      </p:pic>
      <p:pic>
        <p:nvPicPr>
          <p:cNvPr id="17" name="Grafik 16" descr="Benutzer">
            <a:extLst>
              <a:ext uri="{FF2B5EF4-FFF2-40B4-BE49-F238E27FC236}">
                <a16:creationId xmlns:a16="http://schemas.microsoft.com/office/drawing/2014/main" id="{8B41B8B4-B714-4899-AAB0-6E49AA0AFE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1701" y="2925829"/>
            <a:ext cx="628550" cy="628550"/>
          </a:xfrm>
          <a:prstGeom prst="rect">
            <a:avLst/>
          </a:prstGeom>
        </p:spPr>
      </p:pic>
      <p:pic>
        <p:nvPicPr>
          <p:cNvPr id="18" name="Grafik 17" descr="Benutzer">
            <a:extLst>
              <a:ext uri="{FF2B5EF4-FFF2-40B4-BE49-F238E27FC236}">
                <a16:creationId xmlns:a16="http://schemas.microsoft.com/office/drawing/2014/main" id="{8C957AD9-1D95-4CCB-8231-B94656E08F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1701" y="3570406"/>
            <a:ext cx="628550" cy="628550"/>
          </a:xfrm>
          <a:prstGeom prst="rect">
            <a:avLst/>
          </a:prstGeom>
        </p:spPr>
      </p:pic>
      <p:pic>
        <p:nvPicPr>
          <p:cNvPr id="19" name="Grafik 18" descr="Benutzer">
            <a:extLst>
              <a:ext uri="{FF2B5EF4-FFF2-40B4-BE49-F238E27FC236}">
                <a16:creationId xmlns:a16="http://schemas.microsoft.com/office/drawing/2014/main" id="{2B389A7B-EED3-4127-BB21-1F99119369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1701" y="4214983"/>
            <a:ext cx="628550" cy="628550"/>
          </a:xfrm>
          <a:prstGeom prst="rect">
            <a:avLst/>
          </a:prstGeom>
        </p:spPr>
      </p:pic>
      <p:pic>
        <p:nvPicPr>
          <p:cNvPr id="20" name="Grafik 19" descr="Benutzer">
            <a:extLst>
              <a:ext uri="{FF2B5EF4-FFF2-40B4-BE49-F238E27FC236}">
                <a16:creationId xmlns:a16="http://schemas.microsoft.com/office/drawing/2014/main" id="{6C6E7F69-C904-4A0C-8F1C-A9996FF45F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2454157"/>
            <a:ext cx="914400" cy="914400"/>
          </a:xfrm>
          <a:prstGeom prst="rect">
            <a:avLst/>
          </a:prstGeom>
        </p:spPr>
      </p:pic>
      <p:pic>
        <p:nvPicPr>
          <p:cNvPr id="21" name="Grafik 20" descr="Benutzer">
            <a:extLst>
              <a:ext uri="{FF2B5EF4-FFF2-40B4-BE49-F238E27FC236}">
                <a16:creationId xmlns:a16="http://schemas.microsoft.com/office/drawing/2014/main" id="{A9DC7683-48CC-40BB-A666-FEA64D5C93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7327" y="2656049"/>
            <a:ext cx="914400" cy="914400"/>
          </a:xfrm>
          <a:prstGeom prst="rect">
            <a:avLst/>
          </a:prstGeom>
        </p:spPr>
      </p:pic>
      <p:pic>
        <p:nvPicPr>
          <p:cNvPr id="22" name="Grafik 21" descr="Benutzer">
            <a:extLst>
              <a:ext uri="{FF2B5EF4-FFF2-40B4-BE49-F238E27FC236}">
                <a16:creationId xmlns:a16="http://schemas.microsoft.com/office/drawing/2014/main" id="{41E37284-5F23-4A22-8680-6F962DE50C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6928" y="2811508"/>
            <a:ext cx="914400" cy="914400"/>
          </a:xfrm>
          <a:prstGeom prst="rect">
            <a:avLst/>
          </a:prstGeom>
        </p:spPr>
      </p:pic>
      <p:pic>
        <p:nvPicPr>
          <p:cNvPr id="23" name="Grafik 22" descr="Benutzer">
            <a:extLst>
              <a:ext uri="{FF2B5EF4-FFF2-40B4-BE49-F238E27FC236}">
                <a16:creationId xmlns:a16="http://schemas.microsoft.com/office/drawing/2014/main" id="{EC061CA1-D4B3-480F-9B6D-2EADE4B65E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6825" y="3614858"/>
            <a:ext cx="914400" cy="914400"/>
          </a:xfrm>
          <a:prstGeom prst="rect">
            <a:avLst/>
          </a:prstGeom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0AD27FEE-8E3F-4495-93CF-BB55CB56BEC0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 flipV="1">
            <a:off x="2398668" y="1971606"/>
            <a:ext cx="3166707" cy="113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4C0E9495-CC7F-4C72-BD7E-5B93F015A930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>
            <a:off x="2431204" y="2611554"/>
            <a:ext cx="1683596" cy="2998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13638F4E-ABB9-45C8-99AC-86411E817264}"/>
              </a:ext>
            </a:extLst>
          </p:cNvPr>
          <p:cNvCxnSpPr>
            <a:cxnSpLocks/>
            <a:stCxn id="17" idx="3"/>
            <a:endCxn id="21" idx="1"/>
          </p:cNvCxnSpPr>
          <p:nvPr/>
        </p:nvCxnSpPr>
        <p:spPr>
          <a:xfrm flipV="1">
            <a:off x="2440251" y="3113249"/>
            <a:ext cx="3457076" cy="126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17ED8377-10EC-4E03-993B-F934725DB617}"/>
              </a:ext>
            </a:extLst>
          </p:cNvPr>
          <p:cNvCxnSpPr>
            <a:cxnSpLocks/>
            <a:stCxn id="18" idx="3"/>
            <a:endCxn id="22" idx="1"/>
          </p:cNvCxnSpPr>
          <p:nvPr/>
        </p:nvCxnSpPr>
        <p:spPr>
          <a:xfrm flipV="1">
            <a:off x="2440251" y="3268708"/>
            <a:ext cx="4866677" cy="615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1F699810-A76F-4C4E-B240-1DD5ECE14185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2440251" y="4072058"/>
            <a:ext cx="3256574" cy="457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Geschweifte Klammer rechts 28">
            <a:extLst>
              <a:ext uri="{FF2B5EF4-FFF2-40B4-BE49-F238E27FC236}">
                <a16:creationId xmlns:a16="http://schemas.microsoft.com/office/drawing/2014/main" id="{13CDAFD6-B5CD-4702-8D8D-6B27ECB9C3F6}"/>
              </a:ext>
            </a:extLst>
          </p:cNvPr>
          <p:cNvSpPr/>
          <p:nvPr/>
        </p:nvSpPr>
        <p:spPr>
          <a:xfrm>
            <a:off x="1285356" y="1759381"/>
            <a:ext cx="334714" cy="306631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973F5E5A-C338-6F94-6FCA-938F3C655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500" y="640080"/>
            <a:ext cx="8397240" cy="777240"/>
          </a:xfrm>
        </p:spPr>
        <p:txBody>
          <a:bodyPr/>
          <a:lstStyle/>
          <a:p>
            <a:pPr marL="1341438" indent="-1341438"/>
            <a:r>
              <a:rPr lang="en-GB" sz="2400">
                <a:solidFill>
                  <a:schemeClr val="bg1">
                    <a:lumMod val="50000"/>
                  </a:schemeClr>
                </a:solidFill>
              </a:rPr>
              <a:t>Этап 1: 	</a:t>
            </a:r>
            <a:r>
              <a:rPr lang="ru-RU" sz="2400">
                <a:solidFill>
                  <a:schemeClr val="bg1">
                    <a:lumMod val="50000"/>
                  </a:schemeClr>
                </a:solidFill>
              </a:rPr>
              <a:t>Отбор тренеров для тренеров в качестве инструкторов - мультипликаторы</a:t>
            </a:r>
          </a:p>
          <a:p>
            <a:pPr marL="449263" indent="-449263"/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44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9FC2FE03-336F-46BB-A7C0-FBFC08609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7020" y="1805119"/>
            <a:ext cx="6408021" cy="333838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B08507C-19CB-479B-AD76-1F85727736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9465"/>
            <a:ext cx="4572000" cy="2301239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506" y="716280"/>
            <a:ext cx="8775234" cy="777240"/>
          </a:xfrm>
        </p:spPr>
        <p:txBody>
          <a:bodyPr/>
          <a:lstStyle/>
          <a:p>
            <a:pPr marL="1165225" indent="-1165225"/>
            <a:r>
              <a:rPr lang="en-GB" sz="2400"/>
              <a:t>Этап </a:t>
            </a:r>
            <a:r>
              <a:rPr lang="en-GB" sz="2400" dirty="0"/>
              <a:t>2: </a:t>
            </a:r>
            <a:r>
              <a:rPr lang="en-US" sz="2400" dirty="0"/>
              <a:t>Краткосрочные интенсивные курсы обучения </a:t>
            </a:r>
            <a:r>
              <a:rPr lang="en-US" sz="2400"/>
              <a:t>в аграрном учебном центрах в Баварии (Трисдорф</a:t>
            </a:r>
            <a:r>
              <a:rPr lang="en-US" sz="2400" dirty="0" err="1"/>
              <a:t>) 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E165ED6-89BC-4E1A-A912-1E1BC1E23113}"/>
              </a:ext>
            </a:extLst>
          </p:cNvPr>
          <p:cNvSpPr txBox="1"/>
          <p:nvPr/>
        </p:nvSpPr>
        <p:spPr>
          <a:xfrm>
            <a:off x="193506" y="2569369"/>
            <a:ext cx="41849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Образовательные </a:t>
            </a:r>
            <a:r>
              <a:rPr lang="de-DE" b="1">
                <a:solidFill>
                  <a:schemeClr val="bg1"/>
                </a:solidFill>
              </a:rPr>
              <a:t>и </a:t>
            </a:r>
            <a:br>
              <a:rPr lang="de-DE" b="1">
                <a:solidFill>
                  <a:schemeClr val="bg1"/>
                </a:solidFill>
              </a:rPr>
            </a:br>
            <a:r>
              <a:rPr lang="de-DE" b="1">
                <a:solidFill>
                  <a:schemeClr val="bg1"/>
                </a:solidFill>
              </a:rPr>
              <a:t>учебные фермы </a:t>
            </a:r>
            <a:r>
              <a:rPr lang="de-DE" b="1" dirty="0" err="1">
                <a:solidFill>
                  <a:schemeClr val="bg1"/>
                </a:solidFill>
              </a:rPr>
              <a:t>для</a:t>
            </a:r>
            <a:r>
              <a:rPr lang="de-DE" b="1" dirty="0">
                <a:solidFill>
                  <a:schemeClr val="bg1"/>
                </a:solidFill>
              </a:rPr>
              <a:t>:</a:t>
            </a:r>
            <a:br>
              <a:rPr lang="de-DE" b="1" dirty="0">
                <a:solidFill>
                  <a:schemeClr val="bg1"/>
                </a:solidFill>
              </a:rPr>
            </a:br>
            <a:endParaRPr lang="de-DE" sz="10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b="1"/>
              <a:t>Скотовдство</a:t>
            </a:r>
            <a:endParaRPr lang="de-DE" b="1" dirty="0"/>
          </a:p>
          <a:p>
            <a:pPr marL="342900" indent="-342900">
              <a:buFont typeface="+mj-lt"/>
              <a:buAutoNum type="arabicPeriod"/>
            </a:pPr>
            <a:r>
              <a:rPr lang="de-DE" b="1" dirty="0" err="1"/>
              <a:t>Свиноводство</a:t>
            </a:r>
            <a:endParaRPr lang="de-DE" b="1" dirty="0"/>
          </a:p>
          <a:p>
            <a:pPr marL="342900" indent="-342900">
              <a:buFont typeface="+mj-lt"/>
              <a:buAutoNum type="arabicPeriod"/>
            </a:pPr>
            <a:r>
              <a:rPr lang="de-DE" b="1" dirty="0" err="1"/>
              <a:t>Овцеводство</a:t>
            </a:r>
            <a:endParaRPr lang="de-DE" b="1" dirty="0"/>
          </a:p>
          <a:p>
            <a:pPr marL="342900" indent="-342900">
              <a:buFont typeface="+mj-lt"/>
              <a:buAutoNum type="arabicPeriod"/>
            </a:pPr>
            <a:r>
              <a:rPr lang="de-DE" b="1" dirty="0" err="1"/>
              <a:t>Птицеводства</a:t>
            </a:r>
            <a:endParaRPr lang="de-DE" b="1" dirty="0"/>
          </a:p>
          <a:p>
            <a:pPr marL="342900" indent="-342900">
              <a:buFont typeface="+mj-lt"/>
              <a:buAutoNum type="arabicPeriod"/>
            </a:pPr>
            <a:r>
              <a:rPr lang="de-DE" b="1" dirty="0" err="1"/>
              <a:t>Рыбоводство</a:t>
            </a:r>
            <a:endParaRPr lang="de-DE" b="1" dirty="0"/>
          </a:p>
          <a:p>
            <a:pPr marL="342900" indent="-342900">
              <a:buFont typeface="+mj-lt"/>
              <a:buAutoNum type="arabicPeriod"/>
            </a:pPr>
            <a:r>
              <a:rPr lang="de-DE" b="1" dirty="0" err="1"/>
              <a:t>Пчеловодство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13806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E16F857-C43B-44F1-8F57-595482819674}"/>
              </a:ext>
            </a:extLst>
          </p:cNvPr>
          <p:cNvGrpSpPr/>
          <p:nvPr/>
        </p:nvGrpSpPr>
        <p:grpSpPr>
          <a:xfrm>
            <a:off x="81174" y="1748223"/>
            <a:ext cx="8979530" cy="3141563"/>
            <a:chOff x="81174" y="1748223"/>
            <a:chExt cx="8979530" cy="3141563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94D51FA3-73AA-4334-A95D-98145050660D}"/>
                </a:ext>
              </a:extLst>
            </p:cNvPr>
            <p:cNvGrpSpPr/>
            <p:nvPr/>
          </p:nvGrpSpPr>
          <p:grpSpPr>
            <a:xfrm>
              <a:off x="81174" y="1748223"/>
              <a:ext cx="8979530" cy="3141563"/>
              <a:chOff x="81174" y="1748223"/>
              <a:chExt cx="8979530" cy="3141563"/>
            </a:xfrm>
          </p:grpSpPr>
          <p:pic>
            <p:nvPicPr>
              <p:cNvPr id="9" name="Picture 2" descr="https://ima.hswt.de/images/weiterbildung/001.jpg">
                <a:extLst>
                  <a:ext uri="{FF2B5EF4-FFF2-40B4-BE49-F238E27FC236}">
                    <a16:creationId xmlns:a16="http://schemas.microsoft.com/office/drawing/2014/main" id="{7E4AF6B7-EC16-4CAB-8AB9-D30433C36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76" y="1748223"/>
                <a:ext cx="2952757" cy="1662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6" descr="https://ima.hswt.de/images/weiterbildung/act%20-07.jpg">
                <a:extLst>
                  <a:ext uri="{FF2B5EF4-FFF2-40B4-BE49-F238E27FC236}">
                    <a16:creationId xmlns:a16="http://schemas.microsoft.com/office/drawing/2014/main" id="{4A594D6E-7559-4898-894C-BE57DBDE75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967" y="1748223"/>
                <a:ext cx="2952563" cy="16622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8" descr="https://ima.hswt.de/images/weiterbildung/07.jpg">
                <a:extLst>
                  <a:ext uri="{FF2B5EF4-FFF2-40B4-BE49-F238E27FC236}">
                    <a16:creationId xmlns:a16="http://schemas.microsoft.com/office/drawing/2014/main" id="{5845489B-C25E-4F38-BF6B-74443EE627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215"/>
              <a:stretch/>
            </p:blipFill>
            <p:spPr bwMode="auto">
              <a:xfrm>
                <a:off x="7169561" y="3488455"/>
                <a:ext cx="1891143" cy="14013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888EAC31-6A5B-4949-BD06-40CE2C0C2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174" y="3466903"/>
                <a:ext cx="2006706" cy="1401331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1A10072E-1236-4282-ADB4-F3AAEA9872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3229" y="3453874"/>
                <a:ext cx="2373424" cy="1426570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030D44D5-0B71-4C3F-AE6A-DDD6B6F99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119" y="3454695"/>
                <a:ext cx="2625407" cy="1401331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AB578C70-2BB8-4F0A-85F8-12E9E100B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2861" y="1748223"/>
                <a:ext cx="2968490" cy="1677602"/>
              </a:xfrm>
              <a:prstGeom prst="rect">
                <a:avLst/>
              </a:prstGeom>
            </p:spPr>
          </p:pic>
        </p:grp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1E6FCE19-2B13-485B-BAC6-E5A1D9BD0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5356" y="3460798"/>
              <a:ext cx="1865995" cy="1426570"/>
            </a:xfrm>
            <a:prstGeom prst="rect">
              <a:avLst/>
            </a:prstGeom>
          </p:spPr>
        </p:pic>
      </p:grpSp>
      <p:sp>
        <p:nvSpPr>
          <p:cNvPr id="17" name="Rechteck 16">
            <a:extLst>
              <a:ext uri="{FF2B5EF4-FFF2-40B4-BE49-F238E27FC236}">
                <a16:creationId xmlns:a16="http://schemas.microsoft.com/office/drawing/2014/main" id="{2C23EDC1-5713-45ED-8E89-00CBCF16D23E}"/>
              </a:ext>
            </a:extLst>
          </p:cNvPr>
          <p:cNvSpPr/>
          <p:nvPr/>
        </p:nvSpPr>
        <p:spPr>
          <a:xfrm>
            <a:off x="6688642" y="1398106"/>
            <a:ext cx="2533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1-2-3-недельные курсы</a:t>
            </a:r>
            <a:endParaRPr lang="de-DE" b="1" dirty="0"/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68EA0B5B-E7AD-6AD7-CC89-F1299FD15D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1844" y="640080"/>
            <a:ext cx="8775234" cy="777240"/>
          </a:xfrm>
        </p:spPr>
        <p:txBody>
          <a:bodyPr/>
          <a:lstStyle/>
          <a:p>
            <a:pPr marL="1165225" indent="-1165225"/>
            <a:r>
              <a:rPr lang="en-GB" sz="2400">
                <a:solidFill>
                  <a:schemeClr val="bg1">
                    <a:lumMod val="65000"/>
                  </a:schemeClr>
                </a:solidFill>
              </a:rPr>
              <a:t>Этап 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2: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Краткосрочные интенсивные курсы обучения </a:t>
            </a:r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в аграрном учебном центрах в Баварии (Трисдорф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618206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321" y="862940"/>
            <a:ext cx="8732519" cy="857428"/>
          </a:xfrm>
        </p:spPr>
        <p:txBody>
          <a:bodyPr/>
          <a:lstStyle/>
          <a:p>
            <a:pPr marL="1341438" indent="-1341438"/>
            <a:r>
              <a:rPr lang="en-GB" sz="2400"/>
              <a:t>Этап </a:t>
            </a:r>
            <a:r>
              <a:rPr lang="en-GB" sz="2400" dirty="0"/>
              <a:t>3</a:t>
            </a:r>
            <a:r>
              <a:rPr lang="en-GB" sz="2400"/>
              <a:t>: </a:t>
            </a:r>
            <a:r>
              <a:rPr lang="en-US" sz="2400"/>
              <a:t>  </a:t>
            </a:r>
            <a:r>
              <a:rPr lang="ru-RU" sz="2400"/>
              <a:t>Создание, адаптация и перевод учебных материалов на</a:t>
            </a:r>
            <a:r>
              <a:rPr lang="de-DE" sz="2400"/>
              <a:t> </a:t>
            </a:r>
            <a:r>
              <a:rPr lang="ru-RU" sz="2400"/>
              <a:t>Казахский язык</a:t>
            </a:r>
            <a:endParaRPr lang="en-US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6B1E8B-ADB4-4129-AF1D-B70C7D7F52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7" y="3143896"/>
            <a:ext cx="2947549" cy="19533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BE4A85-0102-4B87-8B97-589635948D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13" y="3273972"/>
            <a:ext cx="1291815" cy="18232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68A535F-E188-48E9-92F8-0176767589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714" y="4317116"/>
            <a:ext cx="1929711" cy="780096"/>
          </a:xfrm>
          <a:prstGeom prst="rect">
            <a:avLst/>
          </a:prstGeom>
        </p:spPr>
      </p:pic>
      <p:pic>
        <p:nvPicPr>
          <p:cNvPr id="9" name="Grafik 8" descr="Ein Bild, das Text, Huhn, Vieh, Nutztiere enthält.&#10;&#10;KI-generierte Inhalte können fehlerhaft sein.">
            <a:extLst>
              <a:ext uri="{FF2B5EF4-FFF2-40B4-BE49-F238E27FC236}">
                <a16:creationId xmlns:a16="http://schemas.microsoft.com/office/drawing/2014/main" id="{9DD3CF8B-2170-4E1F-864F-7AF6EA67A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904" y="3237785"/>
            <a:ext cx="1291815" cy="1830686"/>
          </a:xfrm>
          <a:prstGeom prst="rect">
            <a:avLst/>
          </a:prstGeom>
        </p:spPr>
      </p:pic>
      <p:pic>
        <p:nvPicPr>
          <p:cNvPr id="10" name="Grafik 9" descr="Ein Bild, das Text, Nutztiere, Screenshot, Kuh enthält.&#10;&#10;KI-generierte Inhalte können fehlerhaft sein.">
            <a:extLst>
              <a:ext uri="{FF2B5EF4-FFF2-40B4-BE49-F238E27FC236}">
                <a16:creationId xmlns:a16="http://schemas.microsoft.com/office/drawing/2014/main" id="{65BA166E-9988-4C18-A113-F5811B73E4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713" y="3126618"/>
            <a:ext cx="1865288" cy="1153942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827054D-2A16-4909-B747-77DE0DBC1276}"/>
              </a:ext>
            </a:extLst>
          </p:cNvPr>
          <p:cNvGrpSpPr/>
          <p:nvPr/>
        </p:nvGrpSpPr>
        <p:grpSpPr>
          <a:xfrm>
            <a:off x="0" y="1883051"/>
            <a:ext cx="9144000" cy="1192051"/>
            <a:chOff x="0" y="1782820"/>
            <a:chExt cx="9144000" cy="119205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81788FB-7075-455D-B4B7-CEBCA3E8F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5315" y="1784599"/>
              <a:ext cx="2057150" cy="119027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8B553141-8C62-4C3C-8320-DB6198FFC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82820"/>
              <a:ext cx="2103916" cy="1190272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B6F5A7B-776B-451C-A08E-1AE0811A6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1618" y="1782820"/>
              <a:ext cx="2185995" cy="1192051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38176A5-E6C7-4153-A149-C991ACE91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0167" y="1782820"/>
              <a:ext cx="2113833" cy="1190272"/>
            </a:xfrm>
            <a:prstGeom prst="rect">
              <a:avLst/>
            </a:prstGeom>
          </p:spPr>
        </p:pic>
      </p:grpSp>
      <p:pic>
        <p:nvPicPr>
          <p:cNvPr id="8" name="Grafik 7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2D21C1A1-24FF-76FA-9346-461F0BC3AD1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557" y="2654945"/>
            <a:ext cx="358140" cy="358140"/>
          </a:xfrm>
          <a:prstGeom prst="rect">
            <a:avLst/>
          </a:prstGeom>
        </p:spPr>
      </p:pic>
      <p:pic>
        <p:nvPicPr>
          <p:cNvPr id="15" name="Grafik 14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12D832C6-78B8-019D-EC69-E244EFADEDF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254" y="2654945"/>
            <a:ext cx="358140" cy="358140"/>
          </a:xfrm>
          <a:prstGeom prst="rect">
            <a:avLst/>
          </a:prstGeom>
        </p:spPr>
      </p:pic>
      <p:pic>
        <p:nvPicPr>
          <p:cNvPr id="16" name="Grafik 15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D70DF832-8947-4340-9AD4-FD3402A5724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106" y="2637327"/>
            <a:ext cx="358140" cy="358140"/>
          </a:xfrm>
          <a:prstGeom prst="rect">
            <a:avLst/>
          </a:prstGeom>
        </p:spPr>
      </p:pic>
      <p:pic>
        <p:nvPicPr>
          <p:cNvPr id="17" name="Grafik 16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2ECCC1EA-D2BB-03AF-8EF1-C30240D90A7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497" y="2654945"/>
            <a:ext cx="358140" cy="358140"/>
          </a:xfrm>
          <a:prstGeom prst="rect">
            <a:avLst/>
          </a:prstGeom>
        </p:spPr>
      </p:pic>
      <p:pic>
        <p:nvPicPr>
          <p:cNvPr id="18" name="Grafik 17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99D4E879-3E22-8248-A807-2F6B2948232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861" y="4707164"/>
            <a:ext cx="358140" cy="358140"/>
          </a:xfrm>
          <a:prstGeom prst="rect">
            <a:avLst/>
          </a:prstGeom>
        </p:spPr>
      </p:pic>
      <p:pic>
        <p:nvPicPr>
          <p:cNvPr id="19" name="Grafik 18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F9EA8928-506E-BA52-BBED-0D54CE7C25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721" y="4600484"/>
            <a:ext cx="358140" cy="358140"/>
          </a:xfrm>
          <a:prstGeom prst="rect">
            <a:avLst/>
          </a:prstGeom>
        </p:spPr>
      </p:pic>
      <p:pic>
        <p:nvPicPr>
          <p:cNvPr id="20" name="Grafik 19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D0BEA47A-818E-A1D2-37D8-1F083AB3225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613" y="4587058"/>
            <a:ext cx="358140" cy="358140"/>
          </a:xfrm>
          <a:prstGeom prst="rect">
            <a:avLst/>
          </a:prstGeom>
        </p:spPr>
      </p:pic>
      <p:pic>
        <p:nvPicPr>
          <p:cNvPr id="21" name="Grafik 20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979A2A44-4B40-E415-5D1B-01D5BB5A434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27" y="4600484"/>
            <a:ext cx="358140" cy="358140"/>
          </a:xfrm>
          <a:prstGeom prst="rect">
            <a:avLst/>
          </a:prstGeom>
        </p:spPr>
      </p:pic>
      <p:pic>
        <p:nvPicPr>
          <p:cNvPr id="3" name="Grafik 2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7B8ECA05-4246-6E75-5752-32F898A301F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199" y="4587058"/>
            <a:ext cx="358140" cy="3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80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6B63B4C-FB57-40C1-9A26-D91B2167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04" y="888365"/>
            <a:ext cx="7954591" cy="641251"/>
          </a:xfrm>
        </p:spPr>
        <p:txBody>
          <a:bodyPr/>
          <a:lstStyle/>
          <a:p>
            <a:r>
              <a:rPr lang="en-US" sz="2400" b="1" dirty="0">
                <a:latin typeface="Univers" panose="020B0503020202020204" pitchFamily="34" charset="0"/>
              </a:rPr>
              <a:t>Обучающие видеоуроки по ветеринарным проблемам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5097340" y="1667752"/>
            <a:ext cx="3808169" cy="3399914"/>
            <a:chOff x="7277542" y="2378320"/>
            <a:chExt cx="4474638" cy="4479680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7542" y="2378320"/>
              <a:ext cx="4474638" cy="4479680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0114" y="4331599"/>
              <a:ext cx="2122066" cy="1198763"/>
            </a:xfrm>
            <a:prstGeom prst="rect">
              <a:avLst/>
            </a:prstGeom>
          </p:spPr>
        </p:pic>
      </p:grpSp>
      <p:grpSp>
        <p:nvGrpSpPr>
          <p:cNvPr id="11" name="Gruppieren 10"/>
          <p:cNvGrpSpPr/>
          <p:nvPr/>
        </p:nvGrpSpPr>
        <p:grpSpPr>
          <a:xfrm>
            <a:off x="463030" y="1667753"/>
            <a:ext cx="4469456" cy="3435594"/>
            <a:chOff x="1175683" y="2378320"/>
            <a:chExt cx="5716065" cy="4298654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683" y="2378320"/>
              <a:ext cx="5704298" cy="4298654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5983" y="3241205"/>
              <a:ext cx="2741714" cy="1581376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5983" y="4995419"/>
              <a:ext cx="2775765" cy="1568040"/>
            </a:xfrm>
            <a:prstGeom prst="rect">
              <a:avLst/>
            </a:prstGeom>
          </p:spPr>
        </p:pic>
      </p:grpSp>
      <p:pic>
        <p:nvPicPr>
          <p:cNvPr id="12" name="Grafik 11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5DDB5A81-17B5-AE3C-97AE-D8141DC9A1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917" y="3206480"/>
            <a:ext cx="358140" cy="358140"/>
          </a:xfrm>
          <a:prstGeom prst="rect">
            <a:avLst/>
          </a:prstGeom>
        </p:spPr>
      </p:pic>
      <p:pic>
        <p:nvPicPr>
          <p:cNvPr id="13" name="Grafik 12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C1028599-25DB-B57F-888E-40F4B465C2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158" y="3211158"/>
            <a:ext cx="358140" cy="358140"/>
          </a:xfrm>
          <a:prstGeom prst="rect">
            <a:avLst/>
          </a:prstGeom>
        </p:spPr>
      </p:pic>
      <p:pic>
        <p:nvPicPr>
          <p:cNvPr id="14" name="Grafik 13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113EF916-5FF3-CA54-FF21-A4E3ED1A7B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325" y="4654483"/>
            <a:ext cx="358140" cy="358140"/>
          </a:xfrm>
          <a:prstGeom prst="rect">
            <a:avLst/>
          </a:prstGeom>
        </p:spPr>
      </p:pic>
      <p:pic>
        <p:nvPicPr>
          <p:cNvPr id="15" name="Grafik 14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6B3AFC95-A665-A0EF-993B-89045883CC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532" y="4635205"/>
            <a:ext cx="358140" cy="358140"/>
          </a:xfrm>
          <a:prstGeom prst="rect">
            <a:avLst/>
          </a:prstGeom>
        </p:spPr>
      </p:pic>
      <p:pic>
        <p:nvPicPr>
          <p:cNvPr id="16" name="Grafik 15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523E5FE6-33A0-2CE2-80A4-91C7AF67E07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573" y="2720339"/>
            <a:ext cx="225897" cy="225897"/>
          </a:xfrm>
          <a:prstGeom prst="rect">
            <a:avLst/>
          </a:prstGeom>
        </p:spPr>
      </p:pic>
      <p:pic>
        <p:nvPicPr>
          <p:cNvPr id="19" name="Grafik 18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A6FD6287-3B19-6544-7539-0C98B775B44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559" y="2720338"/>
            <a:ext cx="225897" cy="225897"/>
          </a:xfrm>
          <a:prstGeom prst="rect">
            <a:avLst/>
          </a:prstGeom>
        </p:spPr>
      </p:pic>
      <p:pic>
        <p:nvPicPr>
          <p:cNvPr id="20" name="Grafik 19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F4139BA4-20C5-F4DB-39FA-C16312838D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114" y="3772924"/>
            <a:ext cx="225897" cy="225897"/>
          </a:xfrm>
          <a:prstGeom prst="rect">
            <a:avLst/>
          </a:prstGeom>
        </p:spPr>
      </p:pic>
      <p:pic>
        <p:nvPicPr>
          <p:cNvPr id="21" name="Grafik 20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F103C4A6-FE58-7911-81E3-3446561672E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914" y="3781937"/>
            <a:ext cx="225897" cy="225897"/>
          </a:xfrm>
          <a:prstGeom prst="rect">
            <a:avLst/>
          </a:prstGeom>
        </p:spPr>
      </p:pic>
      <p:pic>
        <p:nvPicPr>
          <p:cNvPr id="22" name="Grafik 21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60177F00-6F3C-B68E-F91A-7331B2D951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955" y="4769834"/>
            <a:ext cx="225897" cy="225897"/>
          </a:xfrm>
          <a:prstGeom prst="rect">
            <a:avLst/>
          </a:prstGeom>
        </p:spPr>
      </p:pic>
      <p:pic>
        <p:nvPicPr>
          <p:cNvPr id="23" name="Grafik 22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D8249682-58CC-EF5A-4983-BAFD680F2C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602" y="4786726"/>
            <a:ext cx="225897" cy="22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23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" y="750403"/>
            <a:ext cx="8641080" cy="777240"/>
          </a:xfrm>
        </p:spPr>
        <p:txBody>
          <a:bodyPr/>
          <a:lstStyle/>
          <a:p>
            <a:pPr marL="0" indent="0"/>
            <a:r>
              <a:rPr lang="de-DE" sz="2000"/>
              <a:t>П</a:t>
            </a:r>
            <a:r>
              <a:rPr lang="ru-RU" sz="2000"/>
              <a:t>риложение для распознавания сигналов </a:t>
            </a:r>
            <a:br>
              <a:rPr lang="de-DE" sz="2000"/>
            </a:br>
            <a:r>
              <a:rPr lang="ru-RU" sz="2000"/>
              <a:t>поведения животных и признаков заболеваний</a:t>
            </a:r>
          </a:p>
        </p:txBody>
      </p:sp>
      <p:pic>
        <p:nvPicPr>
          <p:cNvPr id="16" name="FitForCows">
            <a:hlinkClick r:id="" action="ppaction://media"/>
            <a:extLst>
              <a:ext uri="{FF2B5EF4-FFF2-40B4-BE49-F238E27FC236}">
                <a16:creationId xmlns:a16="http://schemas.microsoft.com/office/drawing/2014/main" id="{5911162F-FA49-46A7-A34A-915E6017A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040" y="158750"/>
            <a:ext cx="2171700" cy="4826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0C6ED48-F352-4630-AE2E-B9E5957B96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36420" y="1737828"/>
            <a:ext cx="1409700" cy="31326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8A651FB-DEC8-4C00-A5A4-5A643BF927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5260" y="1737829"/>
            <a:ext cx="1409700" cy="313266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C0E0906-B312-4F46-8419-541A66F772CF}"/>
              </a:ext>
            </a:extLst>
          </p:cNvPr>
          <p:cNvSpPr txBox="1"/>
          <p:nvPr/>
        </p:nvSpPr>
        <p:spPr>
          <a:xfrm>
            <a:off x="3512819" y="2381519"/>
            <a:ext cx="3246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err="1"/>
              <a:t>Выявление </a:t>
            </a:r>
            <a:r>
              <a:rPr lang="de-DE" sz="1600" b="1" dirty="0"/>
              <a:t>и </a:t>
            </a:r>
            <a:r>
              <a:rPr lang="de-DE" sz="1600" b="1" dirty="0" err="1"/>
              <a:t>понимание </a:t>
            </a:r>
            <a:r>
              <a:rPr lang="de-DE" sz="1600" b="1" dirty="0"/>
              <a:t>сигналов </a:t>
            </a:r>
            <a:r>
              <a:rPr lang="de-DE" sz="1600" b="1" dirty="0" err="1"/>
              <a:t>поведения животных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err="1"/>
              <a:t>Возможность раннего выявления заболеваний</a:t>
            </a: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err="1"/>
              <a:t>Быстрое вмешательство</a:t>
            </a: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dirty="0"/>
          </a:p>
        </p:txBody>
      </p:sp>
      <p:pic>
        <p:nvPicPr>
          <p:cNvPr id="2" name="Grafik 1" descr="Ein Bild, das Kreis, Grafiken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828DB691-BBDC-FA37-029C-550FBB6B28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350" y="4416425"/>
            <a:ext cx="358140" cy="3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8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3360" y="694804"/>
            <a:ext cx="8812911" cy="777240"/>
          </a:xfrm>
        </p:spPr>
        <p:txBody>
          <a:bodyPr/>
          <a:lstStyle/>
          <a:p>
            <a:pPr marL="1165225" indent="-1165225"/>
            <a:r>
              <a:rPr lang="en-GB" sz="2400"/>
              <a:t>Этап </a:t>
            </a:r>
            <a:r>
              <a:rPr lang="en-GB" sz="2400" dirty="0"/>
              <a:t>4: </a:t>
            </a:r>
            <a:r>
              <a:rPr lang="en-US" sz="2400" dirty="0"/>
              <a:t>Публикация и </a:t>
            </a:r>
            <a:r>
              <a:rPr lang="en-US" sz="2400"/>
              <a:t>распространение учебных материалов </a:t>
            </a:r>
            <a:r>
              <a:rPr lang="ru-RU" sz="2400"/>
              <a:t>на онлайн</a:t>
            </a:r>
            <a:r>
              <a:rPr lang="de-DE" sz="2400"/>
              <a:t>- </a:t>
            </a:r>
            <a:r>
              <a:rPr lang="ru-RU" sz="2400"/>
              <a:t>платформе</a:t>
            </a:r>
            <a:endParaRPr lang="en-US" sz="2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5CA23DD-6DD1-42AC-8D1F-09D8E585EB35}"/>
              </a:ext>
            </a:extLst>
          </p:cNvPr>
          <p:cNvSpPr txBox="1"/>
          <p:nvPr/>
        </p:nvSpPr>
        <p:spPr>
          <a:xfrm>
            <a:off x="4906829" y="178235"/>
            <a:ext cx="4119442" cy="4462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nivers" panose="020B0503020202020204" pitchFamily="34" charset="0"/>
              </a:rPr>
              <a:t>http://Agri.Edu.National-Platform </a:t>
            </a:r>
            <a:endParaRPr lang="de-DE" sz="230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nivers" panose="020B0503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144BB5-7221-47CD-B93F-B2084C72AC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270" y="1980162"/>
            <a:ext cx="1909432" cy="126431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8B413D7-8D36-F633-9B34-DB76E4F974D2}"/>
              </a:ext>
            </a:extLst>
          </p:cNvPr>
          <p:cNvGrpSpPr/>
          <p:nvPr/>
        </p:nvGrpSpPr>
        <p:grpSpPr>
          <a:xfrm>
            <a:off x="1303020" y="1542337"/>
            <a:ext cx="6263640" cy="3578303"/>
            <a:chOff x="1303020" y="1740084"/>
            <a:chExt cx="6103964" cy="3327216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8AB38F2E-061A-DCE4-CEFD-10F4D392C79E}"/>
                </a:ext>
              </a:extLst>
            </p:cNvPr>
            <p:cNvGrpSpPr/>
            <p:nvPr/>
          </p:nvGrpSpPr>
          <p:grpSpPr>
            <a:xfrm>
              <a:off x="1303020" y="1764923"/>
              <a:ext cx="6103964" cy="3302377"/>
              <a:chOff x="1303020" y="1764923"/>
              <a:chExt cx="6103964" cy="3302377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81E3C699-3A3A-449C-9CD0-6A9F1CC6C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3020" y="1764923"/>
                <a:ext cx="6103964" cy="3302377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80F194D0-675C-4FED-83B6-ABA324E45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85172" y="2482956"/>
                <a:ext cx="3593809" cy="1769827"/>
              </a:xfrm>
              <a:prstGeom prst="rect">
                <a:avLst/>
              </a:prstGeom>
            </p:spPr>
          </p:pic>
          <p:pic>
            <p:nvPicPr>
              <p:cNvPr id="2" name="Grafik 1" descr="Ein Bild, das Kreis, Grafiken, Farbigkeit, Kunst enthält.&#10;&#10;KI-generierte Inhalte können fehlerhaft sein.">
                <a:extLst>
                  <a:ext uri="{FF2B5EF4-FFF2-40B4-BE49-F238E27FC236}">
                    <a16:creationId xmlns:a16="http://schemas.microsoft.com/office/drawing/2014/main" id="{631C1280-C443-8780-FD9F-55DEC78FF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4075" y="3846184"/>
                <a:ext cx="359431" cy="332770"/>
              </a:xfrm>
              <a:prstGeom prst="rect">
                <a:avLst/>
              </a:prstGeom>
            </p:spPr>
          </p:pic>
        </p:grp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DF1C6D9-266D-43AA-830A-A2203AD673E6}"/>
                </a:ext>
              </a:extLst>
            </p:cNvPr>
            <p:cNvSpPr txBox="1"/>
            <p:nvPr/>
          </p:nvSpPr>
          <p:spPr>
            <a:xfrm>
              <a:off x="4706181" y="1740084"/>
              <a:ext cx="24506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400" b="1" err="1">
                  <a:solidFill>
                    <a:schemeClr val="accent1"/>
                  </a:solidFill>
                </a:rPr>
                <a:t>Платформа </a:t>
              </a:r>
              <a:r>
                <a:rPr lang="de-DE" sz="1400" b="1">
                  <a:solidFill>
                    <a:schemeClr val="accent1"/>
                  </a:solidFill>
                </a:rPr>
                <a:t>KAZ-Agri-Edu</a:t>
              </a:r>
              <a:endParaRPr lang="de-DE" sz="23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940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A7321-27B1-5248-9A8B-F81146899E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678912"/>
            <a:ext cx="7913330" cy="342900"/>
          </a:xfrm>
        </p:spPr>
        <p:txBody>
          <a:bodyPr/>
          <a:lstStyle/>
          <a:p>
            <a:r>
              <a:rPr lang="en-gb" dirty="0"/>
              <a:t>Кампусы и </a:t>
            </a:r>
            <a:r>
              <a:rPr lang="en-GB" dirty="0" err="1"/>
              <a:t>центры</a:t>
            </a:r>
            <a:r>
              <a:rPr lang="en-gb" dirty="0"/>
              <a:t> университета HSWT</a:t>
            </a:r>
          </a:p>
          <a:p>
            <a:pPr algn="l" rtl="0"/>
            <a:endParaRPr lang="en-gb" b="1" i="0" u="none" baseline="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6276646" y="3399575"/>
            <a:ext cx="2282228" cy="1257922"/>
            <a:chOff x="4747597" y="1182739"/>
            <a:chExt cx="3227971" cy="1779198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98"/>
            <a:stretch/>
          </p:blipFill>
          <p:spPr>
            <a:xfrm>
              <a:off x="4747597" y="1182739"/>
              <a:ext cx="2401304" cy="1366324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4803177" y="2483088"/>
              <a:ext cx="3172391" cy="47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>
                  <a:solidFill>
                    <a:schemeClr val="accent1"/>
                  </a:solidFill>
                </a:rPr>
                <a:t>Кампус в Штраубинге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4911887" y="1230383"/>
            <a:ext cx="3545759" cy="2035762"/>
            <a:chOff x="4771608" y="3023007"/>
            <a:chExt cx="2768748" cy="1589651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1608" y="3023007"/>
              <a:ext cx="2391405" cy="1347846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5186282" y="4348294"/>
              <a:ext cx="2354074" cy="264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>
                  <a:solidFill>
                    <a:schemeClr val="accent1"/>
                  </a:solidFill>
                </a:rPr>
                <a:t>Кампус Трисдорф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966734" y="1230388"/>
            <a:ext cx="3858579" cy="2059834"/>
            <a:chOff x="1686352" y="1176682"/>
            <a:chExt cx="3022711" cy="1613621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86352" y="1176682"/>
              <a:ext cx="2401304" cy="1378438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1921291" y="2525088"/>
              <a:ext cx="2787772" cy="265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>
                  <a:solidFill>
                    <a:schemeClr val="accent1"/>
                  </a:solidFill>
                </a:rPr>
                <a:t>Кампус Вайенштефан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936254" y="3289512"/>
            <a:ext cx="2542038" cy="1430832"/>
            <a:chOff x="1600551" y="3018598"/>
            <a:chExt cx="3595446" cy="2023763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81474" y="3018598"/>
              <a:ext cx="2403919" cy="1364609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1600551" y="4324087"/>
              <a:ext cx="3595446" cy="718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chemeClr val="accent1"/>
                  </a:solidFill>
                </a:rPr>
                <a:t>Шлахтерс</a:t>
              </a:r>
              <a:br>
                <a:rPr lang="de-DE" sz="1600" b="1" dirty="0">
                  <a:solidFill>
                    <a:schemeClr val="accent1"/>
                  </a:solidFill>
                </a:rPr>
              </a:br>
              <a:r>
                <a:rPr lang="de-DE" sz="1100" b="1" dirty="0">
                  <a:solidFill>
                    <a:schemeClr val="accent1"/>
                  </a:solidFill>
                </a:rPr>
                <a:t>Научно-исследовательская и экспериментальная </a:t>
              </a:r>
              <a:r>
                <a:rPr lang="de-DE" sz="1100" b="1" dirty="0" err="1">
                  <a:solidFill>
                    <a:schemeClr val="accent1"/>
                  </a:solidFill>
                </a:rPr>
                <a:t>станция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Grafik 1"/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121" y="3316471"/>
            <a:ext cx="1699200" cy="96480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789225" y="4307521"/>
            <a:ext cx="3404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accent1"/>
                </a:solidFill>
              </a:rPr>
              <a:t>Инновационный кампус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b="1" dirty="0" err="1">
                <a:solidFill>
                  <a:schemeClr val="accent1"/>
                </a:solidFill>
              </a:rPr>
              <a:t>Меркендорф</a:t>
            </a:r>
            <a:endParaRPr lang="de-DE" sz="1600" b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351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51CFD8C4-6BCF-48DC-AC4C-37D157E7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227" b="6299"/>
          <a:stretch/>
        </p:blipFill>
        <p:spPr>
          <a:xfrm>
            <a:off x="260088" y="1079902"/>
            <a:ext cx="8417032" cy="4147418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1732" y="686136"/>
            <a:ext cx="8397240" cy="628550"/>
          </a:xfrm>
        </p:spPr>
        <p:txBody>
          <a:bodyPr/>
          <a:lstStyle/>
          <a:p>
            <a:pPr marL="1165225" indent="-1165225"/>
            <a:r>
              <a:rPr lang="en-GB" sz="2400"/>
              <a:t>Этап </a:t>
            </a:r>
            <a:r>
              <a:rPr lang="en-GB" sz="2400" dirty="0"/>
              <a:t>5: </a:t>
            </a:r>
            <a:r>
              <a:rPr lang="en-US" sz="2400" dirty="0"/>
              <a:t>Региональное обучение и </a:t>
            </a:r>
            <a:r>
              <a:rPr lang="en-US" sz="2400"/>
              <a:t>передача </a:t>
            </a:r>
            <a:br>
              <a:rPr lang="en-US" sz="2400"/>
            </a:br>
            <a:r>
              <a:rPr lang="en-US" sz="2400"/>
              <a:t>знаний </a:t>
            </a:r>
            <a:r>
              <a:rPr lang="ru-RU" sz="2400"/>
              <a:t>в регионах</a:t>
            </a:r>
            <a:endParaRPr lang="en-US" sz="2400" dirty="0"/>
          </a:p>
        </p:txBody>
      </p: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6568A8BA-0E61-46C6-8BFE-740A1B6F5EC7}"/>
              </a:ext>
            </a:extLst>
          </p:cNvPr>
          <p:cNvGrpSpPr/>
          <p:nvPr/>
        </p:nvGrpSpPr>
        <p:grpSpPr>
          <a:xfrm>
            <a:off x="6522230" y="3695996"/>
            <a:ext cx="794919" cy="670369"/>
            <a:chOff x="4526238" y="2740993"/>
            <a:chExt cx="1538540" cy="1041110"/>
          </a:xfrm>
        </p:grpSpPr>
        <p:pic>
          <p:nvPicPr>
            <p:cNvPr id="57" name="Grafik 56" descr="Benutzer">
              <a:extLst>
                <a:ext uri="{FF2B5EF4-FFF2-40B4-BE49-F238E27FC236}">
                  <a16:creationId xmlns:a16="http://schemas.microsoft.com/office/drawing/2014/main" id="{962109D8-CE8C-4768-8439-F42709C19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8" y="2768432"/>
              <a:ext cx="484639" cy="484639"/>
            </a:xfrm>
            <a:prstGeom prst="rect">
              <a:avLst/>
            </a:prstGeom>
          </p:spPr>
        </p:pic>
        <p:pic>
          <p:nvPicPr>
            <p:cNvPr id="58" name="Grafik 57" descr="Benutzer">
              <a:extLst>
                <a:ext uri="{FF2B5EF4-FFF2-40B4-BE49-F238E27FC236}">
                  <a16:creationId xmlns:a16="http://schemas.microsoft.com/office/drawing/2014/main" id="{35D38C29-4A81-4E62-9517-781513C95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2298" y="2755516"/>
              <a:ext cx="628550" cy="628550"/>
            </a:xfrm>
            <a:prstGeom prst="rect">
              <a:avLst/>
            </a:prstGeom>
          </p:spPr>
        </p:pic>
        <p:pic>
          <p:nvPicPr>
            <p:cNvPr id="59" name="Grafik 58" descr="Benutzer">
              <a:extLst>
                <a:ext uri="{FF2B5EF4-FFF2-40B4-BE49-F238E27FC236}">
                  <a16:creationId xmlns:a16="http://schemas.microsoft.com/office/drawing/2014/main" id="{84015B0F-E52D-4700-8359-D754C4FED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9" y="3153111"/>
              <a:ext cx="484639" cy="484639"/>
            </a:xfrm>
            <a:prstGeom prst="rect">
              <a:avLst/>
            </a:prstGeom>
          </p:spPr>
        </p:pic>
        <p:pic>
          <p:nvPicPr>
            <p:cNvPr id="60" name="Grafik 59" descr="Benutzer">
              <a:extLst>
                <a:ext uri="{FF2B5EF4-FFF2-40B4-BE49-F238E27FC236}">
                  <a16:creationId xmlns:a16="http://schemas.microsoft.com/office/drawing/2014/main" id="{9B271BC6-5E45-422A-A158-F934787DD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6199" y="3297464"/>
              <a:ext cx="484639" cy="484639"/>
            </a:xfrm>
            <a:prstGeom prst="rect">
              <a:avLst/>
            </a:prstGeom>
          </p:spPr>
        </p:pic>
        <p:pic>
          <p:nvPicPr>
            <p:cNvPr id="61" name="Grafik 60" descr="Benutzer">
              <a:extLst>
                <a:ext uri="{FF2B5EF4-FFF2-40B4-BE49-F238E27FC236}">
                  <a16:creationId xmlns:a16="http://schemas.microsoft.com/office/drawing/2014/main" id="{9B4F927A-5D2E-402C-8207-129DF0124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0139" y="3148814"/>
              <a:ext cx="484639" cy="484639"/>
            </a:xfrm>
            <a:prstGeom prst="rect">
              <a:avLst/>
            </a:prstGeom>
          </p:spPr>
        </p:pic>
        <p:pic>
          <p:nvPicPr>
            <p:cNvPr id="62" name="Grafik 61" descr="Benutzer">
              <a:extLst>
                <a:ext uri="{FF2B5EF4-FFF2-40B4-BE49-F238E27FC236}">
                  <a16:creationId xmlns:a16="http://schemas.microsoft.com/office/drawing/2014/main" id="{61278931-A8CF-44A7-8BA9-A8D8CFE5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2676" y="2740993"/>
              <a:ext cx="484639" cy="484639"/>
            </a:xfrm>
            <a:prstGeom prst="rect">
              <a:avLst/>
            </a:prstGeom>
          </p:spPr>
        </p:pic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2A197EB3-6D52-4FF0-A0DA-37585DD45A77}"/>
              </a:ext>
            </a:extLst>
          </p:cNvPr>
          <p:cNvGrpSpPr/>
          <p:nvPr/>
        </p:nvGrpSpPr>
        <p:grpSpPr>
          <a:xfrm>
            <a:off x="930059" y="2633983"/>
            <a:ext cx="794919" cy="707855"/>
            <a:chOff x="4526238" y="2740993"/>
            <a:chExt cx="1538540" cy="1041110"/>
          </a:xfrm>
        </p:grpSpPr>
        <p:pic>
          <p:nvPicPr>
            <p:cNvPr id="64" name="Grafik 63" descr="Benutzer">
              <a:extLst>
                <a:ext uri="{FF2B5EF4-FFF2-40B4-BE49-F238E27FC236}">
                  <a16:creationId xmlns:a16="http://schemas.microsoft.com/office/drawing/2014/main" id="{C7645639-513F-4134-BC46-5A83933E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8" y="2768432"/>
              <a:ext cx="484639" cy="484639"/>
            </a:xfrm>
            <a:prstGeom prst="rect">
              <a:avLst/>
            </a:prstGeom>
          </p:spPr>
        </p:pic>
        <p:pic>
          <p:nvPicPr>
            <p:cNvPr id="65" name="Grafik 64" descr="Benutzer">
              <a:extLst>
                <a:ext uri="{FF2B5EF4-FFF2-40B4-BE49-F238E27FC236}">
                  <a16:creationId xmlns:a16="http://schemas.microsoft.com/office/drawing/2014/main" id="{E3588B48-6AF4-4CDF-98C7-5EBBAA501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2298" y="2755516"/>
              <a:ext cx="628550" cy="628550"/>
            </a:xfrm>
            <a:prstGeom prst="rect">
              <a:avLst/>
            </a:prstGeom>
          </p:spPr>
        </p:pic>
        <p:pic>
          <p:nvPicPr>
            <p:cNvPr id="66" name="Grafik 65" descr="Benutzer">
              <a:extLst>
                <a:ext uri="{FF2B5EF4-FFF2-40B4-BE49-F238E27FC236}">
                  <a16:creationId xmlns:a16="http://schemas.microsoft.com/office/drawing/2014/main" id="{59B05BDA-3D47-434E-8979-E3780E490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9" y="3153111"/>
              <a:ext cx="484639" cy="484639"/>
            </a:xfrm>
            <a:prstGeom prst="rect">
              <a:avLst/>
            </a:prstGeom>
          </p:spPr>
        </p:pic>
        <p:pic>
          <p:nvPicPr>
            <p:cNvPr id="67" name="Grafik 66" descr="Benutzer">
              <a:extLst>
                <a:ext uri="{FF2B5EF4-FFF2-40B4-BE49-F238E27FC236}">
                  <a16:creationId xmlns:a16="http://schemas.microsoft.com/office/drawing/2014/main" id="{0CEFE476-BAAF-4103-B979-8BC36504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6199" y="3297464"/>
              <a:ext cx="484639" cy="484639"/>
            </a:xfrm>
            <a:prstGeom prst="rect">
              <a:avLst/>
            </a:prstGeom>
          </p:spPr>
        </p:pic>
        <p:pic>
          <p:nvPicPr>
            <p:cNvPr id="68" name="Grafik 67" descr="Benutzer">
              <a:extLst>
                <a:ext uri="{FF2B5EF4-FFF2-40B4-BE49-F238E27FC236}">
                  <a16:creationId xmlns:a16="http://schemas.microsoft.com/office/drawing/2014/main" id="{99620723-416F-44B4-9C44-976598CDB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0139" y="3148814"/>
              <a:ext cx="484639" cy="484639"/>
            </a:xfrm>
            <a:prstGeom prst="rect">
              <a:avLst/>
            </a:prstGeom>
          </p:spPr>
        </p:pic>
        <p:pic>
          <p:nvPicPr>
            <p:cNvPr id="69" name="Grafik 68" descr="Benutzer">
              <a:extLst>
                <a:ext uri="{FF2B5EF4-FFF2-40B4-BE49-F238E27FC236}">
                  <a16:creationId xmlns:a16="http://schemas.microsoft.com/office/drawing/2014/main" id="{76DA063F-888B-4C8C-A27D-028B8BE86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2676" y="2740993"/>
              <a:ext cx="484639" cy="484639"/>
            </a:xfrm>
            <a:prstGeom prst="rect">
              <a:avLst/>
            </a:prstGeom>
          </p:spPr>
        </p:pic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241B4706-53D0-4827-9247-30745014AEF3}"/>
              </a:ext>
            </a:extLst>
          </p:cNvPr>
          <p:cNvGrpSpPr/>
          <p:nvPr/>
        </p:nvGrpSpPr>
        <p:grpSpPr>
          <a:xfrm>
            <a:off x="3421855" y="3768191"/>
            <a:ext cx="794919" cy="670369"/>
            <a:chOff x="4526238" y="2740993"/>
            <a:chExt cx="1538540" cy="1041110"/>
          </a:xfrm>
        </p:grpSpPr>
        <p:pic>
          <p:nvPicPr>
            <p:cNvPr id="71" name="Grafik 70" descr="Benutzer">
              <a:extLst>
                <a:ext uri="{FF2B5EF4-FFF2-40B4-BE49-F238E27FC236}">
                  <a16:creationId xmlns:a16="http://schemas.microsoft.com/office/drawing/2014/main" id="{C4BC8B2F-FE18-42FE-9391-4DCA9C48E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8" y="2768432"/>
              <a:ext cx="484639" cy="484639"/>
            </a:xfrm>
            <a:prstGeom prst="rect">
              <a:avLst/>
            </a:prstGeom>
          </p:spPr>
        </p:pic>
        <p:pic>
          <p:nvPicPr>
            <p:cNvPr id="72" name="Grafik 71" descr="Benutzer">
              <a:extLst>
                <a:ext uri="{FF2B5EF4-FFF2-40B4-BE49-F238E27FC236}">
                  <a16:creationId xmlns:a16="http://schemas.microsoft.com/office/drawing/2014/main" id="{11866F3D-EEBB-4FA4-A6B5-F545783F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2298" y="2755516"/>
              <a:ext cx="628550" cy="628550"/>
            </a:xfrm>
            <a:prstGeom prst="rect">
              <a:avLst/>
            </a:prstGeom>
          </p:spPr>
        </p:pic>
        <p:pic>
          <p:nvPicPr>
            <p:cNvPr id="73" name="Grafik 72" descr="Benutzer">
              <a:extLst>
                <a:ext uri="{FF2B5EF4-FFF2-40B4-BE49-F238E27FC236}">
                  <a16:creationId xmlns:a16="http://schemas.microsoft.com/office/drawing/2014/main" id="{E3DA5C8A-98FF-4CDE-8049-4F6F14D3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9" y="3153111"/>
              <a:ext cx="484639" cy="484639"/>
            </a:xfrm>
            <a:prstGeom prst="rect">
              <a:avLst/>
            </a:prstGeom>
          </p:spPr>
        </p:pic>
        <p:pic>
          <p:nvPicPr>
            <p:cNvPr id="74" name="Grafik 73" descr="Benutzer">
              <a:extLst>
                <a:ext uri="{FF2B5EF4-FFF2-40B4-BE49-F238E27FC236}">
                  <a16:creationId xmlns:a16="http://schemas.microsoft.com/office/drawing/2014/main" id="{9EC1B95A-1EE0-4CF4-8870-C096AED2E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6199" y="3297464"/>
              <a:ext cx="484639" cy="484639"/>
            </a:xfrm>
            <a:prstGeom prst="rect">
              <a:avLst/>
            </a:prstGeom>
          </p:spPr>
        </p:pic>
        <p:pic>
          <p:nvPicPr>
            <p:cNvPr id="75" name="Grafik 74" descr="Benutzer">
              <a:extLst>
                <a:ext uri="{FF2B5EF4-FFF2-40B4-BE49-F238E27FC236}">
                  <a16:creationId xmlns:a16="http://schemas.microsoft.com/office/drawing/2014/main" id="{D344A8C5-4F95-4291-AFB4-DD5ABF7B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0139" y="3148814"/>
              <a:ext cx="484639" cy="484639"/>
            </a:xfrm>
            <a:prstGeom prst="rect">
              <a:avLst/>
            </a:prstGeom>
          </p:spPr>
        </p:pic>
        <p:pic>
          <p:nvPicPr>
            <p:cNvPr id="76" name="Grafik 75" descr="Benutzer">
              <a:extLst>
                <a:ext uri="{FF2B5EF4-FFF2-40B4-BE49-F238E27FC236}">
                  <a16:creationId xmlns:a16="http://schemas.microsoft.com/office/drawing/2014/main" id="{5EEF6991-96EE-46EC-9CB4-F234C8A53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2676" y="2740993"/>
              <a:ext cx="484639" cy="484639"/>
            </a:xfrm>
            <a:prstGeom prst="rect">
              <a:avLst/>
            </a:prstGeom>
          </p:spPr>
        </p:pic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52403C16-0D7D-448E-B19D-A03E7286E796}"/>
              </a:ext>
            </a:extLst>
          </p:cNvPr>
          <p:cNvGrpSpPr/>
          <p:nvPr/>
        </p:nvGrpSpPr>
        <p:grpSpPr>
          <a:xfrm>
            <a:off x="1429391" y="3837886"/>
            <a:ext cx="794919" cy="670369"/>
            <a:chOff x="4526238" y="2740993"/>
            <a:chExt cx="1538540" cy="1041110"/>
          </a:xfrm>
        </p:grpSpPr>
        <p:pic>
          <p:nvPicPr>
            <p:cNvPr id="78" name="Grafik 77" descr="Benutzer">
              <a:extLst>
                <a:ext uri="{FF2B5EF4-FFF2-40B4-BE49-F238E27FC236}">
                  <a16:creationId xmlns:a16="http://schemas.microsoft.com/office/drawing/2014/main" id="{335B4410-2E84-40FA-8534-304530395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8" y="2768432"/>
              <a:ext cx="484639" cy="484639"/>
            </a:xfrm>
            <a:prstGeom prst="rect">
              <a:avLst/>
            </a:prstGeom>
          </p:spPr>
        </p:pic>
        <p:pic>
          <p:nvPicPr>
            <p:cNvPr id="79" name="Grafik 78" descr="Benutzer">
              <a:extLst>
                <a:ext uri="{FF2B5EF4-FFF2-40B4-BE49-F238E27FC236}">
                  <a16:creationId xmlns:a16="http://schemas.microsoft.com/office/drawing/2014/main" id="{6754A360-1B24-42A2-8068-0B6CF4B5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2298" y="2755516"/>
              <a:ext cx="628550" cy="628550"/>
            </a:xfrm>
            <a:prstGeom prst="rect">
              <a:avLst/>
            </a:prstGeom>
          </p:spPr>
        </p:pic>
        <p:pic>
          <p:nvPicPr>
            <p:cNvPr id="80" name="Grafik 79" descr="Benutzer">
              <a:extLst>
                <a:ext uri="{FF2B5EF4-FFF2-40B4-BE49-F238E27FC236}">
                  <a16:creationId xmlns:a16="http://schemas.microsoft.com/office/drawing/2014/main" id="{A1EC6143-13A1-4F4A-9AC1-CD0FD99E2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9" y="3153111"/>
              <a:ext cx="484639" cy="484639"/>
            </a:xfrm>
            <a:prstGeom prst="rect">
              <a:avLst/>
            </a:prstGeom>
          </p:spPr>
        </p:pic>
        <p:pic>
          <p:nvPicPr>
            <p:cNvPr id="81" name="Grafik 80" descr="Benutzer">
              <a:extLst>
                <a:ext uri="{FF2B5EF4-FFF2-40B4-BE49-F238E27FC236}">
                  <a16:creationId xmlns:a16="http://schemas.microsoft.com/office/drawing/2014/main" id="{6EDB2C72-CA38-4313-9246-B71502C6C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6199" y="3297464"/>
              <a:ext cx="484639" cy="484639"/>
            </a:xfrm>
            <a:prstGeom prst="rect">
              <a:avLst/>
            </a:prstGeom>
          </p:spPr>
        </p:pic>
        <p:pic>
          <p:nvPicPr>
            <p:cNvPr id="82" name="Grafik 81" descr="Benutzer">
              <a:extLst>
                <a:ext uri="{FF2B5EF4-FFF2-40B4-BE49-F238E27FC236}">
                  <a16:creationId xmlns:a16="http://schemas.microsoft.com/office/drawing/2014/main" id="{716072D9-6712-428D-B738-43B22BA38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0139" y="3148814"/>
              <a:ext cx="484639" cy="484639"/>
            </a:xfrm>
            <a:prstGeom prst="rect">
              <a:avLst/>
            </a:prstGeom>
          </p:spPr>
        </p:pic>
        <p:pic>
          <p:nvPicPr>
            <p:cNvPr id="83" name="Grafik 82" descr="Benutzer">
              <a:extLst>
                <a:ext uri="{FF2B5EF4-FFF2-40B4-BE49-F238E27FC236}">
                  <a16:creationId xmlns:a16="http://schemas.microsoft.com/office/drawing/2014/main" id="{BEACABAF-DD88-42FA-B3C4-D28EC0FA0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2676" y="2740993"/>
              <a:ext cx="484639" cy="484639"/>
            </a:xfrm>
            <a:prstGeom prst="rect">
              <a:avLst/>
            </a:prstGeom>
          </p:spPr>
        </p:pic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B2448E9F-1320-4708-8317-7E6E425A2E14}"/>
              </a:ext>
            </a:extLst>
          </p:cNvPr>
          <p:cNvGrpSpPr/>
          <p:nvPr/>
        </p:nvGrpSpPr>
        <p:grpSpPr>
          <a:xfrm>
            <a:off x="2392088" y="2799683"/>
            <a:ext cx="794919" cy="707855"/>
            <a:chOff x="4526238" y="2740993"/>
            <a:chExt cx="1538540" cy="1041110"/>
          </a:xfrm>
        </p:grpSpPr>
        <p:pic>
          <p:nvPicPr>
            <p:cNvPr id="85" name="Grafik 84" descr="Benutzer">
              <a:extLst>
                <a:ext uri="{FF2B5EF4-FFF2-40B4-BE49-F238E27FC236}">
                  <a16:creationId xmlns:a16="http://schemas.microsoft.com/office/drawing/2014/main" id="{A837FC0D-7573-4E52-BDF5-F25BC9F79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8" y="2768432"/>
              <a:ext cx="484639" cy="484639"/>
            </a:xfrm>
            <a:prstGeom prst="rect">
              <a:avLst/>
            </a:prstGeom>
          </p:spPr>
        </p:pic>
        <p:pic>
          <p:nvPicPr>
            <p:cNvPr id="86" name="Grafik 85" descr="Benutzer">
              <a:extLst>
                <a:ext uri="{FF2B5EF4-FFF2-40B4-BE49-F238E27FC236}">
                  <a16:creationId xmlns:a16="http://schemas.microsoft.com/office/drawing/2014/main" id="{D8FF1815-F810-4636-AF38-E8B5A9B13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2298" y="2755516"/>
              <a:ext cx="628550" cy="628550"/>
            </a:xfrm>
            <a:prstGeom prst="rect">
              <a:avLst/>
            </a:prstGeom>
          </p:spPr>
        </p:pic>
        <p:pic>
          <p:nvPicPr>
            <p:cNvPr id="87" name="Grafik 86" descr="Benutzer">
              <a:extLst>
                <a:ext uri="{FF2B5EF4-FFF2-40B4-BE49-F238E27FC236}">
                  <a16:creationId xmlns:a16="http://schemas.microsoft.com/office/drawing/2014/main" id="{2548CA2A-F925-4163-9FCF-A2E3C88DA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9" y="3153111"/>
              <a:ext cx="484639" cy="484639"/>
            </a:xfrm>
            <a:prstGeom prst="rect">
              <a:avLst/>
            </a:prstGeom>
          </p:spPr>
        </p:pic>
        <p:pic>
          <p:nvPicPr>
            <p:cNvPr id="88" name="Grafik 87" descr="Benutzer">
              <a:extLst>
                <a:ext uri="{FF2B5EF4-FFF2-40B4-BE49-F238E27FC236}">
                  <a16:creationId xmlns:a16="http://schemas.microsoft.com/office/drawing/2014/main" id="{EFA5D62B-2924-4072-B7AD-8CEA1B364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6199" y="3297464"/>
              <a:ext cx="484639" cy="484639"/>
            </a:xfrm>
            <a:prstGeom prst="rect">
              <a:avLst/>
            </a:prstGeom>
          </p:spPr>
        </p:pic>
        <p:pic>
          <p:nvPicPr>
            <p:cNvPr id="89" name="Grafik 88" descr="Benutzer">
              <a:extLst>
                <a:ext uri="{FF2B5EF4-FFF2-40B4-BE49-F238E27FC236}">
                  <a16:creationId xmlns:a16="http://schemas.microsoft.com/office/drawing/2014/main" id="{2AC6DFA6-911B-4A48-A4C7-62770EEBA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0139" y="3148814"/>
              <a:ext cx="484639" cy="484639"/>
            </a:xfrm>
            <a:prstGeom prst="rect">
              <a:avLst/>
            </a:prstGeom>
          </p:spPr>
        </p:pic>
        <p:pic>
          <p:nvPicPr>
            <p:cNvPr id="90" name="Grafik 89" descr="Benutzer">
              <a:extLst>
                <a:ext uri="{FF2B5EF4-FFF2-40B4-BE49-F238E27FC236}">
                  <a16:creationId xmlns:a16="http://schemas.microsoft.com/office/drawing/2014/main" id="{EED67B58-9950-4CCE-B0C3-10270759D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2676" y="2740993"/>
              <a:ext cx="484639" cy="484639"/>
            </a:xfrm>
            <a:prstGeom prst="rect">
              <a:avLst/>
            </a:prstGeom>
          </p:spPr>
        </p:pic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10C80056-7187-4397-B4CA-1B762D84BACF}"/>
              </a:ext>
            </a:extLst>
          </p:cNvPr>
          <p:cNvGrpSpPr/>
          <p:nvPr/>
        </p:nvGrpSpPr>
        <p:grpSpPr>
          <a:xfrm>
            <a:off x="5043848" y="2988141"/>
            <a:ext cx="794919" cy="707855"/>
            <a:chOff x="4526238" y="2740993"/>
            <a:chExt cx="1538540" cy="1041110"/>
          </a:xfrm>
        </p:grpSpPr>
        <p:pic>
          <p:nvPicPr>
            <p:cNvPr id="100" name="Grafik 99" descr="Benutzer">
              <a:extLst>
                <a:ext uri="{FF2B5EF4-FFF2-40B4-BE49-F238E27FC236}">
                  <a16:creationId xmlns:a16="http://schemas.microsoft.com/office/drawing/2014/main" id="{B429C903-A122-45D5-8F83-5899AE147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8" y="2768432"/>
              <a:ext cx="484639" cy="484639"/>
            </a:xfrm>
            <a:prstGeom prst="rect">
              <a:avLst/>
            </a:prstGeom>
          </p:spPr>
        </p:pic>
        <p:pic>
          <p:nvPicPr>
            <p:cNvPr id="101" name="Grafik 100" descr="Benutzer">
              <a:extLst>
                <a:ext uri="{FF2B5EF4-FFF2-40B4-BE49-F238E27FC236}">
                  <a16:creationId xmlns:a16="http://schemas.microsoft.com/office/drawing/2014/main" id="{6EBB7C90-ECAA-44CC-B8E9-6220132EA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2298" y="2755516"/>
              <a:ext cx="628550" cy="628550"/>
            </a:xfrm>
            <a:prstGeom prst="rect">
              <a:avLst/>
            </a:prstGeom>
          </p:spPr>
        </p:pic>
        <p:pic>
          <p:nvPicPr>
            <p:cNvPr id="102" name="Grafik 101" descr="Benutzer">
              <a:extLst>
                <a:ext uri="{FF2B5EF4-FFF2-40B4-BE49-F238E27FC236}">
                  <a16:creationId xmlns:a16="http://schemas.microsoft.com/office/drawing/2014/main" id="{93127ECE-245C-4085-9FAE-9695034CA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9" y="3153111"/>
              <a:ext cx="484639" cy="484639"/>
            </a:xfrm>
            <a:prstGeom prst="rect">
              <a:avLst/>
            </a:prstGeom>
          </p:spPr>
        </p:pic>
        <p:pic>
          <p:nvPicPr>
            <p:cNvPr id="103" name="Grafik 102" descr="Benutzer">
              <a:extLst>
                <a:ext uri="{FF2B5EF4-FFF2-40B4-BE49-F238E27FC236}">
                  <a16:creationId xmlns:a16="http://schemas.microsoft.com/office/drawing/2014/main" id="{37D7689E-DEBB-45AD-9D62-58A519C31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6199" y="3297464"/>
              <a:ext cx="484639" cy="484639"/>
            </a:xfrm>
            <a:prstGeom prst="rect">
              <a:avLst/>
            </a:prstGeom>
          </p:spPr>
        </p:pic>
        <p:pic>
          <p:nvPicPr>
            <p:cNvPr id="104" name="Grafik 103" descr="Benutzer">
              <a:extLst>
                <a:ext uri="{FF2B5EF4-FFF2-40B4-BE49-F238E27FC236}">
                  <a16:creationId xmlns:a16="http://schemas.microsoft.com/office/drawing/2014/main" id="{33950069-5A0C-4219-B46F-03A8EE837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0139" y="3148814"/>
              <a:ext cx="484639" cy="484639"/>
            </a:xfrm>
            <a:prstGeom prst="rect">
              <a:avLst/>
            </a:prstGeom>
          </p:spPr>
        </p:pic>
        <p:pic>
          <p:nvPicPr>
            <p:cNvPr id="105" name="Grafik 104" descr="Benutzer">
              <a:extLst>
                <a:ext uri="{FF2B5EF4-FFF2-40B4-BE49-F238E27FC236}">
                  <a16:creationId xmlns:a16="http://schemas.microsoft.com/office/drawing/2014/main" id="{1DB09086-AE6F-484E-A045-AA0AF8D41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2676" y="2740993"/>
              <a:ext cx="484639" cy="484639"/>
            </a:xfrm>
            <a:prstGeom prst="rect">
              <a:avLst/>
            </a:prstGeom>
          </p:spPr>
        </p:pic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356F2F8B-A54F-4A26-B846-59CD016C6CE0}"/>
              </a:ext>
            </a:extLst>
          </p:cNvPr>
          <p:cNvGrpSpPr/>
          <p:nvPr/>
        </p:nvGrpSpPr>
        <p:grpSpPr>
          <a:xfrm>
            <a:off x="7191949" y="2765511"/>
            <a:ext cx="794919" cy="707855"/>
            <a:chOff x="4526238" y="2740993"/>
            <a:chExt cx="1538540" cy="1041110"/>
          </a:xfrm>
        </p:grpSpPr>
        <p:pic>
          <p:nvPicPr>
            <p:cNvPr id="107" name="Grafik 106" descr="Benutzer">
              <a:extLst>
                <a:ext uri="{FF2B5EF4-FFF2-40B4-BE49-F238E27FC236}">
                  <a16:creationId xmlns:a16="http://schemas.microsoft.com/office/drawing/2014/main" id="{9598F50D-F10B-44A6-807E-C48B07882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8" y="2768432"/>
              <a:ext cx="484639" cy="484639"/>
            </a:xfrm>
            <a:prstGeom prst="rect">
              <a:avLst/>
            </a:prstGeom>
          </p:spPr>
        </p:pic>
        <p:pic>
          <p:nvPicPr>
            <p:cNvPr id="108" name="Grafik 107" descr="Benutzer">
              <a:extLst>
                <a:ext uri="{FF2B5EF4-FFF2-40B4-BE49-F238E27FC236}">
                  <a16:creationId xmlns:a16="http://schemas.microsoft.com/office/drawing/2014/main" id="{E945F6FB-69D0-4F60-9CE5-72A28D93E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2298" y="2755516"/>
              <a:ext cx="628550" cy="628550"/>
            </a:xfrm>
            <a:prstGeom prst="rect">
              <a:avLst/>
            </a:prstGeom>
          </p:spPr>
        </p:pic>
        <p:pic>
          <p:nvPicPr>
            <p:cNvPr id="109" name="Grafik 108" descr="Benutzer">
              <a:extLst>
                <a:ext uri="{FF2B5EF4-FFF2-40B4-BE49-F238E27FC236}">
                  <a16:creationId xmlns:a16="http://schemas.microsoft.com/office/drawing/2014/main" id="{192C8CA6-1A69-4099-B8C0-52D1A27EE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9" y="3153111"/>
              <a:ext cx="484639" cy="484639"/>
            </a:xfrm>
            <a:prstGeom prst="rect">
              <a:avLst/>
            </a:prstGeom>
          </p:spPr>
        </p:pic>
        <p:pic>
          <p:nvPicPr>
            <p:cNvPr id="110" name="Grafik 109" descr="Benutzer">
              <a:extLst>
                <a:ext uri="{FF2B5EF4-FFF2-40B4-BE49-F238E27FC236}">
                  <a16:creationId xmlns:a16="http://schemas.microsoft.com/office/drawing/2014/main" id="{6480ED5F-E169-4053-9DAE-2B7EBB530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6199" y="3297464"/>
              <a:ext cx="484639" cy="484639"/>
            </a:xfrm>
            <a:prstGeom prst="rect">
              <a:avLst/>
            </a:prstGeom>
          </p:spPr>
        </p:pic>
        <p:pic>
          <p:nvPicPr>
            <p:cNvPr id="111" name="Grafik 110" descr="Benutzer">
              <a:extLst>
                <a:ext uri="{FF2B5EF4-FFF2-40B4-BE49-F238E27FC236}">
                  <a16:creationId xmlns:a16="http://schemas.microsoft.com/office/drawing/2014/main" id="{4669005F-C3A6-4144-837B-BFABE58B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0139" y="3148814"/>
              <a:ext cx="484639" cy="484639"/>
            </a:xfrm>
            <a:prstGeom prst="rect">
              <a:avLst/>
            </a:prstGeom>
          </p:spPr>
        </p:pic>
        <p:pic>
          <p:nvPicPr>
            <p:cNvPr id="112" name="Grafik 111" descr="Benutzer">
              <a:extLst>
                <a:ext uri="{FF2B5EF4-FFF2-40B4-BE49-F238E27FC236}">
                  <a16:creationId xmlns:a16="http://schemas.microsoft.com/office/drawing/2014/main" id="{AD144B34-3BAC-47BE-85CF-5DE3CC7E9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2676" y="2740993"/>
              <a:ext cx="484639" cy="484639"/>
            </a:xfrm>
            <a:prstGeom prst="rect">
              <a:avLst/>
            </a:prstGeom>
          </p:spPr>
        </p:pic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C74D7972-5489-458E-97EB-3AE323812B22}"/>
              </a:ext>
            </a:extLst>
          </p:cNvPr>
          <p:cNvGrpSpPr/>
          <p:nvPr/>
        </p:nvGrpSpPr>
        <p:grpSpPr>
          <a:xfrm>
            <a:off x="4985751" y="3877310"/>
            <a:ext cx="794919" cy="707855"/>
            <a:chOff x="4526238" y="2740993"/>
            <a:chExt cx="1538540" cy="1041110"/>
          </a:xfrm>
        </p:grpSpPr>
        <p:pic>
          <p:nvPicPr>
            <p:cNvPr id="122" name="Grafik 121" descr="Benutzer">
              <a:extLst>
                <a:ext uri="{FF2B5EF4-FFF2-40B4-BE49-F238E27FC236}">
                  <a16:creationId xmlns:a16="http://schemas.microsoft.com/office/drawing/2014/main" id="{2EA9B5F6-EA6F-4336-8FEE-4D2C49821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8" y="2768432"/>
              <a:ext cx="484639" cy="484639"/>
            </a:xfrm>
            <a:prstGeom prst="rect">
              <a:avLst/>
            </a:prstGeom>
          </p:spPr>
        </p:pic>
        <p:pic>
          <p:nvPicPr>
            <p:cNvPr id="123" name="Grafik 122" descr="Benutzer">
              <a:extLst>
                <a:ext uri="{FF2B5EF4-FFF2-40B4-BE49-F238E27FC236}">
                  <a16:creationId xmlns:a16="http://schemas.microsoft.com/office/drawing/2014/main" id="{8E41D0B4-30AA-4BCB-A260-66DD84871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2298" y="2755516"/>
              <a:ext cx="628550" cy="628550"/>
            </a:xfrm>
            <a:prstGeom prst="rect">
              <a:avLst/>
            </a:prstGeom>
          </p:spPr>
        </p:pic>
        <p:pic>
          <p:nvPicPr>
            <p:cNvPr id="124" name="Grafik 123" descr="Benutzer">
              <a:extLst>
                <a:ext uri="{FF2B5EF4-FFF2-40B4-BE49-F238E27FC236}">
                  <a16:creationId xmlns:a16="http://schemas.microsoft.com/office/drawing/2014/main" id="{92AD2E68-8E02-4ADB-B05E-01B30A45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9" y="3153111"/>
              <a:ext cx="484639" cy="484639"/>
            </a:xfrm>
            <a:prstGeom prst="rect">
              <a:avLst/>
            </a:prstGeom>
          </p:spPr>
        </p:pic>
        <p:pic>
          <p:nvPicPr>
            <p:cNvPr id="125" name="Grafik 124" descr="Benutzer">
              <a:extLst>
                <a:ext uri="{FF2B5EF4-FFF2-40B4-BE49-F238E27FC236}">
                  <a16:creationId xmlns:a16="http://schemas.microsoft.com/office/drawing/2014/main" id="{D0A351C4-0269-4E48-8A90-19EBE0A6B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6199" y="3297464"/>
              <a:ext cx="484639" cy="484639"/>
            </a:xfrm>
            <a:prstGeom prst="rect">
              <a:avLst/>
            </a:prstGeom>
          </p:spPr>
        </p:pic>
        <p:pic>
          <p:nvPicPr>
            <p:cNvPr id="126" name="Grafik 125" descr="Benutzer">
              <a:extLst>
                <a:ext uri="{FF2B5EF4-FFF2-40B4-BE49-F238E27FC236}">
                  <a16:creationId xmlns:a16="http://schemas.microsoft.com/office/drawing/2014/main" id="{CB689FC3-08E6-45A7-A42F-AFAF53E78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0139" y="3148814"/>
              <a:ext cx="484639" cy="484639"/>
            </a:xfrm>
            <a:prstGeom prst="rect">
              <a:avLst/>
            </a:prstGeom>
          </p:spPr>
        </p:pic>
        <p:pic>
          <p:nvPicPr>
            <p:cNvPr id="127" name="Grafik 126" descr="Benutzer">
              <a:extLst>
                <a:ext uri="{FF2B5EF4-FFF2-40B4-BE49-F238E27FC236}">
                  <a16:creationId xmlns:a16="http://schemas.microsoft.com/office/drawing/2014/main" id="{098638B3-921E-4A7E-95FE-3E39A53C0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2676" y="2740993"/>
              <a:ext cx="484639" cy="484639"/>
            </a:xfrm>
            <a:prstGeom prst="rect">
              <a:avLst/>
            </a:prstGeom>
          </p:spPr>
        </p:pic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ED35E154-7468-4FAE-94DD-864E97ABB5FD}"/>
              </a:ext>
            </a:extLst>
          </p:cNvPr>
          <p:cNvGrpSpPr/>
          <p:nvPr/>
        </p:nvGrpSpPr>
        <p:grpSpPr>
          <a:xfrm>
            <a:off x="6109821" y="1852700"/>
            <a:ext cx="794919" cy="707855"/>
            <a:chOff x="4526238" y="2740993"/>
            <a:chExt cx="1538540" cy="1041110"/>
          </a:xfrm>
        </p:grpSpPr>
        <p:pic>
          <p:nvPicPr>
            <p:cNvPr id="129" name="Grafik 128" descr="Benutzer">
              <a:extLst>
                <a:ext uri="{FF2B5EF4-FFF2-40B4-BE49-F238E27FC236}">
                  <a16:creationId xmlns:a16="http://schemas.microsoft.com/office/drawing/2014/main" id="{A76EAD42-FCA4-4FAF-B293-25DD0D571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8" y="2768432"/>
              <a:ext cx="484639" cy="484639"/>
            </a:xfrm>
            <a:prstGeom prst="rect">
              <a:avLst/>
            </a:prstGeom>
          </p:spPr>
        </p:pic>
        <p:pic>
          <p:nvPicPr>
            <p:cNvPr id="130" name="Grafik 129" descr="Benutzer">
              <a:extLst>
                <a:ext uri="{FF2B5EF4-FFF2-40B4-BE49-F238E27FC236}">
                  <a16:creationId xmlns:a16="http://schemas.microsoft.com/office/drawing/2014/main" id="{1C029C4E-9DC1-44E6-9B70-BA16B73DB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2298" y="2755516"/>
              <a:ext cx="628550" cy="628550"/>
            </a:xfrm>
            <a:prstGeom prst="rect">
              <a:avLst/>
            </a:prstGeom>
          </p:spPr>
        </p:pic>
        <p:pic>
          <p:nvPicPr>
            <p:cNvPr id="131" name="Grafik 130" descr="Benutzer">
              <a:extLst>
                <a:ext uri="{FF2B5EF4-FFF2-40B4-BE49-F238E27FC236}">
                  <a16:creationId xmlns:a16="http://schemas.microsoft.com/office/drawing/2014/main" id="{F823D6C0-224E-4F40-A329-D09B9FA33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9" y="3153111"/>
              <a:ext cx="484639" cy="484639"/>
            </a:xfrm>
            <a:prstGeom prst="rect">
              <a:avLst/>
            </a:prstGeom>
          </p:spPr>
        </p:pic>
        <p:pic>
          <p:nvPicPr>
            <p:cNvPr id="132" name="Grafik 131" descr="Benutzer">
              <a:extLst>
                <a:ext uri="{FF2B5EF4-FFF2-40B4-BE49-F238E27FC236}">
                  <a16:creationId xmlns:a16="http://schemas.microsoft.com/office/drawing/2014/main" id="{E33EF6E2-52BB-4048-AE10-1BC3561DB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6199" y="3297464"/>
              <a:ext cx="484639" cy="484639"/>
            </a:xfrm>
            <a:prstGeom prst="rect">
              <a:avLst/>
            </a:prstGeom>
          </p:spPr>
        </p:pic>
        <p:pic>
          <p:nvPicPr>
            <p:cNvPr id="133" name="Grafik 132" descr="Benutzer">
              <a:extLst>
                <a:ext uri="{FF2B5EF4-FFF2-40B4-BE49-F238E27FC236}">
                  <a16:creationId xmlns:a16="http://schemas.microsoft.com/office/drawing/2014/main" id="{3BE2A30C-8E8E-41FF-81DB-9E317C1B5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0139" y="3148814"/>
              <a:ext cx="484639" cy="484639"/>
            </a:xfrm>
            <a:prstGeom prst="rect">
              <a:avLst/>
            </a:prstGeom>
          </p:spPr>
        </p:pic>
        <p:pic>
          <p:nvPicPr>
            <p:cNvPr id="134" name="Grafik 133" descr="Benutzer">
              <a:extLst>
                <a:ext uri="{FF2B5EF4-FFF2-40B4-BE49-F238E27FC236}">
                  <a16:creationId xmlns:a16="http://schemas.microsoft.com/office/drawing/2014/main" id="{FEC3EE88-B244-4E24-A9F6-3754A65C4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2676" y="2740993"/>
              <a:ext cx="484639" cy="484639"/>
            </a:xfrm>
            <a:prstGeom prst="rect">
              <a:avLst/>
            </a:prstGeom>
          </p:spPr>
        </p:pic>
      </p:grp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D10F5F2D-91CF-4698-95BD-E767A8B52670}"/>
              </a:ext>
            </a:extLst>
          </p:cNvPr>
          <p:cNvGrpSpPr/>
          <p:nvPr/>
        </p:nvGrpSpPr>
        <p:grpSpPr>
          <a:xfrm>
            <a:off x="3626465" y="2255636"/>
            <a:ext cx="794919" cy="707855"/>
            <a:chOff x="4526238" y="2740993"/>
            <a:chExt cx="1538540" cy="1041110"/>
          </a:xfrm>
        </p:grpSpPr>
        <p:pic>
          <p:nvPicPr>
            <p:cNvPr id="136" name="Grafik 135" descr="Benutzer">
              <a:extLst>
                <a:ext uri="{FF2B5EF4-FFF2-40B4-BE49-F238E27FC236}">
                  <a16:creationId xmlns:a16="http://schemas.microsoft.com/office/drawing/2014/main" id="{47A97E00-C8AF-4E89-868E-07F1E571C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8" y="2768432"/>
              <a:ext cx="484639" cy="484639"/>
            </a:xfrm>
            <a:prstGeom prst="rect">
              <a:avLst/>
            </a:prstGeom>
          </p:spPr>
        </p:pic>
        <p:pic>
          <p:nvPicPr>
            <p:cNvPr id="137" name="Grafik 136" descr="Benutzer">
              <a:extLst>
                <a:ext uri="{FF2B5EF4-FFF2-40B4-BE49-F238E27FC236}">
                  <a16:creationId xmlns:a16="http://schemas.microsoft.com/office/drawing/2014/main" id="{67B157EC-3BF8-46DB-A598-CEC1FE972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2298" y="2755516"/>
              <a:ext cx="628550" cy="628550"/>
            </a:xfrm>
            <a:prstGeom prst="rect">
              <a:avLst/>
            </a:prstGeom>
          </p:spPr>
        </p:pic>
        <p:pic>
          <p:nvPicPr>
            <p:cNvPr id="138" name="Grafik 137" descr="Benutzer">
              <a:extLst>
                <a:ext uri="{FF2B5EF4-FFF2-40B4-BE49-F238E27FC236}">
                  <a16:creationId xmlns:a16="http://schemas.microsoft.com/office/drawing/2014/main" id="{0792DA95-085A-45D6-9745-D9920707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9" y="3153111"/>
              <a:ext cx="484639" cy="484639"/>
            </a:xfrm>
            <a:prstGeom prst="rect">
              <a:avLst/>
            </a:prstGeom>
          </p:spPr>
        </p:pic>
        <p:pic>
          <p:nvPicPr>
            <p:cNvPr id="139" name="Grafik 138" descr="Benutzer">
              <a:extLst>
                <a:ext uri="{FF2B5EF4-FFF2-40B4-BE49-F238E27FC236}">
                  <a16:creationId xmlns:a16="http://schemas.microsoft.com/office/drawing/2014/main" id="{18DB0CB0-6631-40A5-ABB5-80D10EB32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6199" y="3297464"/>
              <a:ext cx="484639" cy="484639"/>
            </a:xfrm>
            <a:prstGeom prst="rect">
              <a:avLst/>
            </a:prstGeom>
          </p:spPr>
        </p:pic>
        <p:pic>
          <p:nvPicPr>
            <p:cNvPr id="140" name="Grafik 139" descr="Benutzer">
              <a:extLst>
                <a:ext uri="{FF2B5EF4-FFF2-40B4-BE49-F238E27FC236}">
                  <a16:creationId xmlns:a16="http://schemas.microsoft.com/office/drawing/2014/main" id="{3ED5EAE5-BF62-416A-A8FA-31B7AA2D0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0139" y="3148814"/>
              <a:ext cx="484639" cy="484639"/>
            </a:xfrm>
            <a:prstGeom prst="rect">
              <a:avLst/>
            </a:prstGeom>
          </p:spPr>
        </p:pic>
        <p:pic>
          <p:nvPicPr>
            <p:cNvPr id="141" name="Grafik 140" descr="Benutzer">
              <a:extLst>
                <a:ext uri="{FF2B5EF4-FFF2-40B4-BE49-F238E27FC236}">
                  <a16:creationId xmlns:a16="http://schemas.microsoft.com/office/drawing/2014/main" id="{7D6B3971-F5C7-494A-8FAF-94D2AD382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2676" y="2740993"/>
              <a:ext cx="484639" cy="484639"/>
            </a:xfrm>
            <a:prstGeom prst="rect">
              <a:avLst/>
            </a:prstGeom>
          </p:spPr>
        </p:pic>
      </p:grpSp>
      <p:grpSp>
        <p:nvGrpSpPr>
          <p:cNvPr id="142" name="Gruppieren 141">
            <a:extLst>
              <a:ext uri="{FF2B5EF4-FFF2-40B4-BE49-F238E27FC236}">
                <a16:creationId xmlns:a16="http://schemas.microsoft.com/office/drawing/2014/main" id="{9E85B069-842D-4FF1-A2E2-3BD03EA64390}"/>
              </a:ext>
            </a:extLst>
          </p:cNvPr>
          <p:cNvGrpSpPr/>
          <p:nvPr/>
        </p:nvGrpSpPr>
        <p:grpSpPr>
          <a:xfrm>
            <a:off x="4685153" y="1681915"/>
            <a:ext cx="794919" cy="707855"/>
            <a:chOff x="4526238" y="2740993"/>
            <a:chExt cx="1538540" cy="1041110"/>
          </a:xfrm>
        </p:grpSpPr>
        <p:pic>
          <p:nvPicPr>
            <p:cNvPr id="143" name="Grafik 142" descr="Benutzer">
              <a:extLst>
                <a:ext uri="{FF2B5EF4-FFF2-40B4-BE49-F238E27FC236}">
                  <a16:creationId xmlns:a16="http://schemas.microsoft.com/office/drawing/2014/main" id="{692B8F9C-6C89-40BD-8D32-13E62AC35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8" y="2768432"/>
              <a:ext cx="484639" cy="484639"/>
            </a:xfrm>
            <a:prstGeom prst="rect">
              <a:avLst/>
            </a:prstGeom>
          </p:spPr>
        </p:pic>
        <p:pic>
          <p:nvPicPr>
            <p:cNvPr id="144" name="Grafik 143" descr="Benutzer">
              <a:extLst>
                <a:ext uri="{FF2B5EF4-FFF2-40B4-BE49-F238E27FC236}">
                  <a16:creationId xmlns:a16="http://schemas.microsoft.com/office/drawing/2014/main" id="{9305A021-31B4-427C-8058-8A9D1DDB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52298" y="2755516"/>
              <a:ext cx="628550" cy="628550"/>
            </a:xfrm>
            <a:prstGeom prst="rect">
              <a:avLst/>
            </a:prstGeom>
          </p:spPr>
        </p:pic>
        <p:pic>
          <p:nvPicPr>
            <p:cNvPr id="145" name="Grafik 144" descr="Benutzer">
              <a:extLst>
                <a:ext uri="{FF2B5EF4-FFF2-40B4-BE49-F238E27FC236}">
                  <a16:creationId xmlns:a16="http://schemas.microsoft.com/office/drawing/2014/main" id="{0481038D-0D65-4851-B866-719AF81D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6239" y="3153111"/>
              <a:ext cx="484639" cy="484639"/>
            </a:xfrm>
            <a:prstGeom prst="rect">
              <a:avLst/>
            </a:prstGeom>
          </p:spPr>
        </p:pic>
        <p:pic>
          <p:nvPicPr>
            <p:cNvPr id="146" name="Grafik 145" descr="Benutzer">
              <a:extLst>
                <a:ext uri="{FF2B5EF4-FFF2-40B4-BE49-F238E27FC236}">
                  <a16:creationId xmlns:a16="http://schemas.microsoft.com/office/drawing/2014/main" id="{3E129898-318F-48FD-B6C8-80C7A3DCC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6199" y="3297464"/>
              <a:ext cx="484639" cy="484639"/>
            </a:xfrm>
            <a:prstGeom prst="rect">
              <a:avLst/>
            </a:prstGeom>
          </p:spPr>
        </p:pic>
        <p:pic>
          <p:nvPicPr>
            <p:cNvPr id="147" name="Grafik 146" descr="Benutzer">
              <a:extLst>
                <a:ext uri="{FF2B5EF4-FFF2-40B4-BE49-F238E27FC236}">
                  <a16:creationId xmlns:a16="http://schemas.microsoft.com/office/drawing/2014/main" id="{9959D7D3-3E5D-4F63-95EA-DAA1F114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0139" y="3148814"/>
              <a:ext cx="484639" cy="484639"/>
            </a:xfrm>
            <a:prstGeom prst="rect">
              <a:avLst/>
            </a:prstGeom>
          </p:spPr>
        </p:pic>
        <p:pic>
          <p:nvPicPr>
            <p:cNvPr id="148" name="Grafik 147" descr="Benutzer">
              <a:extLst>
                <a:ext uri="{FF2B5EF4-FFF2-40B4-BE49-F238E27FC236}">
                  <a16:creationId xmlns:a16="http://schemas.microsoft.com/office/drawing/2014/main" id="{2E7DD98F-9355-4C66-89A4-E62AAEB31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2676" y="2740993"/>
              <a:ext cx="484639" cy="484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9598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914055-CFB7-4B5E-990D-04B61D05AE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500" y="830580"/>
            <a:ext cx="7609466" cy="777240"/>
          </a:xfrm>
        </p:spPr>
        <p:txBody>
          <a:bodyPr/>
          <a:lstStyle/>
          <a:p>
            <a:pPr algn="ctr"/>
            <a:r>
              <a:rPr lang="en-GB" dirty="0"/>
              <a:t>Ожидаемые результаты </a:t>
            </a:r>
            <a:endParaRPr lang="en-US" sz="24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231C38E-8AA8-43C0-8E23-81761B9D80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" y="1775460"/>
            <a:ext cx="8572500" cy="2727960"/>
          </a:xfrm>
        </p:spPr>
        <p:txBody>
          <a:bodyPr>
            <a:normAutofit/>
          </a:bodyPr>
          <a:lstStyle/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de-DE" sz="1800" dirty="0"/>
              <a:t>Повышение </a:t>
            </a:r>
            <a:r>
              <a:rPr lang="de-DE" sz="1800" dirty="0" err="1"/>
              <a:t>производительности </a:t>
            </a:r>
            <a:r>
              <a:rPr lang="de-DE" sz="1800" dirty="0"/>
              <a:t>и </a:t>
            </a:r>
            <a:r>
              <a:rPr lang="de-DE" sz="1800" dirty="0" err="1"/>
              <a:t>эффективности </a:t>
            </a:r>
            <a:r>
              <a:rPr lang="de-DE" sz="1800" dirty="0"/>
              <a:t>в </a:t>
            </a:r>
            <a:r>
              <a:rPr lang="de-DE" sz="1800" dirty="0" err="1"/>
              <a:t>сельском хозяйстве</a:t>
            </a:r>
            <a:endParaRPr lang="de-DE" sz="1800" dirty="0"/>
          </a:p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1800" dirty="0"/>
              <a:t>Расширение жизнеспособных и прибыльных фермерских хозяйств</a:t>
            </a:r>
          </a:p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1800" dirty="0"/>
              <a:t>Увеличение числа людей, занятых в сельском хозяйстве</a:t>
            </a:r>
          </a:p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1800" dirty="0"/>
              <a:t>Увеличение </a:t>
            </a:r>
            <a:r>
              <a:rPr lang="en-US" sz="1800"/>
              <a:t>размера </a:t>
            </a:r>
            <a:r>
              <a:rPr lang="ru-RU" sz="1800"/>
              <a:t>малых и средних </a:t>
            </a:r>
            <a:r>
              <a:rPr lang="en-US" sz="1800"/>
              <a:t>фермерских </a:t>
            </a:r>
            <a:r>
              <a:rPr lang="en-US" sz="1800" dirty="0"/>
              <a:t>хозяйств</a:t>
            </a:r>
          </a:p>
          <a:p>
            <a:pPr marL="344487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»"/>
              <a:tabLst>
                <a:tab pos="266700" algn="l"/>
              </a:tabLst>
              <a:defRPr sz="2400"/>
            </a:pPr>
            <a:r>
              <a:rPr lang="en-US" sz="1800" dirty="0"/>
              <a:t>Увеличение спроса на современные </a:t>
            </a:r>
            <a:r>
              <a:rPr lang="en-US" sz="1800"/>
              <a:t>сельскохозяйственные технологии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45933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56210" y="1216111"/>
            <a:ext cx="8831580" cy="3272069"/>
          </a:xfrm>
        </p:spPr>
        <p:txBody>
          <a:bodyPr/>
          <a:lstStyle/>
          <a:p>
            <a:pPr marL="344487" indent="-34290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rgbClr val="71AD2A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/>
              <a:t>«</a:t>
            </a:r>
            <a:r>
              <a:rPr lang="en-US" sz="2000" b="1" dirty="0">
                <a:solidFill>
                  <a:srgbClr val="C00000"/>
                </a:solidFill>
              </a:rPr>
              <a:t>Проблемы в сельском хозяйстве заключаются не в коровах</a:t>
            </a:r>
            <a:r>
              <a:rPr lang="en-US" sz="2000" b="1">
                <a:solidFill>
                  <a:srgbClr val="C00000"/>
                </a:solidFill>
              </a:rPr>
              <a:t>, </a:t>
            </a:r>
            <a:br>
              <a:rPr lang="en-US" sz="2000" b="1">
                <a:solidFill>
                  <a:srgbClr val="C00000"/>
                </a:solidFill>
              </a:rPr>
            </a:br>
            <a:r>
              <a:rPr lang="en-US" sz="2000" b="1">
                <a:solidFill>
                  <a:srgbClr val="C00000"/>
                </a:solidFill>
              </a:rPr>
              <a:t>  а </a:t>
            </a:r>
            <a:r>
              <a:rPr lang="en-US" sz="2000" b="1" dirty="0">
                <a:solidFill>
                  <a:srgbClr val="C00000"/>
                </a:solidFill>
              </a:rPr>
              <a:t>в людях</a:t>
            </a:r>
            <a:r>
              <a:rPr lang="en-US" sz="2000" b="1" dirty="0"/>
              <a:t>!»</a:t>
            </a:r>
          </a:p>
          <a:p>
            <a:pPr marL="344487" indent="-34290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rgbClr val="71AD2A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1800" b="1"/>
              <a:t>Ключ к прогрессу в сельском хозяйстве — это не только деньги, технологии или политика, </a:t>
            </a:r>
            <a:br>
              <a:rPr lang="en-GB" sz="1800" b="1"/>
            </a:br>
            <a:r>
              <a:rPr lang="en-GB" sz="1800"/>
              <a:t>— это </a:t>
            </a:r>
            <a:r>
              <a:rPr lang="ru-RU" sz="1800" b="1">
                <a:solidFill>
                  <a:schemeClr val="accent4">
                    <a:lumMod val="75000"/>
                  </a:schemeClr>
                </a:solidFill>
              </a:rPr>
              <a:t>человеческие ресурсы</a:t>
            </a:r>
            <a:r>
              <a:rPr lang="en-GB" sz="1800" b="1">
                <a:solidFill>
                  <a:schemeClr val="accent4">
                    <a:lumMod val="75000"/>
                  </a:schemeClr>
                </a:solidFill>
              </a:rPr>
              <a:t>, профессионалы</a:t>
            </a:r>
          </a:p>
          <a:p>
            <a:pPr marL="344487" indent="-34290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rgbClr val="71AD2A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1800" b="1">
                <a:solidFill>
                  <a:schemeClr val="accent4">
                    <a:lumMod val="75000"/>
                  </a:schemeClr>
                </a:solidFill>
              </a:rPr>
              <a:t>Умная </a:t>
            </a:r>
            <a:r>
              <a:rPr lang="en-GB" sz="1800" b="1" dirty="0">
                <a:solidFill>
                  <a:schemeClr val="accent4">
                    <a:lumMod val="75000"/>
                  </a:schemeClr>
                </a:solidFill>
              </a:rPr>
              <a:t>ферма </a:t>
            </a:r>
            <a:r>
              <a:rPr lang="en-GB" sz="1800" b="1" dirty="0"/>
              <a:t>не может быть успешной без </a:t>
            </a:r>
            <a:r>
              <a:rPr lang="en-GB" sz="1800" b="1">
                <a:solidFill>
                  <a:schemeClr val="accent4">
                    <a:lumMod val="75000"/>
                  </a:schemeClr>
                </a:solidFill>
              </a:rPr>
              <a:t>умных фермеров</a:t>
            </a:r>
            <a:r>
              <a:rPr lang="en-GB" sz="1800" b="1"/>
              <a:t>!</a:t>
            </a:r>
            <a:endParaRPr lang="de-DE" sz="1800" dirty="0"/>
          </a:p>
          <a:p>
            <a:pPr marL="287337" indent="-28575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rgbClr val="71AD2A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Наш университет — надежный, устойчивый и долгосрочный партнер в поддержке сельскохозяйственного сектора вашей страны.</a:t>
            </a:r>
            <a:endParaRPr lang="de-DE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27854" y="655320"/>
            <a:ext cx="6110106" cy="495300"/>
          </a:xfrm>
        </p:spPr>
        <p:txBody>
          <a:bodyPr/>
          <a:lstStyle/>
          <a:p>
            <a:r>
              <a:rPr lang="ru-RU" sz="2400"/>
              <a:t>Основная мысль моего выступления:</a:t>
            </a:r>
          </a:p>
        </p:txBody>
      </p:sp>
    </p:spTree>
    <p:extLst>
      <p:ext uri="{BB962C8B-B14F-4D97-AF65-F5344CB8AC3E}">
        <p14:creationId xmlns:p14="http://schemas.microsoft.com/office/powerpoint/2010/main" val="236356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6B63B4C-FB57-40C1-9A26-D91B2167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597" y="1016137"/>
            <a:ext cx="6374922" cy="641251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ato" panose="020B0604020202020204" charset="0"/>
              </a:rPr>
              <a:t>Пришло время действовать!</a:t>
            </a:r>
            <a:endParaRPr lang="de-DE" sz="3000" dirty="0"/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4294967295"/>
          </p:nvPr>
        </p:nvSpPr>
        <p:spPr>
          <a:xfrm>
            <a:off x="1356360" y="2006552"/>
            <a:ext cx="6964680" cy="2649268"/>
          </a:xfrm>
          <a:prstGeom prst="rect">
            <a:avLst/>
          </a:prstGeom>
        </p:spPr>
        <p:txBody>
          <a:bodyPr/>
          <a:lstStyle/>
          <a:p>
            <a:pPr marL="344090" indent="-34290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rgbClr val="71AD2A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Lato" panose="020B0604020202020204" charset="0"/>
              </a:rPr>
              <a:t>У нас </a:t>
            </a:r>
            <a:r>
              <a:rPr lang="en-US" b="1">
                <a:solidFill>
                  <a:srgbClr val="7BB800"/>
                </a:solidFill>
                <a:latin typeface="Lato" panose="020B0604020202020204" charset="0"/>
              </a:rPr>
              <a:t>есть </a:t>
            </a:r>
            <a:r>
              <a:rPr lang="ru-RU" b="1">
                <a:solidFill>
                  <a:srgbClr val="7BB800"/>
                </a:solidFill>
                <a:latin typeface="Lato" panose="020B0604020202020204" charset="0"/>
              </a:rPr>
              <a:t>необходимая база и инструменты</a:t>
            </a:r>
            <a:endParaRPr lang="en-US" b="1">
              <a:solidFill>
                <a:srgbClr val="7BB800"/>
              </a:solidFill>
              <a:latin typeface="Lato" panose="020B0604020202020204" charset="0"/>
            </a:endParaRPr>
          </a:p>
          <a:p>
            <a:pPr marL="344090" indent="-34290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rgbClr val="71AD2A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Lato" panose="020B0604020202020204" charset="0"/>
              </a:rPr>
              <a:t>У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Lato" panose="020B0604020202020204" charset="0"/>
              </a:rPr>
              <a:t>нас </a:t>
            </a:r>
            <a:r>
              <a:rPr lang="en-US" b="1">
                <a:solidFill>
                  <a:srgbClr val="7BB800"/>
                </a:solidFill>
                <a:latin typeface="Lato" panose="020B0604020202020204" charset="0"/>
              </a:rPr>
              <a:t>есть </a:t>
            </a:r>
            <a:r>
              <a:rPr lang="ru-RU" b="1">
                <a:solidFill>
                  <a:srgbClr val="7BB800"/>
                </a:solidFill>
                <a:latin typeface="Lato" panose="020B0604020202020204" charset="0"/>
              </a:rPr>
              <a:t>человеческие ресурсы</a:t>
            </a:r>
            <a:endParaRPr lang="en-US" b="1" dirty="0">
              <a:solidFill>
                <a:srgbClr val="7BB800"/>
              </a:solidFill>
              <a:latin typeface="Lato" panose="020B0604020202020204" charset="0"/>
            </a:endParaRPr>
          </a:p>
          <a:p>
            <a:pPr marL="344090" indent="-34290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rgbClr val="71AD2A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Lato" panose="020B0604020202020204" charset="0"/>
              </a:rPr>
              <a:t>У нас </a:t>
            </a:r>
            <a:r>
              <a:rPr lang="en-US" b="1" dirty="0">
                <a:solidFill>
                  <a:srgbClr val="7BB800"/>
                </a:solidFill>
                <a:latin typeface="Lato" panose="020B0604020202020204" charset="0"/>
              </a:rPr>
              <a:t>есть потенциал</a:t>
            </a:r>
          </a:p>
          <a:p>
            <a:pPr marL="344090" indent="-342900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Clr>
                <a:srgbClr val="71AD2A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Lato" panose="020B0604020202020204" charset="0"/>
              </a:rPr>
              <a:t>Все, что нам нужно, это </a:t>
            </a:r>
            <a:r>
              <a:rPr lang="ru-RU" sz="2800" b="1">
                <a:solidFill>
                  <a:srgbClr val="7BB800"/>
                </a:solidFill>
                <a:latin typeface="Lato" panose="020B0604020202020204" charset="0"/>
              </a:rPr>
              <a:t>желание</a:t>
            </a:r>
            <a:r>
              <a:rPr lang="de-DE" sz="2800" b="1">
                <a:solidFill>
                  <a:srgbClr val="7BB800"/>
                </a:solidFill>
                <a:latin typeface="Lato" panose="020B0604020202020204" charset="0"/>
              </a:rPr>
              <a:t> и </a:t>
            </a:r>
            <a:r>
              <a:rPr lang="ru-RU" sz="2800" b="1">
                <a:solidFill>
                  <a:srgbClr val="7BB800"/>
                </a:solidFill>
                <a:latin typeface="Lato" panose="020B0604020202020204" charset="0"/>
              </a:rPr>
              <a:t>воля</a:t>
            </a:r>
            <a:r>
              <a:rPr lang="de-DE" sz="2800" b="1">
                <a:solidFill>
                  <a:srgbClr val="7BB800"/>
                </a:solidFill>
                <a:latin typeface="Lato" panose="020B0604020202020204" charset="0"/>
              </a:rPr>
              <a:t>!</a:t>
            </a:r>
            <a:endParaRPr lang="en-US" sz="2800" b="1" dirty="0">
              <a:solidFill>
                <a:srgbClr val="7BB800"/>
              </a:solidFill>
              <a:latin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478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261466F-EEA4-AE41-BEA9-97959EBC2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728" y="1954221"/>
            <a:ext cx="7434000" cy="381000"/>
          </a:xfrm>
        </p:spPr>
        <p:txBody>
          <a:bodyPr/>
          <a:lstStyle/>
          <a:p>
            <a:r>
              <a:rPr lang="ru-RU" sz="2800" b="1"/>
              <a:t>Благодарю за внимание</a:t>
            </a:r>
            <a:r>
              <a:rPr lang="de-DE" sz="2800" b="1"/>
              <a:t> !</a:t>
            </a:r>
            <a:endParaRPr lang="en-gb" sz="2800" b="1" i="0" u="none" baseline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226E775-B788-D146-AE4D-5662E5085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3647285"/>
            <a:ext cx="4057650" cy="233363"/>
          </a:xfrm>
        </p:spPr>
        <p:txBody>
          <a:bodyPr/>
          <a:lstStyle/>
          <a:p>
            <a:pPr algn="l" rtl="0"/>
            <a:r>
              <a:rPr lang="en-GB" sz="1800" b="1" dirty="0" err="1"/>
              <a:t>Д-р </a:t>
            </a:r>
            <a:r>
              <a:rPr lang="en-GB" sz="1800" b="1" dirty="0"/>
              <a:t>Арам Аристакесян</a:t>
            </a:r>
            <a:endParaRPr lang="en-gb" sz="1800" b="1" i="0" u="none" baseline="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357956D-174B-C44F-849B-F0CAF7C45B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1550" y="4287838"/>
            <a:ext cx="2449513" cy="282575"/>
          </a:xfrm>
        </p:spPr>
        <p:txBody>
          <a:bodyPr/>
          <a:lstStyle/>
          <a:p>
            <a:pPr algn="l" rtl="0"/>
            <a:fld id="{AF7857C8-CD62-4673-A4D3-5A19DBF6E90B}" type="datetime3">
              <a:rPr lang="en-GB" b="0" i="0" u="none" baseline="0" smtClean="0"/>
              <a:t>22 October, 2025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5642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EC2F63-E85C-A74D-8189-372F284C4F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5698" y="3985260"/>
            <a:ext cx="7023750" cy="954007"/>
          </a:xfrm>
          <a:noFill/>
          <a:ln w="31750">
            <a:noFill/>
          </a:ln>
        </p:spPr>
        <p:txBody>
          <a:bodyPr>
            <a:noAutofit/>
          </a:bodyPr>
          <a:lstStyle/>
          <a:p>
            <a:pPr marL="238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1600"/>
              <a:t>Мы объединяем </a:t>
            </a:r>
            <a:r>
              <a:rPr lang="ru-RU" sz="1600" b="1"/>
              <a:t>науку, инновации и практику</a:t>
            </a:r>
            <a:r>
              <a:rPr lang="ru-RU" sz="1600"/>
              <a:t>, формируя специалистов, которые не просто знают — они умеют делать.</a:t>
            </a:r>
            <a:endParaRPr lang="en-gb" altLang="en-US" sz="2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A7321-27B1-5248-9A8B-F81146899E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3462" y="923455"/>
            <a:ext cx="7821708" cy="342900"/>
          </a:xfrm>
        </p:spPr>
        <p:txBody>
          <a:bodyPr/>
          <a:lstStyle/>
          <a:p>
            <a:pPr algn="ctr"/>
            <a:r>
              <a:rPr lang="en-gb" dirty="0"/>
              <a:t>HSWT </a:t>
            </a:r>
            <a:r>
              <a:rPr lang="en-gb"/>
              <a:t>- "зеленый" учебный центр Баварии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69EF06-1B66-48F3-8F51-AAE93DDB1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62" y="1613308"/>
            <a:ext cx="3865043" cy="220859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16327D3-9CDA-4580-AB15-09E544DE8AAD}"/>
              </a:ext>
            </a:extLst>
          </p:cNvPr>
          <p:cNvSpPr txBox="1"/>
          <p:nvPr/>
        </p:nvSpPr>
        <p:spPr>
          <a:xfrm>
            <a:off x="1270747" y="1613308"/>
            <a:ext cx="2353016" cy="446276"/>
          </a:xfrm>
          <a:prstGeom prst="rect">
            <a:avLst/>
          </a:prstGeom>
          <a:solidFill>
            <a:srgbClr val="99CC00">
              <a:alpha val="20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2300" b="1" dirty="0">
                <a:solidFill>
                  <a:schemeClr val="bg1"/>
                </a:solidFill>
              </a:rPr>
              <a:t>Вайенштефан</a:t>
            </a:r>
          </a:p>
        </p:txBody>
      </p:sp>
      <p:pic>
        <p:nvPicPr>
          <p:cNvPr id="9" name="Grafik 1" descr="Luftbild Triesdorf 2014">
            <a:extLst>
              <a:ext uri="{FF2B5EF4-FFF2-40B4-BE49-F238E27FC236}">
                <a16:creationId xmlns:a16="http://schemas.microsoft.com/office/drawing/2014/main" id="{4A852574-075F-49BE-92DE-1E43B9253E18}"/>
              </a:ext>
            </a:extLst>
          </p:cNvPr>
          <p:cNvPicPr>
            <a:picLocks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622" y="1613308"/>
            <a:ext cx="3899550" cy="22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90F6F94-6693-45E5-AED5-63782782C4DE}"/>
              </a:ext>
            </a:extLst>
          </p:cNvPr>
          <p:cNvSpPr txBox="1"/>
          <p:nvPr/>
        </p:nvSpPr>
        <p:spPr>
          <a:xfrm>
            <a:off x="5244353" y="1662858"/>
            <a:ext cx="1444370" cy="446276"/>
          </a:xfrm>
          <a:prstGeom prst="rect">
            <a:avLst/>
          </a:prstGeom>
          <a:solidFill>
            <a:srgbClr val="99CC00">
              <a:alpha val="16863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2300" b="1" dirty="0">
                <a:solidFill>
                  <a:schemeClr val="bg1"/>
                </a:solidFill>
              </a:rPr>
              <a:t>Триздорф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238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FD64F5-4FD5-4A51-8F0B-E292378F31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598" y="716280"/>
            <a:ext cx="8090042" cy="700555"/>
          </a:xfrm>
        </p:spPr>
        <p:txBody>
          <a:bodyPr/>
          <a:lstStyle/>
          <a:p>
            <a:r>
              <a:rPr lang="de-DE" dirty="0" err="1"/>
              <a:t>Центр</a:t>
            </a:r>
            <a:r>
              <a:rPr lang="de-DE" dirty="0"/>
              <a:t> </a:t>
            </a:r>
            <a:r>
              <a:rPr lang="de-DE" dirty="0" err="1"/>
              <a:t>сельскохозяйственного</a:t>
            </a:r>
            <a:r>
              <a:rPr lang="de-DE" dirty="0"/>
              <a:t> образования </a:t>
            </a:r>
            <a:r>
              <a:rPr lang="de-DE" sz="2400" dirty="0">
                <a:solidFill>
                  <a:schemeClr val="accent4">
                    <a:lumMod val="75000"/>
                  </a:schemeClr>
                </a:solidFill>
              </a:rPr>
              <a:t>Трисдорф</a:t>
            </a:r>
            <a:endParaRPr lang="de-DE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76E4C1-A7B2-43DE-A385-C0EF012350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79" y="1219288"/>
            <a:ext cx="7338881" cy="38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85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65A148-0058-491D-B844-48F4611DD16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0" y="1324304"/>
            <a:ext cx="9144000" cy="3806800"/>
          </a:xfrm>
          <a:prstGeom prst="rect">
            <a:avLst/>
          </a:prstGeom>
          <a:ln>
            <a:solidFill>
              <a:srgbClr val="000000">
                <a:alpha val="27843"/>
              </a:srgbClr>
            </a:solidFill>
          </a:ln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9C48B76-1BFE-DD4D-ABDB-BC50766C7D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6260" y="648858"/>
            <a:ext cx="7457835" cy="888216"/>
          </a:xfrm>
        </p:spPr>
        <p:txBody>
          <a:bodyPr/>
          <a:lstStyle/>
          <a:p>
            <a:pPr algn="ctr"/>
            <a:r>
              <a:rPr lang="de-DE" sz="2000" u="sng"/>
              <a:t>Аграрный учебный центр Трисдорф</a:t>
            </a:r>
            <a:endParaRPr lang="de-DE" sz="2000" u="sng" dirty="0"/>
          </a:p>
          <a:p>
            <a:pPr algn="ctr"/>
            <a:r>
              <a:rPr lang="de-DE" sz="1800"/>
              <a:t>HSWT + </a:t>
            </a:r>
            <a:r>
              <a:rPr lang="de-DE" sz="1800" dirty="0"/>
              <a:t>12 </a:t>
            </a:r>
            <a:r>
              <a:rPr lang="de-DE" sz="1800" dirty="0" err="1"/>
              <a:t>сельскохозяйственных учебных заведений</a:t>
            </a:r>
            <a:endParaRPr lang="de-DE" sz="1800" dirty="0"/>
          </a:p>
        </p:txBody>
      </p:sp>
      <p:grpSp>
        <p:nvGrpSpPr>
          <p:cNvPr id="40" name="Gruppieren 39"/>
          <p:cNvGrpSpPr/>
          <p:nvPr/>
        </p:nvGrpSpPr>
        <p:grpSpPr>
          <a:xfrm>
            <a:off x="1960305" y="1385264"/>
            <a:ext cx="5237140" cy="3680114"/>
            <a:chOff x="1831048" y="854832"/>
            <a:chExt cx="5231763" cy="3794670"/>
          </a:xfrm>
        </p:grpSpPr>
        <p:sp>
          <p:nvSpPr>
            <p:cNvPr id="41" name="Sechseck 40"/>
            <p:cNvSpPr/>
            <p:nvPr/>
          </p:nvSpPr>
          <p:spPr>
            <a:xfrm>
              <a:off x="2820110" y="1940756"/>
              <a:ext cx="125293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ru-RU" sz="900" b="1">
                  <a:solidFill>
                    <a:schemeClr val="tx1"/>
                  </a:solidFill>
                </a:rPr>
                <a:t>Проф</a:t>
              </a:r>
              <a:r>
                <a:rPr lang="de-DE" sz="900" b="1">
                  <a:solidFill>
                    <a:schemeClr val="tx1"/>
                  </a:solidFill>
                </a:rPr>
                <a:t>. </a:t>
              </a:r>
              <a:r>
                <a:rPr lang="ru-RU" sz="900" b="1">
                  <a:solidFill>
                    <a:schemeClr val="tx1"/>
                  </a:solidFill>
                </a:rPr>
                <a:t>училищ</a:t>
              </a:r>
              <a:r>
                <a:rPr lang="de-DE" sz="900" b="1">
                  <a:solidFill>
                    <a:schemeClr val="tx1"/>
                  </a:solidFill>
                </a:rPr>
                <a:t>а</a:t>
              </a:r>
              <a:r>
                <a:rPr lang="ru-RU" sz="900" b="1">
                  <a:solidFill>
                    <a:schemeClr val="tx1"/>
                  </a:solidFill>
                </a:rPr>
                <a:t> </a:t>
              </a:r>
              <a:br>
                <a:rPr lang="de-DE" sz="900" b="1">
                  <a:solidFill>
                    <a:schemeClr val="tx1"/>
                  </a:solidFill>
                </a:rPr>
              </a:br>
              <a:r>
                <a:rPr lang="ru-RU" sz="900" b="1">
                  <a:solidFill>
                    <a:schemeClr val="tx1"/>
                  </a:solidFill>
                </a:rPr>
                <a:t>в области сельского хозяйства</a:t>
              </a:r>
              <a:r>
                <a:rPr lang="de-DE" sz="900" b="1">
                  <a:solidFill>
                    <a:schemeClr val="tx1"/>
                  </a:solidFill>
                </a:rPr>
                <a:t> </a:t>
              </a:r>
              <a:br>
                <a:rPr lang="de-DE" sz="900" b="1">
                  <a:solidFill>
                    <a:schemeClr val="tx1"/>
                  </a:solidFill>
                </a:rPr>
              </a:br>
              <a:r>
                <a:rPr lang="de-DE" sz="900" b="1">
                  <a:solidFill>
                    <a:schemeClr val="tx1"/>
                  </a:solidFill>
                </a:rPr>
                <a:t>(FOS-BOS)</a:t>
              </a:r>
              <a:endParaRPr lang="de-DE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Sechseck 41"/>
            <p:cNvSpPr/>
            <p:nvPr/>
          </p:nvSpPr>
          <p:spPr>
            <a:xfrm>
              <a:off x="1831048" y="1412776"/>
              <a:ext cx="125293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Высшая школа земледелия</a:t>
              </a:r>
              <a:endParaRPr lang="de-DE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Sechseck 42"/>
            <p:cNvSpPr/>
            <p:nvPr/>
          </p:nvSpPr>
          <p:spPr>
            <a:xfrm>
              <a:off x="3810417" y="1411846"/>
              <a:ext cx="1252939" cy="1080120"/>
            </a:xfrm>
            <a:prstGeom prst="hexagon">
              <a:avLst/>
            </a:prstGeom>
            <a:solidFill>
              <a:srgbClr val="7AB800">
                <a:alpha val="3686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tx2">
                      <a:lumMod val="50000"/>
                    </a:schemeClr>
                  </a:solidFill>
                </a:rPr>
                <a:t>Университет прикладных наук</a:t>
              </a:r>
            </a:p>
            <a:p>
              <a:pPr algn="ctr"/>
              <a:r>
                <a:rPr lang="en-US" sz="1000" b="1" dirty="0">
                  <a:solidFill>
                    <a:schemeClr val="tx2">
                      <a:lumMod val="50000"/>
                    </a:schemeClr>
                  </a:solidFill>
                </a:rPr>
                <a:t>Вайенштефан-Трисдорф</a:t>
              </a:r>
              <a:endParaRPr lang="de-DE" sz="1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4" name="Sechseck 43"/>
            <p:cNvSpPr/>
            <p:nvPr/>
          </p:nvSpPr>
          <p:spPr>
            <a:xfrm>
              <a:off x="3816767" y="2492896"/>
              <a:ext cx="125928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Центр повышения квалификации в области с/х и </a:t>
              </a:r>
              <a:r>
                <a:rPr lang="de-DE" sz="900" b="1">
                  <a:solidFill>
                    <a:schemeClr val="tx1"/>
                  </a:solidFill>
                </a:rPr>
                <a:t>д</a:t>
              </a:r>
              <a:r>
                <a:rPr lang="ru-RU" sz="900" b="1">
                  <a:solidFill>
                    <a:schemeClr val="tx1"/>
                  </a:solidFill>
                </a:rPr>
                <a:t>омохозяйство</a:t>
              </a:r>
              <a:endParaRPr lang="de-DE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Sechseck 44"/>
            <p:cNvSpPr/>
            <p:nvPr/>
          </p:nvSpPr>
          <p:spPr>
            <a:xfrm>
              <a:off x="4812179" y="1952836"/>
              <a:ext cx="125293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Центр подготовки кадров в области с/х Технике и возобн. Энергии</a:t>
              </a:r>
              <a:endParaRPr lang="de-DE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Sechseck 45"/>
            <p:cNvSpPr/>
            <p:nvPr/>
          </p:nvSpPr>
          <p:spPr>
            <a:xfrm>
              <a:off x="1832288" y="2486546"/>
              <a:ext cx="125293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  Гос. </a:t>
              </a:r>
              <a:r>
                <a:rPr lang="ru-RU" sz="900" b="1">
                  <a:solidFill>
                    <a:schemeClr val="tx1"/>
                  </a:solidFill>
                </a:rPr>
                <a:t>П</a:t>
              </a:r>
              <a:r>
                <a:rPr lang="en-US" sz="900" b="1">
                  <a:solidFill>
                    <a:schemeClr val="tx1"/>
                  </a:solidFill>
                </a:rPr>
                <a:t>роф. </a:t>
              </a:r>
              <a:r>
                <a:rPr lang="ru-RU" sz="900" b="1">
                  <a:solidFill>
                    <a:schemeClr val="tx1"/>
                  </a:solidFill>
                </a:rPr>
                <a:t>А</a:t>
              </a:r>
              <a:r>
                <a:rPr lang="en-US" sz="900" b="1">
                  <a:solidFill>
                    <a:schemeClr val="tx1"/>
                  </a:solidFill>
                </a:rPr>
                <a:t>кадемия с/х</a:t>
              </a:r>
            </a:p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(домоводство и продовольствие)</a:t>
              </a:r>
              <a:endParaRPr lang="de-DE" sz="900" b="1">
                <a:solidFill>
                  <a:schemeClr val="tx1"/>
                </a:solidFill>
              </a:endParaRPr>
            </a:p>
          </p:txBody>
        </p:sp>
        <p:sp>
          <p:nvSpPr>
            <p:cNvPr id="47" name="Sechseck 46"/>
            <p:cNvSpPr/>
            <p:nvPr/>
          </p:nvSpPr>
          <p:spPr>
            <a:xfrm>
              <a:off x="2820110" y="3032956"/>
              <a:ext cx="125293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Гос. Проф.</a:t>
              </a:r>
              <a:br>
                <a:rPr lang="en-US" sz="900" b="1">
                  <a:solidFill>
                    <a:schemeClr val="tx1"/>
                  </a:solidFill>
                </a:rPr>
              </a:br>
              <a:r>
                <a:rPr lang="en-US" sz="900" b="1">
                  <a:solidFill>
                    <a:schemeClr val="tx1"/>
                  </a:solidFill>
                </a:rPr>
                <a:t>Центр обучения </a:t>
              </a:r>
              <a:r>
                <a:rPr lang="ru-RU" sz="900" b="1">
                  <a:solidFill>
                    <a:schemeClr val="tx1"/>
                  </a:solidFill>
                </a:rPr>
                <a:t>подготовки</a:t>
              </a:r>
            </a:p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Фермеров</a:t>
              </a:r>
            </a:p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(BSZ)</a:t>
              </a:r>
              <a:endParaRPr lang="de-DE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Sechseck 47"/>
            <p:cNvSpPr/>
            <p:nvPr/>
          </p:nvSpPr>
          <p:spPr>
            <a:xfrm>
              <a:off x="4813424" y="3037024"/>
              <a:ext cx="125293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Центр обучения в области</a:t>
              </a:r>
            </a:p>
            <a:p>
              <a:pPr algn="ctr"/>
              <a:r>
                <a:rPr lang="de-DE" sz="900" b="1">
                  <a:solidFill>
                    <a:schemeClr val="tx1"/>
                  </a:solidFill>
                </a:rPr>
                <a:t>Растениеводство и П</a:t>
              </a:r>
              <a:r>
                <a:rPr lang="ru-RU" sz="900" b="1">
                  <a:solidFill>
                    <a:schemeClr val="tx1"/>
                  </a:solidFill>
                </a:rPr>
                <a:t>лодоводство</a:t>
              </a:r>
            </a:p>
          </p:txBody>
        </p:sp>
        <p:sp>
          <p:nvSpPr>
            <p:cNvPr id="49" name="Sechseck 48"/>
            <p:cNvSpPr/>
            <p:nvPr/>
          </p:nvSpPr>
          <p:spPr>
            <a:xfrm>
              <a:off x="5801759" y="1403895"/>
              <a:ext cx="125293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de-DE" sz="900" b="1">
                  <a:solidFill>
                    <a:schemeClr val="tx1"/>
                  </a:solidFill>
                </a:rPr>
                <a:t>Технический колледж по технологии защиты окружающей среды</a:t>
              </a:r>
              <a:endParaRPr lang="de-DE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Sechseck 49"/>
            <p:cNvSpPr/>
            <p:nvPr/>
          </p:nvSpPr>
          <p:spPr>
            <a:xfrm>
              <a:off x="5809872" y="2492896"/>
              <a:ext cx="125293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Научно- исслед. </a:t>
              </a:r>
              <a:r>
                <a:rPr lang="ru-RU" sz="900" b="1">
                  <a:solidFill>
                    <a:schemeClr val="tx1"/>
                  </a:solidFill>
                </a:rPr>
                <a:t>Ц</a:t>
              </a:r>
              <a:r>
                <a:rPr lang="en-US" sz="900" b="1">
                  <a:solidFill>
                    <a:schemeClr val="tx1"/>
                  </a:solidFill>
                </a:rPr>
                <a:t>ентр Анализа молока и молочного продукта </a:t>
              </a:r>
              <a:endParaRPr lang="de-DE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Sechseck 50"/>
            <p:cNvSpPr/>
            <p:nvPr/>
          </p:nvSpPr>
          <p:spPr>
            <a:xfrm>
              <a:off x="2814256" y="854832"/>
              <a:ext cx="125293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Гос. - </a:t>
              </a:r>
              <a:r>
                <a:rPr lang="ru-RU" sz="900" b="1">
                  <a:solidFill>
                    <a:schemeClr val="tx1"/>
                  </a:solidFill>
                </a:rPr>
                <a:t>Т</a:t>
              </a:r>
              <a:r>
                <a:rPr lang="en-US" sz="900" b="1">
                  <a:solidFill>
                    <a:schemeClr val="tx1"/>
                  </a:solidFill>
                </a:rPr>
                <a:t>ех.  колледж  </a:t>
              </a:r>
            </a:p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сельского хозяйства</a:t>
              </a:r>
              <a:br>
                <a:rPr lang="en-US" sz="900" b="1">
                  <a:solidFill>
                    <a:schemeClr val="tx1"/>
                  </a:solidFill>
                </a:rPr>
              </a:br>
              <a:r>
                <a:rPr lang="en-US" sz="900" b="1">
                  <a:solidFill>
                    <a:schemeClr val="tx1"/>
                  </a:solidFill>
                </a:rPr>
                <a:t>(TS)</a:t>
              </a:r>
              <a:endParaRPr lang="de-DE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52" name="Sechseck 51"/>
            <p:cNvSpPr/>
            <p:nvPr/>
          </p:nvSpPr>
          <p:spPr>
            <a:xfrm>
              <a:off x="4799479" y="875494"/>
              <a:ext cx="125293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Центр подготовки кадров в области Животноводства</a:t>
              </a:r>
            </a:p>
          </p:txBody>
        </p:sp>
        <p:sp>
          <p:nvSpPr>
            <p:cNvPr id="53" name="Sechseck 52"/>
            <p:cNvSpPr/>
            <p:nvPr/>
          </p:nvSpPr>
          <p:spPr>
            <a:xfrm>
              <a:off x="3816767" y="3569382"/>
              <a:ext cx="1252939" cy="1080120"/>
            </a:xfrm>
            <a:prstGeom prst="hexagon">
              <a:avLst/>
            </a:prstGeom>
            <a:solidFill>
              <a:srgbClr val="FFCC66">
                <a:alpha val="47843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US" sz="900" b="1">
                  <a:solidFill>
                    <a:schemeClr val="tx1"/>
                  </a:solidFill>
                </a:rPr>
                <a:t>Учебно-научное хозяйство</a:t>
              </a:r>
            </a:p>
            <a:p>
              <a:pPr algn="ctr"/>
              <a:r>
                <a:rPr lang="ru-RU" sz="900" b="1">
                  <a:solidFill>
                    <a:schemeClr val="tx1"/>
                  </a:solidFill>
                </a:rPr>
                <a:t>О</a:t>
              </a:r>
              <a:r>
                <a:rPr lang="en-US" sz="900" b="1">
                  <a:solidFill>
                    <a:schemeClr val="tx1"/>
                  </a:solidFill>
                </a:rPr>
                <a:t>круга Средняя Франкония</a:t>
              </a:r>
              <a:endParaRPr lang="de-DE" sz="9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43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595" y="1619590"/>
            <a:ext cx="6384809" cy="3523910"/>
          </a:xfrm>
          <a:prstGeom prst="rect">
            <a:avLst/>
          </a:prstGeom>
        </p:spPr>
      </p:pic>
      <p:sp>
        <p:nvSpPr>
          <p:cNvPr id="26" name="Textplatzhalter 25"/>
          <p:cNvSpPr>
            <a:spLocks noGrp="1"/>
          </p:cNvSpPr>
          <p:nvPr>
            <p:ph type="body" sz="quarter" idx="12"/>
          </p:nvPr>
        </p:nvSpPr>
        <p:spPr>
          <a:xfrm>
            <a:off x="804350" y="615690"/>
            <a:ext cx="7786080" cy="1233282"/>
          </a:xfrm>
        </p:spPr>
        <p:txBody>
          <a:bodyPr/>
          <a:lstStyle/>
          <a:p>
            <a:pPr algn="ctr"/>
            <a:r>
              <a:rPr lang="de-DE" sz="2000" dirty="0"/>
              <a:t>Международная магистратура </a:t>
            </a:r>
            <a:r>
              <a:rPr lang="de-DE" sz="2000"/>
              <a:t>по </a:t>
            </a:r>
            <a:br>
              <a:rPr lang="de-DE" sz="2000"/>
            </a:br>
            <a:r>
              <a:rPr lang="ru-RU" sz="2000"/>
              <a:t>а</a:t>
            </a:r>
            <a:r>
              <a:rPr lang="de-DE" sz="2000" dirty="0"/>
              <a:t>г</a:t>
            </a:r>
            <a:r>
              <a:rPr lang="ru-RU" sz="2000" dirty="0"/>
              <a:t>р</a:t>
            </a:r>
            <a:r>
              <a:rPr lang="de-DE" sz="2000" dirty="0"/>
              <a:t>а</a:t>
            </a:r>
            <a:r>
              <a:rPr lang="ru-RU" sz="2000" dirty="0"/>
              <a:t>р</a:t>
            </a:r>
            <a:r>
              <a:rPr lang="de-DE" sz="2000" dirty="0"/>
              <a:t>н</a:t>
            </a:r>
            <a:r>
              <a:rPr lang="ru-RU" sz="2000" dirty="0"/>
              <a:t>о</a:t>
            </a:r>
            <a:r>
              <a:rPr lang="de-DE" sz="2000" dirty="0"/>
              <a:t>м</a:t>
            </a:r>
            <a:r>
              <a:rPr lang="ru-RU" sz="2000" dirty="0"/>
              <a:t>у</a:t>
            </a:r>
            <a:r>
              <a:rPr lang="de-DE" sz="2000" dirty="0"/>
              <a:t> </a:t>
            </a:r>
            <a:r>
              <a:rPr lang="ru-RU" sz="2000" dirty="0"/>
              <a:t>м</a:t>
            </a:r>
            <a:r>
              <a:rPr lang="de-DE" sz="2000" dirty="0"/>
              <a:t>е</a:t>
            </a:r>
            <a:r>
              <a:rPr lang="ru-RU" sz="2000" dirty="0"/>
              <a:t>н</a:t>
            </a:r>
            <a:r>
              <a:rPr lang="de-DE" sz="2000" dirty="0"/>
              <a:t>е</a:t>
            </a:r>
            <a:r>
              <a:rPr lang="ru-RU" sz="2000" dirty="0"/>
              <a:t>д</a:t>
            </a:r>
            <a:r>
              <a:rPr lang="de-DE" sz="2000" dirty="0"/>
              <a:t>ж</a:t>
            </a:r>
            <a:r>
              <a:rPr lang="ru-RU" sz="2000" dirty="0"/>
              <a:t>м</a:t>
            </a:r>
            <a:r>
              <a:rPr lang="de-DE" sz="2000" dirty="0"/>
              <a:t>е</a:t>
            </a:r>
            <a:r>
              <a:rPr lang="ru-RU" sz="2000" dirty="0"/>
              <a:t>н</a:t>
            </a:r>
            <a:r>
              <a:rPr lang="de-DE" sz="2000" dirty="0"/>
              <a:t>т</a:t>
            </a:r>
            <a:r>
              <a:rPr lang="ru-RU" sz="2000" dirty="0"/>
              <a:t>у</a:t>
            </a:r>
            <a:r>
              <a:rPr lang="de-DE" sz="2000" dirty="0"/>
              <a:t> </a:t>
            </a:r>
            <a:r>
              <a:rPr lang="de-DE" sz="2000"/>
              <a:t>(IMA-Triesdorf) </a:t>
            </a:r>
            <a:br>
              <a:rPr lang="de-DE" sz="2000" dirty="0"/>
            </a:b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с 1993 года с 44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странами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п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а</a:t>
            </a:r>
            <a:r>
              <a:rPr lang="ru-RU" sz="1800" dirty="0" err="1">
                <a:solidFill>
                  <a:schemeClr val="bg1">
                    <a:lumMod val="50000"/>
                  </a:schemeClr>
                </a:solidFill>
              </a:rPr>
              <a:t>рт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не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р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а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м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288456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23"/>
          <p:cNvSpPr>
            <a:spLocks noGrp="1"/>
          </p:cNvSpPr>
          <p:nvPr>
            <p:ph type="body" sz="quarter" idx="14"/>
          </p:nvPr>
        </p:nvSpPr>
        <p:spPr>
          <a:xfrm>
            <a:off x="538358" y="666828"/>
            <a:ext cx="8067284" cy="342900"/>
          </a:xfrm>
        </p:spPr>
        <p:txBody>
          <a:bodyPr/>
          <a:lstStyle/>
          <a:p>
            <a:r>
              <a:rPr lang="de-DE" sz="1800"/>
              <a:t>Студенты </a:t>
            </a:r>
            <a:r>
              <a:rPr lang="de-DE" sz="1800" dirty="0" err="1"/>
              <a:t>практического </a:t>
            </a:r>
            <a:r>
              <a:rPr lang="de-DE" sz="1800" err="1"/>
              <a:t>учебного </a:t>
            </a:r>
            <a:r>
              <a:rPr lang="de-DE" sz="1800"/>
              <a:t>семестра </a:t>
            </a:r>
            <a:r>
              <a:rPr lang="de-DE" sz="1800" dirty="0"/>
              <a:t>IMA- Triesdorf </a:t>
            </a:r>
            <a:r>
              <a:rPr lang="de-DE" sz="1800"/>
              <a:t>(1 семестр)</a:t>
            </a:r>
            <a:endParaRPr lang="de-DE" sz="1800" dirty="0"/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5473706"/>
              </p:ext>
            </p:extLst>
          </p:nvPr>
        </p:nvGraphicFramePr>
        <p:xfrm>
          <a:off x="538358" y="960755"/>
          <a:ext cx="8316058" cy="387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6907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23"/>
          <p:cNvSpPr>
            <a:spLocks noGrp="1"/>
          </p:cNvSpPr>
          <p:nvPr>
            <p:ph type="body" sz="quarter" idx="14"/>
          </p:nvPr>
        </p:nvSpPr>
        <p:spPr>
          <a:xfrm>
            <a:off x="198120" y="614600"/>
            <a:ext cx="8831579" cy="353140"/>
          </a:xfrm>
        </p:spPr>
        <p:txBody>
          <a:bodyPr/>
          <a:lstStyle/>
          <a:p>
            <a:r>
              <a:rPr lang="de-DE" sz="1800"/>
              <a:t>Студенты </a:t>
            </a:r>
            <a:r>
              <a:rPr lang="de-DE" sz="1800" dirty="0"/>
              <a:t>1</a:t>
            </a:r>
            <a:r>
              <a:rPr lang="de-DE" sz="1800" baseline="30000" dirty="0"/>
              <a:t>st</a:t>
            </a:r>
            <a:r>
              <a:rPr lang="de-DE" sz="1800" dirty="0" err="1"/>
              <a:t> теоретического </a:t>
            </a:r>
            <a:r>
              <a:rPr lang="de-DE" sz="1800" dirty="0"/>
              <a:t>(2</a:t>
            </a:r>
            <a:r>
              <a:rPr lang="de-DE" sz="1800" baseline="30000" dirty="0"/>
              <a:t>nd </a:t>
            </a:r>
            <a:r>
              <a:rPr lang="de-DE" sz="1800" dirty="0" err="1"/>
              <a:t> общего</a:t>
            </a:r>
            <a:r>
              <a:rPr lang="de-DE" sz="1800" dirty="0"/>
              <a:t>) </a:t>
            </a:r>
            <a:r>
              <a:rPr lang="de-DE" sz="1800" dirty="0" err="1"/>
              <a:t>учебного семестра </a:t>
            </a:r>
            <a:r>
              <a:rPr lang="de-DE" sz="1800" dirty="0"/>
              <a:t>IMA- Triesdorf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2244309"/>
              </p:ext>
            </p:extLst>
          </p:nvPr>
        </p:nvGraphicFramePr>
        <p:xfrm>
          <a:off x="106681" y="899160"/>
          <a:ext cx="8923019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6593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8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itel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56C06C19-183A-644D-AADF-69B6BF126BE7}" vid="{02D9EFC2-8367-1A4E-AC6D-7BE929615A22}"/>
    </a:ext>
  </a:extLst>
</a:theme>
</file>

<file path=ppt/theme/theme2.xml><?xml version="1.0" encoding="utf-8"?>
<a:theme xmlns:a="http://schemas.openxmlformats.org/drawingml/2006/main" name="1_Inhalt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56C06C19-183A-644D-AADF-69B6BF126BE7}" vid="{9F1DCA48-AEF4-7541-BDEB-1C921D0DF0BF}"/>
    </a:ext>
  </a:extLst>
</a:theme>
</file>

<file path=ppt/theme/theme3.xml><?xml version="1.0" encoding="utf-8"?>
<a:theme xmlns:a="http://schemas.openxmlformats.org/drawingml/2006/main" name="Trennseite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56C06C19-183A-644D-AADF-69B6BF126BE7}" vid="{C0FAFFE9-1DBF-F546-86EF-0C4E54A587E0}"/>
    </a:ext>
  </a:extLst>
</a:theme>
</file>

<file path=ppt/theme/theme4.xml><?xml version="1.0" encoding="utf-8"?>
<a:theme xmlns:a="http://schemas.openxmlformats.org/drawingml/2006/main" name="2_Inhalt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BD746CCE-B605-1C44-93A6-608AAB6B879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HSWT_Praesentation</Template>
  <TotalTime>0</TotalTime>
  <Words>1297</Words>
  <Application>Microsoft Office PowerPoint</Application>
  <PresentationFormat>Bildschirmpräsentation (16:9)</PresentationFormat>
  <Paragraphs>207</Paragraphs>
  <Slides>34</Slides>
  <Notes>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34</vt:i4>
      </vt:variant>
    </vt:vector>
  </HeadingPairs>
  <TitlesOfParts>
    <vt:vector size="47" baseType="lpstr">
      <vt:lpstr>Arial</vt:lpstr>
      <vt:lpstr>Arial Black</vt:lpstr>
      <vt:lpstr>Calibri</vt:lpstr>
      <vt:lpstr>Lato</vt:lpstr>
      <vt:lpstr>Lato Light</vt:lpstr>
      <vt:lpstr>Lucida Grande</vt:lpstr>
      <vt:lpstr>Systemschrift</vt:lpstr>
      <vt:lpstr>Univers</vt:lpstr>
      <vt:lpstr>Wingdings</vt:lpstr>
      <vt:lpstr>Titel</vt:lpstr>
      <vt:lpstr>1_Inhalt</vt:lpstr>
      <vt:lpstr>Trennseite</vt:lpstr>
      <vt:lpstr>2_Inhalt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Обучающие видеоуроки по ветеринарным проблемам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Пришло время действовать!</vt:lpstr>
      <vt:lpstr>PowerPoint-Präsentation</vt:lpstr>
    </vt:vector>
  </TitlesOfParts>
  <Company>HSWT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keywords>, docId:52AAB6DF69787268675C1D454513DF3F</cp:keywords>
  <cp:lastModifiedBy>hswt</cp:lastModifiedBy>
  <cp:revision>861</cp:revision>
  <cp:lastPrinted>2024-04-27T12:26:53Z</cp:lastPrinted>
  <dcterms:created xsi:type="dcterms:W3CDTF">2019-11-07T07:36:40Z</dcterms:created>
  <dcterms:modified xsi:type="dcterms:W3CDTF">2025-10-22T04:13:13Z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E2C3FD3F-120D-4365-8815-AE57D7558945</vt:lpwstr>
  </property>
  <property fmtid="{D5CDD505-2E9C-101B-9397-08002B2CF9AE}" pid="3" name="ArticulatePath">
    <vt:lpwstr>Hochschulpräsentation aktuell_11_19</vt:lpwstr>
  </property>
</Properties>
</file>