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Lato" panose="020F0502020204030203" pitchFamily="34" charset="0"/>
      <p:regular r:id="rId13"/>
    </p:embeddedFont>
    <p:embeddedFont>
      <p:font typeface="Lato Bold" panose="020B0604020202020204" charset="0"/>
      <p:regular r:id="rId14"/>
    </p:embeddedFont>
    <p:embeddedFont>
      <p:font typeface="Montserrat" panose="00000500000000000000" pitchFamily="2" charset="-52"/>
      <p:regular r:id="rId15"/>
    </p:embeddedFont>
    <p:embeddedFont>
      <p:font typeface="Montserrat Bold" panose="020B0604020202020204" charset="-52"/>
      <p:regular r:id="rId16"/>
    </p:embeddedFont>
    <p:embeddedFont>
      <p:font typeface="Montserrat Semi-Bold" panose="020B0604020202020204" charset="-5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1330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57300" y="-282012"/>
            <a:ext cx="6629400" cy="112395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01009" y="1613288"/>
            <a:ext cx="6763154" cy="7060423"/>
          </a:xfrm>
          <a:custGeom>
            <a:avLst/>
            <a:gdLst/>
            <a:ahLst/>
            <a:cxnLst/>
            <a:rect l="l" t="t" r="r" b="b"/>
            <a:pathLst>
              <a:path w="6763154" h="7060423">
                <a:moveTo>
                  <a:pt x="0" y="0"/>
                </a:moveTo>
                <a:lnTo>
                  <a:pt x="6763154" y="0"/>
                </a:lnTo>
                <a:lnTo>
                  <a:pt x="6763154" y="7060424"/>
                </a:lnTo>
                <a:lnTo>
                  <a:pt x="0" y="7060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87" r="-19019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7924800" y="2374846"/>
            <a:ext cx="9120482" cy="5925784"/>
            <a:chOff x="0" y="0"/>
            <a:chExt cx="12160643" cy="7901045"/>
          </a:xfrm>
        </p:grpSpPr>
        <p:sp>
          <p:nvSpPr>
            <p:cNvPr id="5" name="AutoShape 5"/>
            <p:cNvSpPr/>
            <p:nvPr/>
          </p:nvSpPr>
          <p:spPr>
            <a:xfrm>
              <a:off x="0" y="6439296"/>
              <a:ext cx="1207327" cy="4736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2160643" cy="434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49"/>
                </a:lnSpc>
                <a:spcBef>
                  <a:spcPct val="0"/>
                </a:spcBef>
              </a:pPr>
              <a:r>
                <a:rPr lang="en-US" sz="4678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Was motiviert uns, nach der Ausbildung in Deutschland eine Agrarlaufbahn in Kasachstan einzuschlagen?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219652"/>
              <a:ext cx="10843081" cy="681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54"/>
                </a:lnSpc>
              </a:pPr>
              <a:r>
                <a:rPr lang="en-US" sz="3039" spc="6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Aruzhan Bainazarova, Absolventin der HSWT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995" y="583801"/>
            <a:ext cx="7169903" cy="4794958"/>
            <a:chOff x="0" y="0"/>
            <a:chExt cx="121538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607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376615" y="583801"/>
            <a:ext cx="7169903" cy="4794958"/>
            <a:chOff x="0" y="0"/>
            <a:chExt cx="121538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607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3995" y="5492042"/>
            <a:ext cx="7169903" cy="4794958"/>
            <a:chOff x="0" y="0"/>
            <a:chExt cx="12153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607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6615" y="5492042"/>
            <a:ext cx="7169903" cy="4794958"/>
            <a:chOff x="0" y="0"/>
            <a:chExt cx="121538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0764" t="-35960" r="-15885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23484"/>
            <a:ext cx="7243281" cy="304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5013" b="1">
                <a:solidFill>
                  <a:srgbClr val="1E484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ПО ВСЕМ ВОПРОСАМ И ПРЕДЛОЖЕНИЯМ СОТРУДНИЧЕСТВА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642617" y="2098696"/>
            <a:ext cx="6780594" cy="6089608"/>
            <a:chOff x="0" y="0"/>
            <a:chExt cx="9040792" cy="81194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377050" cy="57579"/>
            </a:xfrm>
            <a:prstGeom prst="rect">
              <a:avLst/>
            </a:prstGeom>
            <a:solidFill>
              <a:srgbClr val="1E48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32645"/>
              <a:ext cx="9040792" cy="638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84"/>
                </a:lnSpc>
              </a:pPr>
              <a:r>
                <a:rPr lang="en-US" sz="2917" spc="58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aruzhan@agrixperia.de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3476206"/>
              <a:ext cx="1377050" cy="57579"/>
            </a:xfrm>
            <a:prstGeom prst="rect">
              <a:avLst/>
            </a:prstGeom>
            <a:solidFill>
              <a:srgbClr val="1E48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08852"/>
              <a:ext cx="9040792" cy="638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84"/>
                </a:lnSpc>
              </a:pPr>
              <a:r>
                <a:rPr lang="en-US" sz="2917" spc="58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www.agrixperia.de/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6952413"/>
              <a:ext cx="1377050" cy="57579"/>
            </a:xfrm>
            <a:prstGeom prst="rect">
              <a:avLst/>
            </a:prstGeom>
            <a:solidFill>
              <a:srgbClr val="1E48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485058"/>
              <a:ext cx="9040792" cy="638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84"/>
                </a:lnSpc>
              </a:pPr>
              <a:r>
                <a:rPr lang="en-US" sz="2917" spc="58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+7 (747) 248-34-48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60880"/>
            <a:ext cx="6492470" cy="4097420"/>
            <a:chOff x="0" y="0"/>
            <a:chExt cx="8656626" cy="5463226"/>
          </a:xfrm>
        </p:grpSpPr>
        <p:sp>
          <p:nvSpPr>
            <p:cNvPr id="3" name="AutoShape 3"/>
            <p:cNvSpPr/>
            <p:nvPr/>
          </p:nvSpPr>
          <p:spPr>
            <a:xfrm>
              <a:off x="0" y="2569237"/>
              <a:ext cx="1132833" cy="4736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259528"/>
              <a:ext cx="8656626" cy="220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1" lvl="1" indent="-259080" algn="l">
                <a:lnSpc>
                  <a:spcPts val="3360"/>
                </a:lnSpc>
                <a:buFont typeface="Arial"/>
                <a:buChar char="•"/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Практический семестр - 6 месяцев сельскохозяйственной практики в предприятии </a:t>
              </a:r>
            </a:p>
            <a:p>
              <a:pPr marL="518161" lvl="1" indent="-259080" algn="l">
                <a:lnSpc>
                  <a:spcPts val="3360"/>
                </a:lnSpc>
                <a:buFont typeface="Arial"/>
                <a:buChar char="•"/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Теоритические семестры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6068"/>
              <a:ext cx="8656626" cy="1915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 spc="55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МОЙ ПУТЬ В ГЕРМАНИИ ОТ  СЕЛЬСКОХОЗЯЙСТВЕННОЙ ПРАКТИКИ ДО ДИПЛОМА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252785" y="3454879"/>
            <a:ext cx="8006515" cy="6004886"/>
          </a:xfrm>
          <a:custGeom>
            <a:avLst/>
            <a:gdLst/>
            <a:ahLst/>
            <a:cxnLst/>
            <a:rect l="l" t="t" r="r" b="b"/>
            <a:pathLst>
              <a:path w="8006515" h="6004886">
                <a:moveTo>
                  <a:pt x="0" y="0"/>
                </a:moveTo>
                <a:lnTo>
                  <a:pt x="8006515" y="0"/>
                </a:lnTo>
                <a:lnTo>
                  <a:pt x="8006515" y="6004886"/>
                </a:lnTo>
                <a:lnTo>
                  <a:pt x="0" y="600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028700" y="1028700"/>
            <a:ext cx="14607770" cy="242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Образование и практика в Германии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29300"/>
            <a:ext cx="5186708" cy="6228400"/>
          </a:xfrm>
          <a:custGeom>
            <a:avLst/>
            <a:gdLst/>
            <a:ahLst/>
            <a:cxnLst/>
            <a:rect l="l" t="t" r="r" b="b"/>
            <a:pathLst>
              <a:path w="5186708" h="6228400">
                <a:moveTo>
                  <a:pt x="0" y="0"/>
                </a:moveTo>
                <a:lnTo>
                  <a:pt x="5186708" y="0"/>
                </a:lnTo>
                <a:lnTo>
                  <a:pt x="5186708" y="6228400"/>
                </a:lnTo>
                <a:lnTo>
                  <a:pt x="0" y="622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03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171159" y="2029300"/>
            <a:ext cx="4671300" cy="6228400"/>
          </a:xfrm>
          <a:custGeom>
            <a:avLst/>
            <a:gdLst/>
            <a:ahLst/>
            <a:cxnLst/>
            <a:rect l="l" t="t" r="r" b="b"/>
            <a:pathLst>
              <a:path w="4671300" h="6228400">
                <a:moveTo>
                  <a:pt x="0" y="0"/>
                </a:moveTo>
                <a:lnTo>
                  <a:pt x="4671300" y="0"/>
                </a:lnTo>
                <a:lnTo>
                  <a:pt x="4671300" y="6228400"/>
                </a:lnTo>
                <a:lnTo>
                  <a:pt x="0" y="6228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6949911" y="2029300"/>
            <a:ext cx="5487823" cy="6228400"/>
          </a:xfrm>
          <a:custGeom>
            <a:avLst/>
            <a:gdLst/>
            <a:ahLst/>
            <a:cxnLst/>
            <a:rect l="l" t="t" r="r" b="b"/>
            <a:pathLst>
              <a:path w="5487823" h="6228400">
                <a:moveTo>
                  <a:pt x="0" y="0"/>
                </a:moveTo>
                <a:lnTo>
                  <a:pt x="5487823" y="0"/>
                </a:lnTo>
                <a:lnTo>
                  <a:pt x="5487823" y="6228400"/>
                </a:lnTo>
                <a:lnTo>
                  <a:pt x="0" y="622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72" b="-39533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4122" y="988041"/>
            <a:ext cx="6473649" cy="4211839"/>
          </a:xfrm>
          <a:custGeom>
            <a:avLst/>
            <a:gdLst/>
            <a:ahLst/>
            <a:cxnLst/>
            <a:rect l="l" t="t" r="r" b="b"/>
            <a:pathLst>
              <a:path w="6473649" h="4211839">
                <a:moveTo>
                  <a:pt x="0" y="0"/>
                </a:moveTo>
                <a:lnTo>
                  <a:pt x="6473648" y="0"/>
                </a:lnTo>
                <a:lnTo>
                  <a:pt x="6473648" y="4211839"/>
                </a:lnTo>
                <a:lnTo>
                  <a:pt x="0" y="4211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084" t="-47115" r="-69662" b="-5929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459141" y="1056890"/>
            <a:ext cx="6810232" cy="4142990"/>
          </a:xfrm>
          <a:custGeom>
            <a:avLst/>
            <a:gdLst/>
            <a:ahLst/>
            <a:cxnLst/>
            <a:rect l="l" t="t" r="r" b="b"/>
            <a:pathLst>
              <a:path w="6810232" h="4142990">
                <a:moveTo>
                  <a:pt x="0" y="0"/>
                </a:moveTo>
                <a:lnTo>
                  <a:pt x="6810232" y="0"/>
                </a:lnTo>
                <a:lnTo>
                  <a:pt x="6810232" y="4142990"/>
                </a:lnTo>
                <a:lnTo>
                  <a:pt x="0" y="4142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530" b="-375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974122" y="5433755"/>
            <a:ext cx="6473649" cy="4413844"/>
          </a:xfrm>
          <a:custGeom>
            <a:avLst/>
            <a:gdLst/>
            <a:ahLst/>
            <a:cxnLst/>
            <a:rect l="l" t="t" r="r" b="b"/>
            <a:pathLst>
              <a:path w="6473649" h="4413844">
                <a:moveTo>
                  <a:pt x="0" y="0"/>
                </a:moveTo>
                <a:lnTo>
                  <a:pt x="6473648" y="0"/>
                </a:lnTo>
                <a:lnTo>
                  <a:pt x="6473648" y="4413844"/>
                </a:lnTo>
                <a:lnTo>
                  <a:pt x="0" y="441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00" b="-500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459141" y="5433755"/>
            <a:ext cx="6810232" cy="4413844"/>
          </a:xfrm>
          <a:custGeom>
            <a:avLst/>
            <a:gdLst/>
            <a:ahLst/>
            <a:cxnLst/>
            <a:rect l="l" t="t" r="r" b="b"/>
            <a:pathLst>
              <a:path w="6810232" h="4413844">
                <a:moveTo>
                  <a:pt x="0" y="0"/>
                </a:moveTo>
                <a:lnTo>
                  <a:pt x="6810232" y="0"/>
                </a:lnTo>
                <a:lnTo>
                  <a:pt x="6810232" y="4413844"/>
                </a:lnTo>
                <a:lnTo>
                  <a:pt x="0" y="4413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951" r="-6941" b="-3186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38225"/>
            <a:ext cx="15126086" cy="26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>
                <a:solidFill>
                  <a:srgbClr val="1E48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Почему я решила вернуться в Казахстан?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5143500"/>
            <a:ext cx="15952436" cy="4189236"/>
            <a:chOff x="0" y="0"/>
            <a:chExt cx="21269914" cy="5585648"/>
          </a:xfrm>
        </p:grpSpPr>
        <p:sp>
          <p:nvSpPr>
            <p:cNvPr id="4" name="AutoShape 4"/>
            <p:cNvSpPr/>
            <p:nvPr/>
          </p:nvSpPr>
          <p:spPr>
            <a:xfrm>
              <a:off x="0" y="3232000"/>
              <a:ext cx="2783447" cy="47367"/>
            </a:xfrm>
            <a:prstGeom prst="rect">
              <a:avLst/>
            </a:prstGeom>
            <a:solidFill>
              <a:srgbClr val="1E48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00626"/>
              <a:ext cx="21269914" cy="1085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Я верю, что именно молодые специалисты, прошедшие обучение в Германии, могут стать мостом между двумя системами — казахстанской и немецкой.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269914" cy="257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 spc="55">
                  <a:solidFill>
                    <a:srgbClr val="1E4844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ПОСЛЕ ОКОНЧАНИЯ УЧЁБЫ Я ВСЁ ЖЕ РЕШИЛА ВЕРНУТЬСЯ В КАЗАХСТАН.</a:t>
              </a:r>
            </a:p>
            <a:p>
              <a:pPr algn="l">
                <a:lnSpc>
                  <a:spcPts val="3919"/>
                </a:lnSpc>
              </a:pPr>
              <a:r>
                <a:rPr lang="en-US" sz="2799" b="1" spc="55">
                  <a:solidFill>
                    <a:srgbClr val="1E4844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 МОЕЙ МОТИВАЦИЕЙ БЫЛО ЖЕЛАНИЕ ПРИМЕНИТЬ ПОЛУЧЕННЫЕ ЗНАНИЯ ЗДЕСЬ И ВНЕСТИ ВКЛАД В РАЗВИТИЕ СЕЛЬСКОГО ХОЗЯЙСТВА МОЕЙ СТРАНЫ.</a:t>
              </a:r>
            </a:p>
            <a:p>
              <a:pPr algn="l">
                <a:lnSpc>
                  <a:spcPts val="3919"/>
                </a:lnSpc>
              </a:pPr>
              <a:endParaRPr lang="en-US" sz="2799" b="1" spc="55">
                <a:solidFill>
                  <a:srgbClr val="1E484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106400" y="-419100"/>
            <a:ext cx="6057900" cy="113538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379936" y="1824993"/>
            <a:ext cx="10989803" cy="7914219"/>
            <a:chOff x="0" y="0"/>
            <a:chExt cx="14653070" cy="10552292"/>
          </a:xfrm>
        </p:grpSpPr>
        <p:sp>
          <p:nvSpPr>
            <p:cNvPr id="4" name="AutoShape 4"/>
            <p:cNvSpPr/>
            <p:nvPr/>
          </p:nvSpPr>
          <p:spPr>
            <a:xfrm>
              <a:off x="0" y="5009833"/>
              <a:ext cx="1693212" cy="4736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111240"/>
              <a:ext cx="9819926" cy="4441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Причины, как правило, одинаковые:</a:t>
              </a:r>
            </a:p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– отсутствие прозрачных карьерных перспектив в Казахстане,</a:t>
              </a:r>
            </a:p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– низкий уровень зарплат,</a:t>
              </a:r>
            </a:p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– неуверенность в стабильности,</a:t>
              </a:r>
            </a:p>
            <a:p>
              <a:pPr algn="l">
                <a:lnSpc>
                  <a:spcPts val="3360"/>
                </a:lnSpc>
              </a:pPr>
              <a:endParaRPr lang="en-US" sz="2400" spc="48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algn="l">
                <a:lnSpc>
                  <a:spcPts val="3360"/>
                </a:lnSpc>
              </a:pPr>
              <a:r>
                <a:rPr lang="en-US" sz="2400" spc="48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Эти студенты сравнивают две системы — и делают рациональный выбор в пользу Германии.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4653070" cy="2767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5"/>
                </a:lnSpc>
              </a:pPr>
              <a:r>
                <a:rPr lang="en-US" sz="6854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ПОЧЕМУ МНОГИЕ НЕ ВОЗВРАЩАЮТСЯ?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610100" cy="11353800"/>
          </a:xfrm>
          <a:prstGeom prst="rect">
            <a:avLst/>
          </a:prstGeom>
          <a:solidFill>
            <a:srgbClr val="1E4844"/>
          </a:solid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5233568" y="1189379"/>
            <a:ext cx="12025732" cy="7401992"/>
            <a:chOff x="0" y="0"/>
            <a:chExt cx="16034309" cy="9869323"/>
          </a:xfrm>
        </p:grpSpPr>
        <p:sp>
          <p:nvSpPr>
            <p:cNvPr id="4" name="AutoShape 4"/>
            <p:cNvSpPr/>
            <p:nvPr/>
          </p:nvSpPr>
          <p:spPr>
            <a:xfrm>
              <a:off x="0" y="5081936"/>
              <a:ext cx="1880798" cy="47367"/>
            </a:xfrm>
            <a:prstGeom prst="rect">
              <a:avLst/>
            </a:prstGeom>
            <a:solidFill>
              <a:srgbClr val="1E484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97328"/>
              <a:ext cx="12348063" cy="317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endParaRPr/>
            </a:p>
            <a:p>
              <a:pPr algn="l">
                <a:lnSpc>
                  <a:spcPts val="2749"/>
                </a:lnSpc>
              </a:pPr>
              <a:r>
                <a:rPr lang="en-US" sz="1963" spc="39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 Всё сводится к одному ключевому слову — </a:t>
              </a:r>
              <a:r>
                <a:rPr lang="en-US" sz="1963" b="1" spc="39">
                  <a:solidFill>
                    <a:srgbClr val="1E4844"/>
                  </a:solidFill>
                  <a:latin typeface="Lato Bold"/>
                  <a:ea typeface="Lato Bold"/>
                  <a:cs typeface="Lato Bold"/>
                  <a:sym typeface="Lato Bold"/>
                </a:rPr>
                <a:t>уверенность</a:t>
              </a:r>
              <a:r>
                <a:rPr lang="en-US" sz="1963" spc="39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.</a:t>
              </a:r>
            </a:p>
            <a:p>
              <a:pPr algn="l">
                <a:lnSpc>
                  <a:spcPts val="2749"/>
                </a:lnSpc>
              </a:pPr>
              <a:r>
                <a:rPr lang="en-US" sz="1963" spc="39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 Когда студент знает, что в Казахстане у него будет стабильная работа, достойная зарплата и возможность развиваться — он вернётся.</a:t>
              </a:r>
            </a:p>
            <a:p>
              <a:pPr algn="l">
                <a:lnSpc>
                  <a:spcPts val="2749"/>
                </a:lnSpc>
              </a:pPr>
              <a:r>
                <a:rPr lang="en-US" sz="1963" spc="39">
                  <a:solidFill>
                    <a:srgbClr val="1E4844"/>
                  </a:solidFill>
                  <a:latin typeface="Lato"/>
                  <a:ea typeface="Lato"/>
                  <a:cs typeface="Lato"/>
                  <a:sym typeface="Lato"/>
                </a:rPr>
                <a:t> Именно эту уверенность могут дать частные компании, </a:t>
              </a:r>
              <a:r>
                <a:rPr lang="en-US" sz="1963" b="1" spc="39">
                  <a:solidFill>
                    <a:srgbClr val="1E4844"/>
                  </a:solidFill>
                  <a:latin typeface="Lato Bold"/>
                  <a:ea typeface="Lato Bold"/>
                  <a:cs typeface="Lato Bold"/>
                  <a:sym typeface="Lato Bold"/>
                </a:rPr>
                <a:t>если начнут выстраивать диалог со студентами ещё во время их учёбы.</a:t>
              </a:r>
            </a:p>
            <a:p>
              <a:pPr algn="l">
                <a:lnSpc>
                  <a:spcPts val="2749"/>
                </a:lnSpc>
              </a:pPr>
              <a:endParaRPr lang="en-US" sz="1963" b="1" spc="39">
                <a:solidFill>
                  <a:srgbClr val="1E4844"/>
                </a:solidFill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034309" cy="4150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5"/>
                </a:lnSpc>
              </a:pPr>
              <a:r>
                <a:rPr lang="en-US" sz="6854">
                  <a:solidFill>
                    <a:srgbClr val="1E48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ГЛАВНЫЙ ФАКТОР — УВЕРЕННОСТЬ В БУДУЩЕМ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88358"/>
            <a:ext cx="7243281" cy="5375491"/>
            <a:chOff x="0" y="0"/>
            <a:chExt cx="9657708" cy="7167321"/>
          </a:xfrm>
        </p:grpSpPr>
        <p:sp>
          <p:nvSpPr>
            <p:cNvPr id="3" name="AutoShape 3"/>
            <p:cNvSpPr/>
            <p:nvPr/>
          </p:nvSpPr>
          <p:spPr>
            <a:xfrm>
              <a:off x="0" y="5097526"/>
              <a:ext cx="1132833" cy="4736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130846"/>
              <a:ext cx="8720392" cy="987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10"/>
                </a:lnSpc>
              </a:pPr>
              <a:r>
                <a:rPr lang="en-US" sz="2150" spc="43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Аграрные образовательные туры в Казахстан для интересующихся из Германии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0822"/>
              <a:ext cx="9657708" cy="4033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49"/>
                </a:lnSpc>
              </a:pPr>
              <a:r>
                <a:rPr lang="en-US" sz="6624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МОЯ СЕГОДНЯШНЯЯ РАБОТА С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289206" y="5658169"/>
            <a:ext cx="3725940" cy="1093912"/>
          </a:xfrm>
          <a:custGeom>
            <a:avLst/>
            <a:gdLst/>
            <a:ahLst/>
            <a:cxnLst/>
            <a:rect l="l" t="t" r="r" b="b"/>
            <a:pathLst>
              <a:path w="3725940" h="1093912">
                <a:moveTo>
                  <a:pt x="0" y="0"/>
                </a:moveTo>
                <a:lnTo>
                  <a:pt x="3725941" y="0"/>
                </a:lnTo>
                <a:lnTo>
                  <a:pt x="3725941" y="1093912"/>
                </a:lnTo>
                <a:lnTo>
                  <a:pt x="0" y="1093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3" b="-52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0222730" y="155063"/>
            <a:ext cx="7619055" cy="9976875"/>
          </a:xfrm>
          <a:custGeom>
            <a:avLst/>
            <a:gdLst/>
            <a:ahLst/>
            <a:cxnLst/>
            <a:rect l="l" t="t" r="r" b="b"/>
            <a:pathLst>
              <a:path w="7619055" h="9976875">
                <a:moveTo>
                  <a:pt x="0" y="0"/>
                </a:moveTo>
                <a:lnTo>
                  <a:pt x="7619055" y="0"/>
                </a:lnTo>
                <a:lnTo>
                  <a:pt x="7619055" y="9976874"/>
                </a:lnTo>
                <a:lnTo>
                  <a:pt x="0" y="997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030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995" y="583801"/>
            <a:ext cx="7169903" cy="4794958"/>
            <a:chOff x="0" y="0"/>
            <a:chExt cx="121538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607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376615" y="583801"/>
            <a:ext cx="7169903" cy="4794958"/>
            <a:chOff x="0" y="0"/>
            <a:chExt cx="121538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3919" t="-6073" r="-8569" b="-2007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3995" y="5492042"/>
            <a:ext cx="7169903" cy="4794958"/>
            <a:chOff x="0" y="0"/>
            <a:chExt cx="121538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607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6615" y="5492042"/>
            <a:ext cx="7169903" cy="4794958"/>
            <a:chOff x="0" y="0"/>
            <a:chExt cx="121538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5380" cy="812800"/>
            </a:xfrm>
            <a:custGeom>
              <a:avLst/>
              <a:gdLst/>
              <a:ahLst/>
              <a:cxnLst/>
              <a:rect l="l" t="t" r="r" b="b"/>
              <a:pathLst>
                <a:path w="1215380" h="812800">
                  <a:moveTo>
                    <a:pt x="0" y="0"/>
                  </a:moveTo>
                  <a:lnTo>
                    <a:pt x="1215380" y="0"/>
                  </a:lnTo>
                  <a:lnTo>
                    <a:pt x="121538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8987" t="-16153" b="-607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Benutzerdefiniert</PresentationFormat>
  <Paragraphs>28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Lato Bold</vt:lpstr>
      <vt:lpstr>Calibri</vt:lpstr>
      <vt:lpstr>Montserrat Bold</vt:lpstr>
      <vt:lpstr>Lato</vt:lpstr>
      <vt:lpstr>Arial</vt:lpstr>
      <vt:lpstr>Montserrat</vt:lpstr>
      <vt:lpstr>Montserrat Semi-Bold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и Белый Корпоративный Продажи Маркетинговая Презентация</dc:title>
  <cp:lastModifiedBy>Bainazarova Aruzhan</cp:lastModifiedBy>
  <cp:revision>2</cp:revision>
  <dcterms:created xsi:type="dcterms:W3CDTF">2006-08-16T00:00:00Z</dcterms:created>
  <dcterms:modified xsi:type="dcterms:W3CDTF">2025-10-22T04:14:35Z</dcterms:modified>
  <dc:identifier>DAG2K3aCUPQ</dc:identifier>
</cp:coreProperties>
</file>