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2" r:id="rId4"/>
    <p:sldMasterId id="2147483842" r:id="rId5"/>
  </p:sldMasterIdLst>
  <p:notesMasterIdLst>
    <p:notesMasterId r:id="rId13"/>
  </p:notesMasterIdLst>
  <p:handoutMasterIdLst>
    <p:handoutMasterId r:id="rId14"/>
  </p:handoutMasterIdLst>
  <p:sldIdLst>
    <p:sldId id="463" r:id="rId6"/>
    <p:sldId id="482" r:id="rId7"/>
    <p:sldId id="483" r:id="rId8"/>
    <p:sldId id="484" r:id="rId9"/>
    <p:sldId id="485" r:id="rId10"/>
    <p:sldId id="486" r:id="rId11"/>
    <p:sldId id="447" r:id="rId12"/>
  </p:sldIdLst>
  <p:sldSz cx="9144000" cy="5143500" type="screen16x9"/>
  <p:notesSz cx="6797675" cy="9928225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B3D"/>
    <a:srgbClr val="808181"/>
    <a:srgbClr val="E7FFF4"/>
    <a:srgbClr val="69BD40"/>
    <a:srgbClr val="C7CFD4"/>
    <a:srgbClr val="00854A"/>
    <a:srgbClr val="CFD3CC"/>
    <a:srgbClr val="01269D"/>
    <a:srgbClr val="005A9E"/>
    <a:srgbClr val="E8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7" autoAdjust="0"/>
    <p:restoredTop sz="96837" autoAdjust="0"/>
  </p:normalViewPr>
  <p:slideViewPr>
    <p:cSldViewPr>
      <p:cViewPr varScale="1">
        <p:scale>
          <a:sx n="112" d="100"/>
          <a:sy n="112" d="100"/>
        </p:scale>
        <p:origin x="1109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51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8F6AB-B2F1-4BE2-BAB0-2050A48E378A}" type="datetimeFigureOut">
              <a:rPr lang="de-DE" smtClean="0"/>
              <a:t>21.12.2024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78554-6BDE-4519-8337-4E06800F74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0374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AB78E-8AA5-408A-ACE1-A0C29651DE35}" type="datetimeFigureOut">
              <a:rPr lang="de-DE" smtClean="0"/>
              <a:t>21.12.2024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52FF7-1CA1-4092-9374-FB4149A2823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49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BSALogoFarbig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9236" cy="132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688314" y="3383221"/>
            <a:ext cx="7952448" cy="324000"/>
          </a:xfrm>
        </p:spPr>
        <p:txBody>
          <a:bodyPr lIns="0">
            <a:no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5799" y="2488218"/>
            <a:ext cx="7954963" cy="784180"/>
          </a:xfrm>
          <a:noFill/>
        </p:spPr>
        <p:txBody>
          <a:bodyPr lIns="0" tIns="0" bIns="0" anchor="t"/>
          <a:lstStyle>
            <a:lvl1pPr>
              <a:lnSpc>
                <a:spcPct val="100000"/>
              </a:lnSpc>
              <a:defRPr sz="2700" b="1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Textfeld 6"/>
          <p:cNvSpPr txBox="1"/>
          <p:nvPr userDrawn="1"/>
        </p:nvSpPr>
        <p:spPr>
          <a:xfrm>
            <a:off x="-1488693" y="0"/>
            <a:ext cx="1464840" cy="14916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noAutofit/>
          </a:bodyPr>
          <a:lstStyle/>
          <a:p>
            <a:r>
              <a:rPr lang="de-DE" sz="800" b="1" smtClean="0"/>
              <a:t>Fußzeile anpassen:</a:t>
            </a:r>
          </a:p>
          <a:p>
            <a:pPr>
              <a:tabLst>
                <a:tab pos="182563" algn="l"/>
              </a:tabLst>
            </a:pPr>
            <a:r>
              <a:rPr lang="de-DE" sz="800" b="0" smtClean="0"/>
              <a:t>&gt;Einfügen</a:t>
            </a:r>
          </a:p>
          <a:p>
            <a:pPr>
              <a:tabLst>
                <a:tab pos="182563" algn="l"/>
              </a:tabLst>
            </a:pPr>
            <a:r>
              <a:rPr lang="de-DE" sz="800" b="0" smtClean="0"/>
              <a:t>	&gt;Kopf-</a:t>
            </a:r>
            <a:r>
              <a:rPr lang="de-DE" sz="800" b="0" baseline="0" smtClean="0"/>
              <a:t> und Fußzeile</a:t>
            </a:r>
            <a:br>
              <a:rPr lang="de-DE" sz="800" b="0" baseline="0" smtClean="0"/>
            </a:br>
            <a:endParaRPr lang="de-DE" sz="800" b="0" baseline="0" smtClean="0"/>
          </a:p>
          <a:p>
            <a:pPr>
              <a:tabLst>
                <a:tab pos="182563" algn="l"/>
              </a:tabLst>
            </a:pPr>
            <a:endParaRPr lang="de-DE" sz="800" b="0" baseline="0" smtClean="0"/>
          </a:p>
          <a:p>
            <a:pPr>
              <a:tabLst>
                <a:tab pos="182563" algn="l"/>
              </a:tabLst>
            </a:pPr>
            <a:endParaRPr lang="de-DE" sz="800" b="0" baseline="0" smtClean="0"/>
          </a:p>
          <a:p>
            <a:pPr>
              <a:tabLst>
                <a:tab pos="182563" algn="l"/>
              </a:tabLst>
            </a:pPr>
            <a:endParaRPr lang="de-DE" sz="800" b="0" baseline="0" smtClean="0"/>
          </a:p>
          <a:p>
            <a:pPr>
              <a:tabLst>
                <a:tab pos="182563" algn="l"/>
              </a:tabLst>
            </a:pPr>
            <a:endParaRPr lang="de-DE" sz="800" b="0" baseline="0" smtClean="0"/>
          </a:p>
          <a:p>
            <a:pPr>
              <a:tabLst>
                <a:tab pos="182563" algn="l"/>
              </a:tabLst>
            </a:pPr>
            <a:r>
              <a:rPr lang="de-DE" sz="800" b="0" baseline="0" smtClean="0"/>
              <a:t>	</a:t>
            </a:r>
          </a:p>
          <a:p>
            <a:pPr>
              <a:tabLst>
                <a:tab pos="182563" algn="l"/>
              </a:tabLst>
            </a:pPr>
            <a:endParaRPr lang="de-DE" sz="800" b="0" baseline="0" smtClean="0"/>
          </a:p>
          <a:p>
            <a:pPr>
              <a:tabLst>
                <a:tab pos="182563" algn="l"/>
              </a:tabLst>
            </a:pPr>
            <a:r>
              <a:rPr lang="de-DE" sz="800" b="0" baseline="0" smtClean="0"/>
              <a:t>	&gt;Für alle übernehmen</a:t>
            </a:r>
            <a:endParaRPr lang="de-DE" sz="800" b="0" smtClean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51642" y="503628"/>
            <a:ext cx="990738" cy="40963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449926" y="987574"/>
            <a:ext cx="1387305" cy="10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2847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reisförmiges Bild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8">
            <a:extLst>
              <a:ext uri="{FF2B5EF4-FFF2-40B4-BE49-F238E27FC236}">
                <a16:creationId xmlns:a16="http://schemas.microsoft.com/office/drawing/2014/main" id="{D27CA3D2-D5F8-424A-9032-AAD78AFAA94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93507" y="1320800"/>
            <a:ext cx="4094517" cy="33385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81A3D0D-9F0A-DC41-9DCC-E7A98166B50A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5305700" y="1320800"/>
            <a:ext cx="3338512" cy="3338512"/>
          </a:xfrm>
          <a:prstGeom prst="ellipse">
            <a:avLst/>
          </a:pr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Swenja Tams  / Resistence Characteristics / TC 60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CA023DD-7D07-4CFA-A9C0-4F383FE4D3C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76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320800"/>
            <a:ext cx="7955051" cy="3412300"/>
          </a:xfrm>
        </p:spPr>
        <p:txBody>
          <a:bodyPr lIns="0">
            <a:no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Swenja Tams  / Resistence Characteristics / TC 60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A023DD-7D07-4CFA-A9C0-4F383FE4D3C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17031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000" y="1320800"/>
            <a:ext cx="3706813" cy="3411537"/>
          </a:xfrm>
        </p:spPr>
        <p:txBody>
          <a:bodyPr l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30619" y="1320800"/>
            <a:ext cx="3708000" cy="3411537"/>
          </a:xfrm>
        </p:spPr>
        <p:txBody>
          <a:bodyPr l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Swenja Tams  / Resistence Characteristics / TC 60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A023DD-7D07-4CFA-A9C0-4F383FE4D3C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9752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67" userDrawn="1">
          <p15:clr>
            <a:srgbClr val="5ACBF0"/>
          </p15:clr>
        </p15:guide>
        <p15:guide id="2" pos="2993" userDrawn="1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000" y="1328564"/>
            <a:ext cx="3706814" cy="216000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4000" y="1658727"/>
            <a:ext cx="3782116" cy="3073612"/>
          </a:xfrm>
        </p:spPr>
        <p:txBody>
          <a:bodyPr lIns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859222" y="1328564"/>
            <a:ext cx="3785484" cy="216000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859222" y="1658725"/>
            <a:ext cx="3784873" cy="3073613"/>
          </a:xfrm>
        </p:spPr>
        <p:txBody>
          <a:bodyPr lIns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Swenja Tams  / Resistence Characteristics / TC 60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A023DD-7D07-4CFA-A9C0-4F383FE4D3C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40186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67">
          <p15:clr>
            <a:srgbClr val="5ACBF0"/>
          </p15:clr>
        </p15:guide>
        <p15:guide id="2" pos="2993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Swenja Tams  / Resistence Characteristics / TC 60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A023DD-7D07-4CFA-A9C0-4F383FE4D3C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521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2555776" y="1131590"/>
            <a:ext cx="5112568" cy="280831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>
              <a:lnSpc>
                <a:spcPts val="2200"/>
              </a:lnSpc>
              <a:spcBef>
                <a:spcPts val="400"/>
              </a:spcBef>
            </a:pPr>
            <a:endParaRPr lang="de-DE" sz="160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Swenja Tams  / Resistence Characteristics / TC 60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A023DD-7D07-4CFA-A9C0-4F383FE4D3C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586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e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984DF27-98BD-4B1B-9935-D7B8221CB1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3686" y="1654236"/>
            <a:ext cx="4284933" cy="311844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1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600"/>
            </a:lvl3pPr>
            <a:lvl4pPr>
              <a:lnSpc>
                <a:spcPts val="1440"/>
              </a:lnSpc>
              <a:spcBef>
                <a:spcPts val="0"/>
              </a:spcBef>
              <a:defRPr sz="1600"/>
            </a:lvl4pPr>
            <a:lvl5pPr>
              <a:lnSpc>
                <a:spcPts val="1440"/>
              </a:lnSpc>
              <a:spcBef>
                <a:spcPts val="0"/>
              </a:spcBef>
              <a:defRPr sz="1600"/>
            </a:lvl5pPr>
          </a:lstStyle>
          <a:p>
            <a:pPr lvl="0"/>
            <a:r>
              <a:rPr lang="de-DE" smtClean="0"/>
              <a:t>Ansprechpartner(in)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353831" y="2037642"/>
            <a:ext cx="4283199" cy="1800225"/>
          </a:xfrm>
        </p:spPr>
        <p:txBody>
          <a:bodyPr/>
          <a:lstStyle>
            <a:lvl1pPr>
              <a:lnSpc>
                <a:spcPts val="1900"/>
              </a:lnSpc>
              <a:spcBef>
                <a:spcPts val="0"/>
              </a:spcBef>
              <a:defRPr/>
            </a:lvl1pPr>
            <a:lvl2pPr>
              <a:lnSpc>
                <a:spcPts val="1900"/>
              </a:lnSpc>
              <a:spcBef>
                <a:spcPts val="0"/>
              </a:spcBef>
              <a:defRPr/>
            </a:lvl2pPr>
            <a:lvl3pPr>
              <a:lnSpc>
                <a:spcPts val="1900"/>
              </a:lnSpc>
              <a:spcBef>
                <a:spcPts val="0"/>
              </a:spcBef>
              <a:defRPr/>
            </a:lvl3pPr>
            <a:lvl4pPr>
              <a:lnSpc>
                <a:spcPts val="1900"/>
              </a:lnSpc>
              <a:spcBef>
                <a:spcPts val="0"/>
              </a:spcBef>
              <a:defRPr/>
            </a:lvl4pPr>
            <a:lvl5pPr>
              <a:lnSpc>
                <a:spcPts val="19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7984DF27-98BD-4B1B-9935-D7B8221CB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127" y="1657765"/>
            <a:ext cx="3155801" cy="311844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1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600"/>
            </a:lvl3pPr>
            <a:lvl4pPr>
              <a:lnSpc>
                <a:spcPts val="1440"/>
              </a:lnSpc>
              <a:spcBef>
                <a:spcPts val="0"/>
              </a:spcBef>
              <a:defRPr sz="1600"/>
            </a:lvl4pPr>
            <a:lvl5pPr>
              <a:lnSpc>
                <a:spcPts val="1440"/>
              </a:lnSpc>
              <a:spcBef>
                <a:spcPts val="0"/>
              </a:spcBef>
              <a:defRPr sz="1600"/>
            </a:lvl5pPr>
          </a:lstStyle>
          <a:p>
            <a:pPr lvl="0"/>
            <a:r>
              <a:rPr lang="de-DE" smtClean="0"/>
              <a:t>Adresse</a:t>
            </a:r>
            <a:endParaRPr lang="de-DE" dirty="0"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768126" y="2041171"/>
            <a:ext cx="3155802" cy="1800225"/>
          </a:xfrm>
        </p:spPr>
        <p:txBody>
          <a:bodyPr/>
          <a:lstStyle>
            <a:lvl1pPr>
              <a:lnSpc>
                <a:spcPts val="1900"/>
              </a:lnSpc>
              <a:spcBef>
                <a:spcPts val="0"/>
              </a:spcBef>
              <a:defRPr/>
            </a:lvl1pPr>
            <a:lvl2pPr>
              <a:lnSpc>
                <a:spcPts val="1900"/>
              </a:lnSpc>
              <a:spcBef>
                <a:spcPts val="0"/>
              </a:spcBef>
              <a:defRPr/>
            </a:lvl2pPr>
            <a:lvl3pPr>
              <a:lnSpc>
                <a:spcPts val="1900"/>
              </a:lnSpc>
              <a:spcBef>
                <a:spcPts val="0"/>
              </a:spcBef>
              <a:defRPr/>
            </a:lvl3pPr>
            <a:lvl4pPr>
              <a:lnSpc>
                <a:spcPts val="1900"/>
              </a:lnSpc>
              <a:spcBef>
                <a:spcPts val="0"/>
              </a:spcBef>
              <a:defRPr/>
            </a:lvl4pPr>
            <a:lvl5pPr>
              <a:lnSpc>
                <a:spcPts val="19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Swenja Tams  / Resistence Characteristics / TC 60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CA023DD-7D07-4CFA-A9C0-4F383FE4D3C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45973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4" r="35293" b="31411"/>
          <a:stretch/>
        </p:blipFill>
        <p:spPr>
          <a:xfrm>
            <a:off x="6147669" y="-39587"/>
            <a:ext cx="2998935" cy="5184576"/>
          </a:xfrm>
          <a:prstGeom prst="rect">
            <a:avLst/>
          </a:prstGeom>
        </p:spPr>
      </p:pic>
      <p:grpSp>
        <p:nvGrpSpPr>
          <p:cNvPr id="6" name="Gruppieren 5"/>
          <p:cNvGrpSpPr/>
          <p:nvPr userDrawn="1"/>
        </p:nvGrpSpPr>
        <p:grpSpPr>
          <a:xfrm>
            <a:off x="107504" y="4359250"/>
            <a:ext cx="1853147" cy="690969"/>
            <a:chOff x="2699792" y="3542541"/>
            <a:chExt cx="1853147" cy="690969"/>
          </a:xfrm>
        </p:grpSpPr>
        <p:sp>
          <p:nvSpPr>
            <p:cNvPr id="7" name="Textfeld 6"/>
            <p:cNvSpPr txBox="1"/>
            <p:nvPr/>
          </p:nvSpPr>
          <p:spPr>
            <a:xfrm>
              <a:off x="2976194" y="3542541"/>
              <a:ext cx="1397819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de-DE" sz="1600" smtClean="0">
                  <a:solidFill>
                    <a:srgbClr val="808181"/>
                  </a:solidFill>
                </a:rPr>
                <a:t>Sorten schützen.</a:t>
              </a:r>
              <a:endParaRPr lang="de-DE" sz="1600" dirty="0">
                <a:solidFill>
                  <a:srgbClr val="808181"/>
                </a:solidFill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2699792" y="3756992"/>
              <a:ext cx="135774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de-DE" sz="1600" smtClean="0">
                  <a:solidFill>
                    <a:schemeClr val="accent1"/>
                  </a:solidFill>
                </a:rPr>
                <a:t>Sorten zulassen.</a:t>
              </a:r>
              <a:endParaRPr lang="de-DE" sz="1600" dirty="0">
                <a:solidFill>
                  <a:schemeClr val="accent1"/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3163135" y="3987289"/>
              <a:ext cx="138980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de-DE" sz="1600" smtClean="0">
                  <a:solidFill>
                    <a:schemeClr val="accent2"/>
                  </a:solidFill>
                </a:rPr>
                <a:t>Vielfalt erhalten.</a:t>
              </a:r>
              <a:endParaRPr lang="de-DE" sz="16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Rechteck 1"/>
          <p:cNvSpPr/>
          <p:nvPr userDrawn="1"/>
        </p:nvSpPr>
        <p:spPr>
          <a:xfrm>
            <a:off x="6156176" y="0"/>
            <a:ext cx="2987824" cy="514350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228812" y="2309118"/>
            <a:ext cx="4376156" cy="739775"/>
          </a:xfrm>
        </p:spPr>
        <p:txBody>
          <a:bodyPr anchor="ctr"/>
          <a:lstStyle>
            <a:lvl1pPr>
              <a:defRPr sz="4000">
                <a:effectLst/>
              </a:defRPr>
            </a:lvl1pPr>
          </a:lstStyle>
          <a:p>
            <a:pPr lvl="0"/>
            <a:r>
              <a:rPr lang="de-DE" smtClean="0"/>
              <a:t>Schlusswort</a:t>
            </a:r>
          </a:p>
        </p:txBody>
      </p:sp>
    </p:spTree>
    <p:extLst>
      <p:ext uri="{BB962C8B-B14F-4D97-AF65-F5344CB8AC3E}">
        <p14:creationId xmlns:p14="http://schemas.microsoft.com/office/powerpoint/2010/main" val="2268953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BSALogoFarbig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9236" cy="132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688314" y="3383221"/>
            <a:ext cx="7952448" cy="324000"/>
          </a:xfrm>
        </p:spPr>
        <p:txBody>
          <a:bodyPr lIns="0">
            <a:no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5799" y="2488218"/>
            <a:ext cx="7954963" cy="784180"/>
          </a:xfrm>
          <a:noFill/>
        </p:spPr>
        <p:txBody>
          <a:bodyPr lIns="0" tIns="0" bIns="0" anchor="t"/>
          <a:lstStyle>
            <a:lvl1pPr>
              <a:lnSpc>
                <a:spcPct val="100000"/>
              </a:lnSpc>
              <a:defRPr sz="2700" b="1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Textfeld 6"/>
          <p:cNvSpPr txBox="1"/>
          <p:nvPr userDrawn="1"/>
        </p:nvSpPr>
        <p:spPr>
          <a:xfrm>
            <a:off x="-1488693" y="0"/>
            <a:ext cx="1464840" cy="14916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noAutofit/>
          </a:bodyPr>
          <a:lstStyle/>
          <a:p>
            <a:r>
              <a:rPr lang="de-DE" sz="800" b="1" smtClean="0"/>
              <a:t>Fußzeile anpassen:</a:t>
            </a:r>
          </a:p>
          <a:p>
            <a:pPr>
              <a:tabLst>
                <a:tab pos="182563" algn="l"/>
              </a:tabLst>
            </a:pPr>
            <a:r>
              <a:rPr lang="de-DE" sz="800" b="0" smtClean="0"/>
              <a:t>&gt;Einfügen</a:t>
            </a:r>
          </a:p>
          <a:p>
            <a:pPr>
              <a:tabLst>
                <a:tab pos="182563" algn="l"/>
              </a:tabLst>
            </a:pPr>
            <a:r>
              <a:rPr lang="de-DE" sz="800" b="0" smtClean="0"/>
              <a:t>	&gt;Kopf-</a:t>
            </a:r>
            <a:r>
              <a:rPr lang="de-DE" sz="800" b="0" baseline="0" smtClean="0"/>
              <a:t> und Fußzeile</a:t>
            </a:r>
            <a:br>
              <a:rPr lang="de-DE" sz="800" b="0" baseline="0" smtClean="0"/>
            </a:br>
            <a:endParaRPr lang="de-DE" sz="800" b="0" baseline="0" smtClean="0"/>
          </a:p>
          <a:p>
            <a:pPr>
              <a:tabLst>
                <a:tab pos="182563" algn="l"/>
              </a:tabLst>
            </a:pPr>
            <a:endParaRPr lang="de-DE" sz="800" b="0" baseline="0" smtClean="0"/>
          </a:p>
          <a:p>
            <a:pPr>
              <a:tabLst>
                <a:tab pos="182563" algn="l"/>
              </a:tabLst>
            </a:pPr>
            <a:endParaRPr lang="de-DE" sz="800" b="0" baseline="0" smtClean="0"/>
          </a:p>
          <a:p>
            <a:pPr>
              <a:tabLst>
                <a:tab pos="182563" algn="l"/>
              </a:tabLst>
            </a:pPr>
            <a:endParaRPr lang="de-DE" sz="800" b="0" baseline="0" smtClean="0"/>
          </a:p>
          <a:p>
            <a:pPr>
              <a:tabLst>
                <a:tab pos="182563" algn="l"/>
              </a:tabLst>
            </a:pPr>
            <a:endParaRPr lang="de-DE" sz="800" b="0" baseline="0" smtClean="0"/>
          </a:p>
          <a:p>
            <a:pPr>
              <a:tabLst>
                <a:tab pos="182563" algn="l"/>
              </a:tabLst>
            </a:pPr>
            <a:r>
              <a:rPr lang="de-DE" sz="800" b="0" baseline="0" smtClean="0"/>
              <a:t>	</a:t>
            </a:r>
          </a:p>
          <a:p>
            <a:pPr>
              <a:tabLst>
                <a:tab pos="182563" algn="l"/>
              </a:tabLst>
            </a:pPr>
            <a:endParaRPr lang="de-DE" sz="800" b="0" baseline="0" smtClean="0"/>
          </a:p>
          <a:p>
            <a:pPr>
              <a:tabLst>
                <a:tab pos="182563" algn="l"/>
              </a:tabLst>
            </a:pPr>
            <a:r>
              <a:rPr lang="de-DE" sz="800" b="0" baseline="0" smtClean="0"/>
              <a:t>	&gt;Für alle übernehmen</a:t>
            </a:r>
            <a:endParaRPr lang="de-DE" sz="800" b="0" smtClean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51642" y="503628"/>
            <a:ext cx="990738" cy="40963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449926" y="987574"/>
            <a:ext cx="1387305" cy="10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069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egrüß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 9"/>
          <p:cNvSpPr/>
          <p:nvPr userDrawn="1"/>
        </p:nvSpPr>
        <p:spPr>
          <a:xfrm rot="3000585">
            <a:off x="-1995131" y="2290688"/>
            <a:ext cx="6431905" cy="2208262"/>
          </a:xfrm>
          <a:custGeom>
            <a:avLst/>
            <a:gdLst>
              <a:gd name="connsiteX0" fmla="*/ 0 w 6431905"/>
              <a:gd name="connsiteY0" fmla="*/ 0 h 2208262"/>
              <a:gd name="connsiteX1" fmla="*/ 6431905 w 6431905"/>
              <a:gd name="connsiteY1" fmla="*/ 0 h 2208262"/>
              <a:gd name="connsiteX2" fmla="*/ 4579593 w 6431905"/>
              <a:gd name="connsiteY2" fmla="*/ 2208262 h 2208262"/>
              <a:gd name="connsiteX3" fmla="*/ 2632614 w 6431905"/>
              <a:gd name="connsiteY3" fmla="*/ 2208262 h 220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1905" h="2208262">
                <a:moveTo>
                  <a:pt x="0" y="0"/>
                </a:moveTo>
                <a:lnTo>
                  <a:pt x="6431905" y="0"/>
                </a:lnTo>
                <a:lnTo>
                  <a:pt x="4579593" y="2208262"/>
                </a:lnTo>
                <a:lnTo>
                  <a:pt x="2632614" y="2208262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 10"/>
          <p:cNvSpPr/>
          <p:nvPr userDrawn="1"/>
        </p:nvSpPr>
        <p:spPr>
          <a:xfrm rot="18616502">
            <a:off x="-1407236" y="-94280"/>
            <a:ext cx="3839768" cy="1893831"/>
          </a:xfrm>
          <a:custGeom>
            <a:avLst/>
            <a:gdLst>
              <a:gd name="connsiteX0" fmla="*/ 2235102 w 3839768"/>
              <a:gd name="connsiteY0" fmla="*/ 0 h 1893831"/>
              <a:gd name="connsiteX1" fmla="*/ 3839768 w 3839768"/>
              <a:gd name="connsiteY1" fmla="*/ 1893831 h 1893831"/>
              <a:gd name="connsiteX2" fmla="*/ 0 w 3839768"/>
              <a:gd name="connsiteY2" fmla="*/ 1893831 h 189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9768" h="1893831">
                <a:moveTo>
                  <a:pt x="2235102" y="0"/>
                </a:moveTo>
                <a:lnTo>
                  <a:pt x="3839768" y="1893831"/>
                </a:lnTo>
                <a:lnTo>
                  <a:pt x="0" y="1893831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251520" y="3636661"/>
            <a:ext cx="8666508" cy="132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7" descr="BSALogoFarbig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0665"/>
            <a:ext cx="1989236" cy="132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484615" y="4443958"/>
            <a:ext cx="5143025" cy="324000"/>
          </a:xfrm>
        </p:spPr>
        <p:txBody>
          <a:bodyPr lIns="0">
            <a:no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5" name="Titel 4"/>
          <p:cNvSpPr>
            <a:spLocks noGrp="1"/>
          </p:cNvSpPr>
          <p:nvPr>
            <p:ph type="title"/>
          </p:nvPr>
        </p:nvSpPr>
        <p:spPr>
          <a:xfrm>
            <a:off x="2482101" y="3834418"/>
            <a:ext cx="5150352" cy="604867"/>
          </a:xfrm>
          <a:noFill/>
        </p:spPr>
        <p:txBody>
          <a:bodyPr lIns="0" tIns="0" bIns="0" anchor="t"/>
          <a:lstStyle>
            <a:lvl1pPr>
              <a:lnSpc>
                <a:spcPct val="100000"/>
              </a:lnSpc>
              <a:defRPr sz="1800" b="1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5164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egrüß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6155878" y="0"/>
            <a:ext cx="2988122" cy="5143500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 l="-1" t="-13000" r="-42188" b="-4313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 9"/>
          <p:cNvSpPr/>
          <p:nvPr userDrawn="1"/>
        </p:nvSpPr>
        <p:spPr>
          <a:xfrm rot="3000585">
            <a:off x="-1995131" y="2290688"/>
            <a:ext cx="6431905" cy="2208262"/>
          </a:xfrm>
          <a:custGeom>
            <a:avLst/>
            <a:gdLst>
              <a:gd name="connsiteX0" fmla="*/ 0 w 6431905"/>
              <a:gd name="connsiteY0" fmla="*/ 0 h 2208262"/>
              <a:gd name="connsiteX1" fmla="*/ 6431905 w 6431905"/>
              <a:gd name="connsiteY1" fmla="*/ 0 h 2208262"/>
              <a:gd name="connsiteX2" fmla="*/ 4579593 w 6431905"/>
              <a:gd name="connsiteY2" fmla="*/ 2208262 h 2208262"/>
              <a:gd name="connsiteX3" fmla="*/ 2632614 w 6431905"/>
              <a:gd name="connsiteY3" fmla="*/ 2208262 h 220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1905" h="2208262">
                <a:moveTo>
                  <a:pt x="0" y="0"/>
                </a:moveTo>
                <a:lnTo>
                  <a:pt x="6431905" y="0"/>
                </a:lnTo>
                <a:lnTo>
                  <a:pt x="4579593" y="2208262"/>
                </a:lnTo>
                <a:lnTo>
                  <a:pt x="2632614" y="2208262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 10"/>
          <p:cNvSpPr/>
          <p:nvPr userDrawn="1"/>
        </p:nvSpPr>
        <p:spPr>
          <a:xfrm rot="18616502">
            <a:off x="-1407236" y="-94280"/>
            <a:ext cx="3839768" cy="1893831"/>
          </a:xfrm>
          <a:custGeom>
            <a:avLst/>
            <a:gdLst>
              <a:gd name="connsiteX0" fmla="*/ 2235102 w 3839768"/>
              <a:gd name="connsiteY0" fmla="*/ 0 h 1893831"/>
              <a:gd name="connsiteX1" fmla="*/ 3839768 w 3839768"/>
              <a:gd name="connsiteY1" fmla="*/ 1893831 h 1893831"/>
              <a:gd name="connsiteX2" fmla="*/ 0 w 3839768"/>
              <a:gd name="connsiteY2" fmla="*/ 1893831 h 189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9768" h="1893831">
                <a:moveTo>
                  <a:pt x="2235102" y="0"/>
                </a:moveTo>
                <a:lnTo>
                  <a:pt x="3839768" y="1893831"/>
                </a:lnTo>
                <a:lnTo>
                  <a:pt x="0" y="1893831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251520" y="3636661"/>
            <a:ext cx="8666508" cy="132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7" descr="BSALogoFarbig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0665"/>
            <a:ext cx="1989236" cy="132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484615" y="4443958"/>
            <a:ext cx="5143025" cy="324000"/>
          </a:xfrm>
        </p:spPr>
        <p:txBody>
          <a:bodyPr lIns="0">
            <a:no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5" name="Titel 4"/>
          <p:cNvSpPr>
            <a:spLocks noGrp="1"/>
          </p:cNvSpPr>
          <p:nvPr>
            <p:ph type="title"/>
          </p:nvPr>
        </p:nvSpPr>
        <p:spPr>
          <a:xfrm>
            <a:off x="2482101" y="3834418"/>
            <a:ext cx="5150352" cy="604867"/>
          </a:xfrm>
          <a:noFill/>
        </p:spPr>
        <p:txBody>
          <a:bodyPr lIns="0" tIns="0" bIns="0" anchor="t"/>
          <a:lstStyle>
            <a:lvl1pPr>
              <a:lnSpc>
                <a:spcPct val="100000"/>
              </a:lnSpc>
              <a:defRPr sz="1800" b="1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3800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 8"/>
          <p:cNvSpPr/>
          <p:nvPr userDrawn="1"/>
        </p:nvSpPr>
        <p:spPr>
          <a:xfrm rot="3000585">
            <a:off x="-1464358" y="1874228"/>
            <a:ext cx="7504286" cy="2208262"/>
          </a:xfrm>
          <a:custGeom>
            <a:avLst/>
            <a:gdLst>
              <a:gd name="connsiteX0" fmla="*/ 0 w 7504286"/>
              <a:gd name="connsiteY0" fmla="*/ 942862 h 2208262"/>
              <a:gd name="connsiteX1" fmla="*/ 790883 w 7504286"/>
              <a:gd name="connsiteY1" fmla="*/ 0 h 2208262"/>
              <a:gd name="connsiteX2" fmla="*/ 7504286 w 7504286"/>
              <a:gd name="connsiteY2" fmla="*/ 0 h 2208262"/>
              <a:gd name="connsiteX3" fmla="*/ 5651975 w 7504286"/>
              <a:gd name="connsiteY3" fmla="*/ 2208262 h 2208262"/>
              <a:gd name="connsiteX4" fmla="*/ 1508566 w 7504286"/>
              <a:gd name="connsiteY4" fmla="*/ 2208262 h 220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4286" h="2208262">
                <a:moveTo>
                  <a:pt x="0" y="942862"/>
                </a:moveTo>
                <a:lnTo>
                  <a:pt x="790883" y="0"/>
                </a:lnTo>
                <a:lnTo>
                  <a:pt x="7504286" y="0"/>
                </a:lnTo>
                <a:lnTo>
                  <a:pt x="5651975" y="2208262"/>
                </a:lnTo>
                <a:lnTo>
                  <a:pt x="1508566" y="2208262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 9"/>
          <p:cNvSpPr/>
          <p:nvPr userDrawn="1"/>
        </p:nvSpPr>
        <p:spPr>
          <a:xfrm rot="18616502">
            <a:off x="-1623670" y="-109248"/>
            <a:ext cx="4449383" cy="2194501"/>
          </a:xfrm>
          <a:custGeom>
            <a:avLst/>
            <a:gdLst>
              <a:gd name="connsiteX0" fmla="*/ 4449383 w 4449383"/>
              <a:gd name="connsiteY0" fmla="*/ 2194501 h 2194501"/>
              <a:gd name="connsiteX1" fmla="*/ 0 w 4449383"/>
              <a:gd name="connsiteY1" fmla="*/ 2194501 h 2194501"/>
              <a:gd name="connsiteX2" fmla="*/ 2589954 w 4449383"/>
              <a:gd name="connsiteY2" fmla="*/ 0 h 219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9383" h="2194501">
                <a:moveTo>
                  <a:pt x="4449383" y="2194501"/>
                </a:moveTo>
                <a:lnTo>
                  <a:pt x="0" y="2194501"/>
                </a:lnTo>
                <a:lnTo>
                  <a:pt x="2589954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766C558-B661-7342-BE11-A637A3234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34" y="2488218"/>
            <a:ext cx="5112047" cy="415498"/>
          </a:xfrm>
        </p:spPr>
        <p:txBody>
          <a:bodyPr wrap="square">
            <a:spAutoFit/>
          </a:bodyPr>
          <a:lstStyle>
            <a:lvl1pPr marL="87313" indent="-87313">
              <a:lnSpc>
                <a:spcPct val="100000"/>
              </a:lnSpc>
              <a:buFontTx/>
              <a:buNone/>
              <a:defRPr lang="de-DE"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019454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82A1693-2B96-2D44-85D4-828F33D86B6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19606" y="1318852"/>
            <a:ext cx="2080394" cy="1155526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818A594E-5CA3-C747-9EA3-B9E7A5A4F4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" y="2659500"/>
            <a:ext cx="3814200" cy="2144498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BE6FCC12-3797-0044-9F4C-84A2BBB7DF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4008" y="1960022"/>
            <a:ext cx="3979901" cy="2843976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Swenja Tams  / Resistence Characteristics / TC 60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CA023DD-7D07-4CFA-A9C0-4F383FE4D3C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36430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6F537D63-2C67-48D2-8F15-56C74D1C78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801" y="1652588"/>
            <a:ext cx="2518048" cy="1783258"/>
          </a:xfrm>
          <a:solidFill>
            <a:schemeClr val="bg1"/>
          </a:solidFill>
          <a:effectLst/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FEA4F28-DE48-44A3-B193-A66DA78ECF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799" y="3573286"/>
            <a:ext cx="2518050" cy="490871"/>
          </a:xfrm>
        </p:spPr>
        <p:txBody>
          <a:bodyPr lIns="0" tIns="0" rIns="0" bIns="0">
            <a:noAutofit/>
          </a:bodyPr>
          <a:lstStyle>
            <a:lvl1pPr>
              <a:lnSpc>
                <a:spcPts val="1800"/>
              </a:lnSpc>
              <a:spcBef>
                <a:spcPts val="0"/>
              </a:spcBef>
              <a:defRPr sz="1600" i="0">
                <a:latin typeface="+mn-lt"/>
              </a:defRPr>
            </a:lvl1pPr>
          </a:lstStyle>
          <a:p>
            <a:pPr lvl="0"/>
            <a:r>
              <a:rPr lang="de-DE" dirty="0"/>
              <a:t>Bildunterschrift hinzufügen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4466439-DFAC-4C5A-88EC-11EF813BCBF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04858" y="1652588"/>
            <a:ext cx="2520000" cy="1783258"/>
          </a:xfrm>
          <a:solidFill>
            <a:schemeClr val="bg1"/>
          </a:solidFill>
          <a:effectLst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62765F99-25CF-234B-A487-0BD61D1457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04858" y="3573286"/>
            <a:ext cx="2520000" cy="490871"/>
          </a:xfrm>
        </p:spPr>
        <p:txBody>
          <a:bodyPr lIns="0" tIns="0" rIns="0" bIns="0">
            <a:noAutofit/>
          </a:bodyPr>
          <a:lstStyle>
            <a:lvl1pPr>
              <a:lnSpc>
                <a:spcPts val="1800"/>
              </a:lnSpc>
              <a:spcBef>
                <a:spcPts val="0"/>
              </a:spcBef>
              <a:defRPr sz="1600" i="0">
                <a:latin typeface="+mn-lt"/>
              </a:defRPr>
            </a:lvl1pPr>
          </a:lstStyle>
          <a:p>
            <a:pPr lvl="0"/>
            <a:r>
              <a:rPr lang="de-DE" dirty="0"/>
              <a:t>Bildunterschrift hinzufügen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4D78F6C0-78A8-44BF-A645-B957C947896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25867" y="1652588"/>
            <a:ext cx="2520000" cy="1783258"/>
          </a:xfrm>
          <a:solidFill>
            <a:schemeClr val="bg1"/>
          </a:solidFill>
          <a:effectLst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Textplatzhalter 11">
            <a:extLst>
              <a:ext uri="{FF2B5EF4-FFF2-40B4-BE49-F238E27FC236}">
                <a16:creationId xmlns:a16="http://schemas.microsoft.com/office/drawing/2014/main" id="{1AD51846-017E-3442-ABFC-838B966336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25867" y="3573286"/>
            <a:ext cx="2522432" cy="490871"/>
          </a:xfrm>
        </p:spPr>
        <p:txBody>
          <a:bodyPr lIns="0" tIns="0" rIns="0" bIns="0">
            <a:noAutofit/>
          </a:bodyPr>
          <a:lstStyle>
            <a:lvl1pPr>
              <a:lnSpc>
                <a:spcPts val="1800"/>
              </a:lnSpc>
              <a:spcBef>
                <a:spcPts val="0"/>
              </a:spcBef>
              <a:defRPr sz="1600" i="0">
                <a:latin typeface="+mn-lt"/>
              </a:defRPr>
            </a:lvl1pPr>
          </a:lstStyle>
          <a:p>
            <a:pPr lvl="0"/>
            <a:r>
              <a:rPr lang="de-DE" dirty="0"/>
              <a:t>Bildunterschrift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/>
              <a:t>Swenja Tams  / Resistence Characteristics / TC 60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CA023DD-7D07-4CFA-A9C0-4F383FE4D3C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337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FEA4F28-DE48-44A3-B193-A66DA78ECF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799" y="4443958"/>
            <a:ext cx="7952820" cy="288549"/>
          </a:xfrm>
        </p:spPr>
        <p:txBody>
          <a:bodyPr lIns="0" tIns="0" rIns="0" bIns="0">
            <a:noAutofit/>
          </a:bodyPr>
          <a:lstStyle>
            <a:lvl1pPr>
              <a:lnSpc>
                <a:spcPts val="1800"/>
              </a:lnSpc>
              <a:spcBef>
                <a:spcPts val="0"/>
              </a:spcBef>
              <a:defRPr sz="1600" i="0">
                <a:latin typeface="+mn-lt"/>
              </a:defRPr>
            </a:lvl1pPr>
          </a:lstStyle>
          <a:p>
            <a:pPr lvl="0"/>
            <a:r>
              <a:rPr lang="de-DE" dirty="0"/>
              <a:t>Bildunterschrift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>
          <a:xfrm>
            <a:off x="685799" y="1320801"/>
            <a:ext cx="7952820" cy="2979142"/>
          </a:xfrm>
        </p:spPr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Swenja Tams  / Resistence Characteristics / TC 60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CA023DD-7D07-4CFA-A9C0-4F383FE4D3C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10495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reisförmige Bilder,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platzhalter 23">
            <a:extLst>
              <a:ext uri="{FF2B5EF4-FFF2-40B4-BE49-F238E27FC236}">
                <a16:creationId xmlns:a16="http://schemas.microsoft.com/office/drawing/2014/main" id="{503DE127-DAF2-6745-AB0C-1834E9E4608E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85800" y="1323736"/>
            <a:ext cx="2301438" cy="2301438"/>
          </a:xfrm>
          <a:prstGeom prst="ellipse">
            <a:avLst/>
          </a:prstGeom>
        </p:spPr>
        <p:txBody>
          <a:bodyPr anchor="ctr" anchorCtr="0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B427F841-B3DD-EE40-9460-D737E7A9D69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5800" y="3843590"/>
            <a:ext cx="2306928" cy="816392"/>
          </a:xfr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defRPr/>
            </a:lvl1pPr>
            <a:lvl2pPr>
              <a:lnSpc>
                <a:spcPts val="18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5" name="Bildplatzhalter 23">
            <a:extLst>
              <a:ext uri="{FF2B5EF4-FFF2-40B4-BE49-F238E27FC236}">
                <a16:creationId xmlns:a16="http://schemas.microsoft.com/office/drawing/2014/main" id="{1DEB4053-CA83-9C42-BC02-567965C17F45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3512343" y="1323736"/>
            <a:ext cx="2301438" cy="2301438"/>
          </a:xfrm>
          <a:prstGeom prst="ellipse">
            <a:avLst/>
          </a:prstGeom>
        </p:spPr>
        <p:txBody>
          <a:bodyPr anchor="ctr" anchorCtr="0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F19FEB5F-26D3-9B48-AAE2-6727962F20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30600" y="3843590"/>
            <a:ext cx="2306928" cy="816392"/>
          </a:xfr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defRPr/>
            </a:lvl1pPr>
            <a:lvl2pPr>
              <a:lnSpc>
                <a:spcPts val="18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6" name="Bildplatzhalter 23">
            <a:extLst>
              <a:ext uri="{FF2B5EF4-FFF2-40B4-BE49-F238E27FC236}">
                <a16:creationId xmlns:a16="http://schemas.microsoft.com/office/drawing/2014/main" id="{4765FFC8-3E13-9F40-9440-923FA033CBB0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6338887" y="1323736"/>
            <a:ext cx="2301438" cy="2301438"/>
          </a:xfrm>
          <a:prstGeom prst="ellipse">
            <a:avLst/>
          </a:prstGeom>
        </p:spPr>
        <p:txBody>
          <a:bodyPr anchor="ctr" anchorCtr="0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6470B7AD-5A69-3C4F-8532-874660037F5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38887" y="3843590"/>
            <a:ext cx="2306928" cy="816392"/>
          </a:xfr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defRPr/>
            </a:lvl1pPr>
            <a:lvl2pPr>
              <a:lnSpc>
                <a:spcPts val="18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Swenja Tams  / Resistence Characteristics / TC 60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FCA023DD-7D07-4CFA-A9C0-4F383FE4D3C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9933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reisförmiges Bild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8">
            <a:extLst>
              <a:ext uri="{FF2B5EF4-FFF2-40B4-BE49-F238E27FC236}">
                <a16:creationId xmlns:a16="http://schemas.microsoft.com/office/drawing/2014/main" id="{D27CA3D2-D5F8-424A-9032-AAD78AFAA94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1067" y="1320800"/>
            <a:ext cx="4094517" cy="33385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81A3D0D-9F0A-DC41-9DCC-E7A98166B50A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5305700" y="1320800"/>
            <a:ext cx="3338512" cy="3338512"/>
          </a:xfrm>
          <a:prstGeom prst="ellipse">
            <a:avLst/>
          </a:prstGeom>
        </p:spPr>
        <p:txBody>
          <a:bodyPr anchor="ctr" anchorCtr="0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Swenja Tams  / Resistence Characteristics / TC 60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CA023DD-7D07-4CFA-A9C0-4F383FE4D3C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250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320800"/>
            <a:ext cx="7955051" cy="3412300"/>
          </a:xfrm>
        </p:spPr>
        <p:txBody>
          <a:bodyPr lIns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Swenja Tams  / Resistence Characteristics / TC 60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A023DD-7D07-4CFA-A9C0-4F383FE4D3C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521003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000" y="1320800"/>
            <a:ext cx="3706813" cy="3411537"/>
          </a:xfrm>
        </p:spPr>
        <p:txBody>
          <a:bodyPr l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30619" y="1320800"/>
            <a:ext cx="3708000" cy="3411537"/>
          </a:xfrm>
        </p:spPr>
        <p:txBody>
          <a:bodyPr l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Swenja Tams  / Resistence Characteristics / TC 60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A023DD-7D07-4CFA-A9C0-4F383FE4D3C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85285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67">
          <p15:clr>
            <a:srgbClr val="5ACBF0"/>
          </p15:clr>
        </p15:guide>
        <p15:guide id="2" pos="2993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000" y="1328564"/>
            <a:ext cx="3706814" cy="216000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4000" y="1658727"/>
            <a:ext cx="3782116" cy="3073612"/>
          </a:xfrm>
        </p:spPr>
        <p:txBody>
          <a:bodyPr lIns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859222" y="1328564"/>
            <a:ext cx="3785484" cy="216000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859222" y="1658725"/>
            <a:ext cx="3784873" cy="3073613"/>
          </a:xfrm>
        </p:spPr>
        <p:txBody>
          <a:bodyPr lIns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Swenja Tams  / Resistence Characteristics / TC 60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A023DD-7D07-4CFA-A9C0-4F383FE4D3C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20349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67">
          <p15:clr>
            <a:srgbClr val="5ACBF0"/>
          </p15:clr>
        </p15:guide>
        <p15:guide id="2" pos="2993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Swenja Tams  / Resistence Characteristics / TC 60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A023DD-7D07-4CFA-A9C0-4F383FE4D3C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586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egrüßung">
    <p:bg>
      <p:bgPr>
        <a:blipFill dpi="0" rotWithShape="1">
          <a:blip r:embed="rId2">
            <a:lum/>
          </a:blip>
          <a:srcRect/>
          <a:stretch>
            <a:fillRect t="-1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51520" y="3636661"/>
            <a:ext cx="8666508" cy="132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2484615" y="4443958"/>
            <a:ext cx="5143025" cy="324000"/>
          </a:xfrm>
        </p:spPr>
        <p:txBody>
          <a:bodyPr lIns="0">
            <a:no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482101" y="3834418"/>
            <a:ext cx="5150352" cy="604867"/>
          </a:xfrm>
          <a:noFill/>
        </p:spPr>
        <p:txBody>
          <a:bodyPr lIns="0" tIns="0" bIns="0" anchor="t"/>
          <a:lstStyle>
            <a:lvl1pPr>
              <a:lnSpc>
                <a:spcPct val="100000"/>
              </a:lnSpc>
              <a:defRPr sz="1800" b="1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pic>
        <p:nvPicPr>
          <p:cNvPr id="7" name="Picture 7" descr="BSALogoFarbig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0665"/>
            <a:ext cx="1989236" cy="132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4574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5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2555776" y="1131590"/>
            <a:ext cx="5112568" cy="280831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>
              <a:lnSpc>
                <a:spcPts val="2200"/>
              </a:lnSpc>
              <a:spcBef>
                <a:spcPts val="400"/>
              </a:spcBef>
            </a:pPr>
            <a:endParaRPr lang="de-DE" sz="160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Swenja Tams  / Resistence Characteristics / TC 60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A023DD-7D07-4CFA-A9C0-4F383FE4D3C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864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e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984DF27-98BD-4B1B-9935-D7B8221CB1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3686" y="1654236"/>
            <a:ext cx="4284933" cy="311844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1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600"/>
            </a:lvl3pPr>
            <a:lvl4pPr>
              <a:lnSpc>
                <a:spcPts val="1440"/>
              </a:lnSpc>
              <a:spcBef>
                <a:spcPts val="0"/>
              </a:spcBef>
              <a:defRPr sz="1600"/>
            </a:lvl4pPr>
            <a:lvl5pPr>
              <a:lnSpc>
                <a:spcPts val="1440"/>
              </a:lnSpc>
              <a:spcBef>
                <a:spcPts val="0"/>
              </a:spcBef>
              <a:defRPr sz="1600"/>
            </a:lvl5pPr>
          </a:lstStyle>
          <a:p>
            <a:pPr lvl="0"/>
            <a:r>
              <a:rPr lang="de-DE" smtClean="0"/>
              <a:t>Ansprechpartner(in)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353831" y="2037642"/>
            <a:ext cx="4283199" cy="1800225"/>
          </a:xfrm>
        </p:spPr>
        <p:txBody>
          <a:bodyPr/>
          <a:lstStyle>
            <a:lvl1pPr>
              <a:lnSpc>
                <a:spcPts val="1900"/>
              </a:lnSpc>
              <a:spcBef>
                <a:spcPts val="0"/>
              </a:spcBef>
              <a:defRPr/>
            </a:lvl1pPr>
            <a:lvl2pPr>
              <a:lnSpc>
                <a:spcPts val="1900"/>
              </a:lnSpc>
              <a:spcBef>
                <a:spcPts val="0"/>
              </a:spcBef>
              <a:defRPr/>
            </a:lvl2pPr>
            <a:lvl3pPr>
              <a:lnSpc>
                <a:spcPts val="1900"/>
              </a:lnSpc>
              <a:spcBef>
                <a:spcPts val="0"/>
              </a:spcBef>
              <a:defRPr/>
            </a:lvl3pPr>
            <a:lvl4pPr>
              <a:lnSpc>
                <a:spcPts val="1900"/>
              </a:lnSpc>
              <a:spcBef>
                <a:spcPts val="0"/>
              </a:spcBef>
              <a:defRPr/>
            </a:lvl4pPr>
            <a:lvl5pPr>
              <a:lnSpc>
                <a:spcPts val="19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7984DF27-98BD-4B1B-9935-D7B8221CB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127" y="1657765"/>
            <a:ext cx="3155801" cy="311844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1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600"/>
            </a:lvl3pPr>
            <a:lvl4pPr>
              <a:lnSpc>
                <a:spcPts val="1440"/>
              </a:lnSpc>
              <a:spcBef>
                <a:spcPts val="0"/>
              </a:spcBef>
              <a:defRPr sz="1600"/>
            </a:lvl4pPr>
            <a:lvl5pPr>
              <a:lnSpc>
                <a:spcPts val="1440"/>
              </a:lnSpc>
              <a:spcBef>
                <a:spcPts val="0"/>
              </a:spcBef>
              <a:defRPr sz="1600"/>
            </a:lvl5pPr>
          </a:lstStyle>
          <a:p>
            <a:pPr lvl="0"/>
            <a:r>
              <a:rPr lang="de-DE" smtClean="0"/>
              <a:t>Adresse</a:t>
            </a:r>
            <a:endParaRPr lang="de-DE" dirty="0"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768126" y="2041171"/>
            <a:ext cx="3155802" cy="1800225"/>
          </a:xfrm>
        </p:spPr>
        <p:txBody>
          <a:bodyPr/>
          <a:lstStyle>
            <a:lvl1pPr>
              <a:lnSpc>
                <a:spcPts val="1900"/>
              </a:lnSpc>
              <a:spcBef>
                <a:spcPts val="0"/>
              </a:spcBef>
              <a:defRPr/>
            </a:lvl1pPr>
            <a:lvl2pPr>
              <a:lnSpc>
                <a:spcPts val="1900"/>
              </a:lnSpc>
              <a:spcBef>
                <a:spcPts val="0"/>
              </a:spcBef>
              <a:defRPr/>
            </a:lvl2pPr>
            <a:lvl3pPr>
              <a:lnSpc>
                <a:spcPts val="1900"/>
              </a:lnSpc>
              <a:spcBef>
                <a:spcPts val="0"/>
              </a:spcBef>
              <a:defRPr/>
            </a:lvl3pPr>
            <a:lvl4pPr>
              <a:lnSpc>
                <a:spcPts val="1900"/>
              </a:lnSpc>
              <a:spcBef>
                <a:spcPts val="0"/>
              </a:spcBef>
              <a:defRPr/>
            </a:lvl4pPr>
            <a:lvl5pPr>
              <a:lnSpc>
                <a:spcPts val="19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Swenja Tams  / Resistence Characteristics / TC 60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CA023DD-7D07-4CFA-A9C0-4F383FE4D3C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1123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 userDrawn="1"/>
        </p:nvGrpSpPr>
        <p:grpSpPr>
          <a:xfrm>
            <a:off x="107504" y="4359250"/>
            <a:ext cx="1853147" cy="690969"/>
            <a:chOff x="2699792" y="3542541"/>
            <a:chExt cx="1853147" cy="690969"/>
          </a:xfrm>
        </p:grpSpPr>
        <p:sp>
          <p:nvSpPr>
            <p:cNvPr id="7" name="Textfeld 6"/>
            <p:cNvSpPr txBox="1"/>
            <p:nvPr/>
          </p:nvSpPr>
          <p:spPr>
            <a:xfrm>
              <a:off x="2976194" y="3542541"/>
              <a:ext cx="1397819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de-DE" sz="1600" smtClean="0">
                  <a:solidFill>
                    <a:srgbClr val="808181"/>
                  </a:solidFill>
                </a:rPr>
                <a:t>Sorten schützen.</a:t>
              </a:r>
              <a:endParaRPr lang="de-DE" sz="1600" dirty="0">
                <a:solidFill>
                  <a:srgbClr val="808181"/>
                </a:solidFill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2699792" y="3756992"/>
              <a:ext cx="135774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de-DE" sz="1600" smtClean="0">
                  <a:solidFill>
                    <a:schemeClr val="accent1"/>
                  </a:solidFill>
                </a:rPr>
                <a:t>Sorten zulassen.</a:t>
              </a:r>
              <a:endParaRPr lang="de-DE" sz="1600" dirty="0">
                <a:solidFill>
                  <a:schemeClr val="accent1"/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3163135" y="3987289"/>
              <a:ext cx="138980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de-DE" sz="1600" smtClean="0">
                  <a:solidFill>
                    <a:schemeClr val="accent2"/>
                  </a:solidFill>
                </a:rPr>
                <a:t>Vielfalt erhalten.</a:t>
              </a:r>
              <a:endParaRPr lang="de-DE" sz="16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228812" y="2309118"/>
            <a:ext cx="4376156" cy="739775"/>
          </a:xfrm>
        </p:spPr>
        <p:txBody>
          <a:bodyPr anchor="ctr"/>
          <a:lstStyle>
            <a:lvl1pPr>
              <a:defRPr sz="4000">
                <a:effectLst/>
              </a:defRPr>
            </a:lvl1pPr>
          </a:lstStyle>
          <a:p>
            <a:pPr lvl="0"/>
            <a:r>
              <a:rPr lang="de-DE" smtClean="0"/>
              <a:t>Schlusswort</a:t>
            </a:r>
          </a:p>
        </p:txBody>
      </p:sp>
    </p:spTree>
    <p:extLst>
      <p:ext uri="{BB962C8B-B14F-4D97-AF65-F5344CB8AC3E}">
        <p14:creationId xmlns:p14="http://schemas.microsoft.com/office/powerpoint/2010/main" val="242375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egrüßung">
    <p:bg>
      <p:bgPr>
        <a:blipFill dpi="0" rotWithShape="1">
          <a:blip r:embed="rId2">
            <a:lum/>
          </a:blip>
          <a:srcRect/>
          <a:stretch>
            <a:fillRect t="-1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51520" y="3636661"/>
            <a:ext cx="8666508" cy="132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2484615" y="4443958"/>
            <a:ext cx="5143025" cy="324000"/>
          </a:xfrm>
        </p:spPr>
        <p:txBody>
          <a:bodyPr lIns="0">
            <a:no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482101" y="3834418"/>
            <a:ext cx="5150352" cy="604867"/>
          </a:xfrm>
          <a:noFill/>
        </p:spPr>
        <p:txBody>
          <a:bodyPr lIns="0" tIns="0" bIns="0" anchor="t"/>
          <a:lstStyle>
            <a:lvl1pPr>
              <a:lnSpc>
                <a:spcPct val="100000"/>
              </a:lnSpc>
              <a:defRPr sz="1800" b="1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pic>
        <p:nvPicPr>
          <p:cNvPr id="7" name="Picture 7" descr="BSALogoFarbig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0665"/>
            <a:ext cx="1989236" cy="132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1596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5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6155878" y="0"/>
            <a:ext cx="2988122" cy="5143500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 l="-1" t="-13000" r="-42188" b="-4313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 8"/>
          <p:cNvSpPr/>
          <p:nvPr userDrawn="1"/>
        </p:nvSpPr>
        <p:spPr>
          <a:xfrm rot="3000585">
            <a:off x="-1464358" y="1874228"/>
            <a:ext cx="7504286" cy="2208262"/>
          </a:xfrm>
          <a:custGeom>
            <a:avLst/>
            <a:gdLst>
              <a:gd name="connsiteX0" fmla="*/ 0 w 7504286"/>
              <a:gd name="connsiteY0" fmla="*/ 942862 h 2208262"/>
              <a:gd name="connsiteX1" fmla="*/ 790883 w 7504286"/>
              <a:gd name="connsiteY1" fmla="*/ 0 h 2208262"/>
              <a:gd name="connsiteX2" fmla="*/ 7504286 w 7504286"/>
              <a:gd name="connsiteY2" fmla="*/ 0 h 2208262"/>
              <a:gd name="connsiteX3" fmla="*/ 5651975 w 7504286"/>
              <a:gd name="connsiteY3" fmla="*/ 2208262 h 2208262"/>
              <a:gd name="connsiteX4" fmla="*/ 1508566 w 7504286"/>
              <a:gd name="connsiteY4" fmla="*/ 2208262 h 220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4286" h="2208262">
                <a:moveTo>
                  <a:pt x="0" y="942862"/>
                </a:moveTo>
                <a:lnTo>
                  <a:pt x="790883" y="0"/>
                </a:lnTo>
                <a:lnTo>
                  <a:pt x="7504286" y="0"/>
                </a:lnTo>
                <a:lnTo>
                  <a:pt x="5651975" y="2208262"/>
                </a:lnTo>
                <a:lnTo>
                  <a:pt x="1508566" y="2208262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 9"/>
          <p:cNvSpPr/>
          <p:nvPr userDrawn="1"/>
        </p:nvSpPr>
        <p:spPr>
          <a:xfrm rot="18616502">
            <a:off x="-1623670" y="-109248"/>
            <a:ext cx="4449383" cy="2194501"/>
          </a:xfrm>
          <a:custGeom>
            <a:avLst/>
            <a:gdLst>
              <a:gd name="connsiteX0" fmla="*/ 4449383 w 4449383"/>
              <a:gd name="connsiteY0" fmla="*/ 2194501 h 2194501"/>
              <a:gd name="connsiteX1" fmla="*/ 0 w 4449383"/>
              <a:gd name="connsiteY1" fmla="*/ 2194501 h 2194501"/>
              <a:gd name="connsiteX2" fmla="*/ 2589954 w 4449383"/>
              <a:gd name="connsiteY2" fmla="*/ 0 h 219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9383" h="2194501">
                <a:moveTo>
                  <a:pt x="4449383" y="2194501"/>
                </a:moveTo>
                <a:lnTo>
                  <a:pt x="0" y="2194501"/>
                </a:lnTo>
                <a:lnTo>
                  <a:pt x="2589954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766C558-B661-7342-BE11-A637A3234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34" y="2488218"/>
            <a:ext cx="5112047" cy="415498"/>
          </a:xfrm>
        </p:spPr>
        <p:txBody>
          <a:bodyPr wrap="square">
            <a:spAutoFit/>
          </a:bodyPr>
          <a:lstStyle>
            <a:lvl1pPr marL="87313" indent="-87313">
              <a:lnSpc>
                <a:spcPct val="100000"/>
              </a:lnSpc>
              <a:buFontTx/>
              <a:buNone/>
              <a:defRPr lang="de-DE"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39273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82A1693-2B96-2D44-85D4-828F33D86B6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19606" y="1318852"/>
            <a:ext cx="2080394" cy="1155526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818A594E-5CA3-C747-9EA3-B9E7A5A4F4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" y="2659500"/>
            <a:ext cx="3814200" cy="2144498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BE6FCC12-3797-0044-9F4C-84A2BBB7DF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4008" y="1960022"/>
            <a:ext cx="3979901" cy="2843976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Swenja Tams  / Resistence Characteristics / TC 60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CA023DD-7D07-4CFA-A9C0-4F383FE4D3C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95050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6F537D63-2C67-48D2-8F15-56C74D1C78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801" y="1652588"/>
            <a:ext cx="2518048" cy="1783258"/>
          </a:xfrm>
          <a:solidFill>
            <a:schemeClr val="bg1"/>
          </a:solidFill>
          <a:effectLst/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FEA4F28-DE48-44A3-B193-A66DA78ECF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799" y="3573286"/>
            <a:ext cx="2518050" cy="490871"/>
          </a:xfrm>
        </p:spPr>
        <p:txBody>
          <a:bodyPr lIns="0" tIns="0" rIns="0" bIns="0">
            <a:noAutofit/>
          </a:bodyPr>
          <a:lstStyle>
            <a:lvl1pPr>
              <a:lnSpc>
                <a:spcPts val="1800"/>
              </a:lnSpc>
              <a:spcBef>
                <a:spcPts val="0"/>
              </a:spcBef>
              <a:defRPr sz="1600" i="0">
                <a:latin typeface="+mn-lt"/>
              </a:defRPr>
            </a:lvl1pPr>
          </a:lstStyle>
          <a:p>
            <a:pPr lvl="0"/>
            <a:r>
              <a:rPr lang="de-DE" dirty="0"/>
              <a:t>Bildunterschrift hinzufügen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4466439-DFAC-4C5A-88EC-11EF813BCBF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04858" y="1652588"/>
            <a:ext cx="2520000" cy="1783258"/>
          </a:xfrm>
          <a:solidFill>
            <a:schemeClr val="bg1"/>
          </a:solidFill>
          <a:effectLst/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62765F99-25CF-234B-A487-0BD61D1457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04858" y="3573286"/>
            <a:ext cx="2520000" cy="490871"/>
          </a:xfrm>
        </p:spPr>
        <p:txBody>
          <a:bodyPr lIns="0" tIns="0" rIns="0" bIns="0">
            <a:noAutofit/>
          </a:bodyPr>
          <a:lstStyle>
            <a:lvl1pPr>
              <a:lnSpc>
                <a:spcPts val="1800"/>
              </a:lnSpc>
              <a:spcBef>
                <a:spcPts val="0"/>
              </a:spcBef>
              <a:defRPr sz="1600" i="0">
                <a:latin typeface="+mn-lt"/>
              </a:defRPr>
            </a:lvl1pPr>
          </a:lstStyle>
          <a:p>
            <a:pPr lvl="0"/>
            <a:r>
              <a:rPr lang="de-DE" dirty="0"/>
              <a:t>Bildunterschrift hinzufügen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4D78F6C0-78A8-44BF-A645-B957C947896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25867" y="1652588"/>
            <a:ext cx="2520000" cy="1783258"/>
          </a:xfrm>
          <a:solidFill>
            <a:schemeClr val="bg1"/>
          </a:solidFill>
          <a:effectLst/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6" name="Textplatzhalter 11">
            <a:extLst>
              <a:ext uri="{FF2B5EF4-FFF2-40B4-BE49-F238E27FC236}">
                <a16:creationId xmlns:a16="http://schemas.microsoft.com/office/drawing/2014/main" id="{1AD51846-017E-3442-ABFC-838B966336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25867" y="3573286"/>
            <a:ext cx="2522432" cy="490871"/>
          </a:xfrm>
        </p:spPr>
        <p:txBody>
          <a:bodyPr lIns="0" tIns="0" rIns="0" bIns="0">
            <a:noAutofit/>
          </a:bodyPr>
          <a:lstStyle>
            <a:lvl1pPr>
              <a:lnSpc>
                <a:spcPts val="1800"/>
              </a:lnSpc>
              <a:spcBef>
                <a:spcPts val="0"/>
              </a:spcBef>
              <a:defRPr sz="1600" i="0">
                <a:latin typeface="+mn-lt"/>
              </a:defRPr>
            </a:lvl1pPr>
          </a:lstStyle>
          <a:p>
            <a:pPr lvl="0"/>
            <a:r>
              <a:rPr lang="de-DE" dirty="0"/>
              <a:t>Bildunterschrift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/>
              <a:t>Swenja Tams  / Resistence Characteristics / TC 60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CA023DD-7D07-4CFA-A9C0-4F383FE4D3C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34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FEA4F28-DE48-44A3-B193-A66DA78ECF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799" y="4443958"/>
            <a:ext cx="7952820" cy="288549"/>
          </a:xfrm>
        </p:spPr>
        <p:txBody>
          <a:bodyPr lIns="0" tIns="0" rIns="0" bIns="0">
            <a:noAutofit/>
          </a:bodyPr>
          <a:lstStyle>
            <a:lvl1pPr>
              <a:lnSpc>
                <a:spcPts val="1800"/>
              </a:lnSpc>
              <a:spcBef>
                <a:spcPts val="0"/>
              </a:spcBef>
              <a:defRPr sz="1600" i="0">
                <a:latin typeface="+mn-lt"/>
              </a:defRPr>
            </a:lvl1pPr>
          </a:lstStyle>
          <a:p>
            <a:pPr lvl="0"/>
            <a:r>
              <a:rPr lang="de-DE" dirty="0"/>
              <a:t>Bildunterschrift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>
          <a:xfrm>
            <a:off x="685799" y="1320801"/>
            <a:ext cx="7952820" cy="2979142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Swenja Tams  / Resistence Characteristics / TC 60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CA023DD-7D07-4CFA-A9C0-4F383FE4D3C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800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reisförmige Bilder,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platzhalter 23">
            <a:extLst>
              <a:ext uri="{FF2B5EF4-FFF2-40B4-BE49-F238E27FC236}">
                <a16:creationId xmlns:a16="http://schemas.microsoft.com/office/drawing/2014/main" id="{503DE127-DAF2-6745-AB0C-1834E9E4608E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85800" y="1323736"/>
            <a:ext cx="2301438" cy="2301438"/>
          </a:xfrm>
          <a:prstGeom prst="ellipse">
            <a:avLst/>
          </a:pr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B427F841-B3DD-EE40-9460-D737E7A9D69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5800" y="3843590"/>
            <a:ext cx="2306928" cy="816392"/>
          </a:xfr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defRPr/>
            </a:lvl1pPr>
            <a:lvl2pPr>
              <a:lnSpc>
                <a:spcPts val="18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5" name="Bildplatzhalter 23">
            <a:extLst>
              <a:ext uri="{FF2B5EF4-FFF2-40B4-BE49-F238E27FC236}">
                <a16:creationId xmlns:a16="http://schemas.microsoft.com/office/drawing/2014/main" id="{1DEB4053-CA83-9C42-BC02-567965C17F45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3512343" y="1323736"/>
            <a:ext cx="2301438" cy="2301438"/>
          </a:xfrm>
          <a:prstGeom prst="ellipse">
            <a:avLst/>
          </a:pr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F19FEB5F-26D3-9B48-AAE2-6727962F20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30600" y="3843590"/>
            <a:ext cx="2306928" cy="816392"/>
          </a:xfr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defRPr/>
            </a:lvl1pPr>
            <a:lvl2pPr>
              <a:lnSpc>
                <a:spcPts val="18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6" name="Bildplatzhalter 23">
            <a:extLst>
              <a:ext uri="{FF2B5EF4-FFF2-40B4-BE49-F238E27FC236}">
                <a16:creationId xmlns:a16="http://schemas.microsoft.com/office/drawing/2014/main" id="{4765FFC8-3E13-9F40-9440-923FA033CBB0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6338887" y="1323736"/>
            <a:ext cx="2301438" cy="2301438"/>
          </a:xfrm>
          <a:prstGeom prst="ellipse">
            <a:avLst/>
          </a:pr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6470B7AD-5A69-3C4F-8532-874660037F5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38887" y="3843590"/>
            <a:ext cx="2306928" cy="816392"/>
          </a:xfr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defRPr/>
            </a:lvl1pPr>
            <a:lvl2pPr>
              <a:lnSpc>
                <a:spcPts val="18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Swenja Tams  / Resistence Characteristics / TC 60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FCA023DD-7D07-4CFA-A9C0-4F383FE4D3C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586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4" r="35293" b="31411"/>
          <a:stretch/>
        </p:blipFill>
        <p:spPr>
          <a:xfrm>
            <a:off x="6147669" y="-39587"/>
            <a:ext cx="2998935" cy="5184576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994288" y="484188"/>
            <a:ext cx="6651527" cy="7921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3568" y="1419622"/>
            <a:ext cx="7955051" cy="33134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Picture 7" descr="BSALogoFarbig"/>
          <p:cNvPicPr>
            <a:picLocks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9236" cy="132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78632640-A679-40DD-9508-0A82B16DE06D}"/>
              </a:ext>
            </a:extLst>
          </p:cNvPr>
          <p:cNvSpPr/>
          <p:nvPr userDrawn="1"/>
        </p:nvSpPr>
        <p:spPr>
          <a:xfrm>
            <a:off x="-4600" y="4351338"/>
            <a:ext cx="45864" cy="792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69B63F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8632640-A679-40DD-9508-0A82B16DE06D}"/>
              </a:ext>
            </a:extLst>
          </p:cNvPr>
          <p:cNvSpPr/>
          <p:nvPr userDrawn="1"/>
        </p:nvSpPr>
        <p:spPr>
          <a:xfrm rot="5400000">
            <a:off x="968492" y="4129306"/>
            <a:ext cx="45864" cy="1992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69B63F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684213" y="4846638"/>
            <a:ext cx="7637461" cy="128587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Swenja Tams  / Resistence Characteristics / TC 60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8321675" y="4846638"/>
            <a:ext cx="319087" cy="128587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CA023DD-7D07-4CFA-A9C0-4F383FE4D3C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388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799" r:id="rId2"/>
    <p:sldLayoutId id="2147483839" r:id="rId3"/>
    <p:sldLayoutId id="2147483840" r:id="rId4"/>
    <p:sldLayoutId id="2147483815" r:id="rId5"/>
    <p:sldLayoutId id="2147483798" r:id="rId6"/>
    <p:sldLayoutId id="2147483791" r:id="rId7"/>
    <p:sldLayoutId id="2147483818" r:id="rId8"/>
    <p:sldLayoutId id="2147483806" r:id="rId9"/>
    <p:sldLayoutId id="2147483807" r:id="rId10"/>
    <p:sldLayoutId id="2147483774" r:id="rId11"/>
    <p:sldLayoutId id="2147483776" r:id="rId12"/>
    <p:sldLayoutId id="2147483777" r:id="rId13"/>
    <p:sldLayoutId id="2147483778" r:id="rId14"/>
    <p:sldLayoutId id="2147483817" r:id="rId15"/>
    <p:sldLayoutId id="2147483792" r:id="rId16"/>
    <p:sldLayoutId id="2147483841" r:id="rId17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7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2200"/>
        </a:lnSpc>
        <a:spcBef>
          <a:spcPts val="4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9000" indent="-189000" algn="l" defTabSz="685800" rtl="0" eaLnBrk="1" latinLnBrk="0" hangingPunct="1">
        <a:lnSpc>
          <a:spcPts val="2200"/>
        </a:lnSpc>
        <a:spcBef>
          <a:spcPts val="400"/>
        </a:spcBef>
        <a:buFont typeface="BundesSans Regular" panose="020B0002030500000203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78000" indent="-189000" algn="l" defTabSz="685800" rtl="0" eaLnBrk="1" latinLnBrk="0" hangingPunct="1">
        <a:lnSpc>
          <a:spcPts val="2200"/>
        </a:lnSpc>
        <a:spcBef>
          <a:spcPts val="400"/>
        </a:spcBef>
        <a:buFont typeface="BundesSans Regular" panose="020B0002030500000203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67000" indent="-189000" algn="l" defTabSz="685800" rtl="0" eaLnBrk="1" latinLnBrk="0" hangingPunct="1">
        <a:lnSpc>
          <a:spcPts val="2200"/>
        </a:lnSpc>
        <a:spcBef>
          <a:spcPts val="400"/>
        </a:spcBef>
        <a:buFont typeface="BundesSans Regular" panose="020B0002030500000203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56000" indent="-189000" algn="l" defTabSz="685800" rtl="0" eaLnBrk="1" latinLnBrk="0" hangingPunct="1">
        <a:lnSpc>
          <a:spcPts val="2200"/>
        </a:lnSpc>
        <a:spcBef>
          <a:spcPts val="400"/>
        </a:spcBef>
        <a:buFont typeface="BundesSans Regular" panose="020B0002030500000203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988" userDrawn="1">
          <p15:clr>
            <a:srgbClr val="F26B43"/>
          </p15:clr>
        </p15:guide>
        <p15:guide id="2" pos="423" userDrawn="1">
          <p15:clr>
            <a:srgbClr val="F26B43"/>
          </p15:clr>
        </p15:guide>
        <p15:guide id="5" orient="horz" pos="894" userDrawn="1">
          <p15:clr>
            <a:srgbClr val="F26B43"/>
          </p15:clr>
        </p15:guide>
        <p15:guide id="7" pos="54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994288" y="484188"/>
            <a:ext cx="6651527" cy="7921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3568" y="1419622"/>
            <a:ext cx="7955051" cy="33134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Picture 7" descr="BSALogoFarbig"/>
          <p:cNvPicPr>
            <a:picLocks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9236" cy="132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78632640-A679-40DD-9508-0A82B16DE06D}"/>
              </a:ext>
            </a:extLst>
          </p:cNvPr>
          <p:cNvSpPr/>
          <p:nvPr userDrawn="1"/>
        </p:nvSpPr>
        <p:spPr>
          <a:xfrm>
            <a:off x="-4600" y="4351338"/>
            <a:ext cx="45864" cy="792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69B63F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8632640-A679-40DD-9508-0A82B16DE06D}"/>
              </a:ext>
            </a:extLst>
          </p:cNvPr>
          <p:cNvSpPr/>
          <p:nvPr userDrawn="1"/>
        </p:nvSpPr>
        <p:spPr>
          <a:xfrm rot="5400000">
            <a:off x="968492" y="4129306"/>
            <a:ext cx="45864" cy="1992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69B63F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684213" y="4846638"/>
            <a:ext cx="7637461" cy="128587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Swenja Tams  / Resistence Characteristics / TC 60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8321675" y="4846638"/>
            <a:ext cx="319087" cy="128587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CA023DD-7D07-4CFA-A9C0-4F383FE4D3C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387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7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2200"/>
        </a:lnSpc>
        <a:spcBef>
          <a:spcPts val="4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9000" indent="-189000" algn="l" defTabSz="685800" rtl="0" eaLnBrk="1" latinLnBrk="0" hangingPunct="1">
        <a:lnSpc>
          <a:spcPts val="2200"/>
        </a:lnSpc>
        <a:spcBef>
          <a:spcPts val="400"/>
        </a:spcBef>
        <a:buFont typeface="BundesSans Regular" panose="020B0002030500000203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78000" indent="-189000" algn="l" defTabSz="685800" rtl="0" eaLnBrk="1" latinLnBrk="0" hangingPunct="1">
        <a:lnSpc>
          <a:spcPts val="2200"/>
        </a:lnSpc>
        <a:spcBef>
          <a:spcPts val="400"/>
        </a:spcBef>
        <a:buFont typeface="BundesSans Regular" panose="020B0002030500000203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67000" indent="-189000" algn="l" defTabSz="685800" rtl="0" eaLnBrk="1" latinLnBrk="0" hangingPunct="1">
        <a:lnSpc>
          <a:spcPts val="2200"/>
        </a:lnSpc>
        <a:spcBef>
          <a:spcPts val="400"/>
        </a:spcBef>
        <a:buFont typeface="BundesSans Regular" panose="020B0002030500000203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56000" indent="-189000" algn="l" defTabSz="685800" rtl="0" eaLnBrk="1" latinLnBrk="0" hangingPunct="1">
        <a:lnSpc>
          <a:spcPts val="2200"/>
        </a:lnSpc>
        <a:spcBef>
          <a:spcPts val="400"/>
        </a:spcBef>
        <a:buFont typeface="BundesSans Regular" panose="020B0002030500000203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720">
          <p15:clr>
            <a:srgbClr val="F26B43"/>
          </p15:clr>
        </p15:guide>
        <p15:guide id="2" pos="423" userDrawn="1">
          <p15:clr>
            <a:srgbClr val="F26B43"/>
          </p15:clr>
        </p15:guide>
        <p15:guide id="7" pos="5443">
          <p15:clr>
            <a:srgbClr val="F26B43"/>
          </p15:clr>
        </p15:guide>
        <p15:guide id="27" orient="horz" pos="89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sa@bundessortenamt.de" TargetMode="External"/><Relationship Id="rId2" Type="http://schemas.openxmlformats.org/officeDocument/2006/relationships/hyperlink" Target="http://www.bundessortenamt.de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690829" y="2931790"/>
            <a:ext cx="7952448" cy="1272143"/>
          </a:xfrm>
        </p:spPr>
        <p:txBody>
          <a:bodyPr>
            <a:spAutoFit/>
          </a:bodyPr>
          <a:lstStyle/>
          <a:p>
            <a:pPr algn="ctr"/>
            <a:r>
              <a:rPr lang="de-DE" altLang="de-DE" dirty="0"/>
              <a:t>Dr. </a:t>
            </a:r>
            <a:r>
              <a:rPr lang="de-DE" altLang="de-DE" dirty="0" err="1"/>
              <a:t>agr</a:t>
            </a:r>
            <a:r>
              <a:rPr lang="de-DE" altLang="de-DE" dirty="0"/>
              <a:t>. Beate Rücker</a:t>
            </a:r>
          </a:p>
          <a:p>
            <a:pPr algn="ctr">
              <a:spcBef>
                <a:spcPts val="1200"/>
              </a:spcBef>
            </a:pPr>
            <a:r>
              <a:rPr lang="de-DE" altLang="de-DE" sz="1200" dirty="0"/>
              <a:t>Abteilungsleiterin Sortenzulassung, Sortenschutz, Genetische Ressourcen</a:t>
            </a:r>
          </a:p>
          <a:p>
            <a:pPr algn="ctr">
              <a:lnSpc>
                <a:spcPct val="100000"/>
              </a:lnSpc>
            </a:pPr>
            <a:r>
              <a:rPr lang="de-DE" sz="1200" dirty="0"/>
              <a:t>Bundessortenamt (BSA), Osterfelddamm 80</a:t>
            </a:r>
          </a:p>
          <a:p>
            <a:pPr algn="ctr">
              <a:lnSpc>
                <a:spcPct val="100000"/>
              </a:lnSpc>
            </a:pPr>
            <a:r>
              <a:rPr lang="de-DE" sz="1200" dirty="0"/>
              <a:t>30627 </a:t>
            </a:r>
            <a:r>
              <a:rPr lang="de-DE" sz="1200" dirty="0" smtClean="0"/>
              <a:t>Hannover, Germany</a:t>
            </a:r>
            <a:endParaRPr lang="de-DE" sz="1200" dirty="0"/>
          </a:p>
          <a:p>
            <a:pPr algn="ctr">
              <a:lnSpc>
                <a:spcPct val="100000"/>
              </a:lnSpc>
            </a:pPr>
            <a:r>
              <a:rPr lang="de-DE" sz="1200" dirty="0"/>
              <a:t>Website: </a:t>
            </a:r>
            <a:r>
              <a:rPr lang="de-DE" sz="1200" dirty="0">
                <a:solidFill>
                  <a:srgbClr val="008000"/>
                </a:solidFill>
                <a:hlinkClick r:id="rId2"/>
              </a:rPr>
              <a:t>www.bundessortenamt.de</a:t>
            </a:r>
            <a:r>
              <a:rPr lang="de-DE" sz="1200" dirty="0">
                <a:solidFill>
                  <a:srgbClr val="008000"/>
                </a:solidFill>
              </a:rPr>
              <a:t> </a:t>
            </a:r>
            <a:r>
              <a:rPr lang="de-DE" sz="1200" dirty="0"/>
              <a:t>E-Mail: </a:t>
            </a:r>
            <a:r>
              <a:rPr lang="de-DE" sz="1200" dirty="0">
                <a:solidFill>
                  <a:srgbClr val="008000"/>
                </a:solidFill>
                <a:hlinkClick r:id="rId3"/>
              </a:rPr>
              <a:t>bsa@bundessortenamt.de</a:t>
            </a:r>
            <a:endParaRPr lang="de-DE" sz="1200" dirty="0">
              <a:solidFill>
                <a:srgbClr val="0080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8314" y="1635646"/>
            <a:ext cx="7954963" cy="738664"/>
          </a:xfrm>
        </p:spPr>
        <p:txBody>
          <a:bodyPr>
            <a:spAutoFit/>
          </a:bodyPr>
          <a:lstStyle/>
          <a:p>
            <a:pPr algn="ctr"/>
            <a:r>
              <a:rPr lang="de-DE" sz="2400" dirty="0" smtClean="0"/>
              <a:t>Bedeutung der UPOV-Mitgliedschaft für die Entwicklung der Pflanzenzüchtung und der Landwirtschaft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7499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42507" y="1406940"/>
            <a:ext cx="7632848" cy="948978"/>
          </a:xfr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1800" dirty="0" smtClean="0"/>
              <a:t>1953 </a:t>
            </a:r>
            <a:r>
              <a:rPr lang="de-DE" sz="1800" dirty="0"/>
              <a:t>erstes Gesetz zur Erteilung von Sortenschutz</a:t>
            </a:r>
            <a:endParaRPr lang="de-DE" sz="1800" dirty="0" smtClean="0"/>
          </a:p>
          <a:p>
            <a:pPr marL="285750" indent="-285750">
              <a:buFontTx/>
              <a:buChar char="-"/>
            </a:pPr>
            <a:r>
              <a:rPr lang="de-DE" sz="1800" dirty="0" smtClean="0"/>
              <a:t>Neue Sortenschutzgesetze 1968, 1985 und 1997</a:t>
            </a:r>
          </a:p>
          <a:p>
            <a:pPr marL="285750" indent="-285750">
              <a:buFontTx/>
              <a:buChar char="-"/>
            </a:pPr>
            <a:r>
              <a:rPr lang="de-DE" sz="1800" dirty="0"/>
              <a:t>1968 </a:t>
            </a:r>
            <a:r>
              <a:rPr lang="de-DE" sz="1800" dirty="0" smtClean="0"/>
              <a:t>UPOV-Beitritt, 1998 Ratifizierung UPOV Konvention von 1991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86557" y="710745"/>
            <a:ext cx="6744749" cy="415498"/>
          </a:xfrm>
        </p:spPr>
        <p:txBody>
          <a:bodyPr wrap="square">
            <a:spAutoFit/>
          </a:bodyPr>
          <a:lstStyle/>
          <a:p>
            <a:pPr algn="ctr"/>
            <a:r>
              <a:rPr lang="de-DE" dirty="0" smtClean="0"/>
              <a:t>Sortenschutz in Deutschland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A023DD-7D07-4CFA-A9C0-4F383FE4D3C9}" type="slidenum">
              <a:rPr lang="de-DE" smtClean="0">
                <a:solidFill>
                  <a:schemeClr val="tx1"/>
                </a:solidFill>
              </a:rPr>
              <a:pPr/>
              <a:t>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9512" y="4730911"/>
            <a:ext cx="1656184" cy="36004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en-US"/>
            </a:defPPr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chemeClr val="tx1"/>
                </a:solidFill>
              </a:rPr>
              <a:t>Vortrag Kasachstan (online), 30.10.2024</a:t>
            </a:r>
          </a:p>
        </p:txBody>
      </p:sp>
      <p:sp>
        <p:nvSpPr>
          <p:cNvPr id="8" name="Inhaltsplatzhalter 1"/>
          <p:cNvSpPr txBox="1">
            <a:spLocks/>
          </p:cNvSpPr>
          <p:nvPr/>
        </p:nvSpPr>
        <p:spPr>
          <a:xfrm>
            <a:off x="842507" y="2636615"/>
            <a:ext cx="7632848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685800" rtl="0" eaLnBrk="1" latinLnBrk="0" hangingPunct="1">
              <a:lnSpc>
                <a:spcPts val="2200"/>
              </a:lnSpc>
              <a:spcBef>
                <a:spcPts val="4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9000" indent="-189000" algn="l" defTabSz="685800" rtl="0" eaLnBrk="1" latinLnBrk="0" hangingPunct="1">
              <a:lnSpc>
                <a:spcPts val="2200"/>
              </a:lnSpc>
              <a:spcBef>
                <a:spcPts val="400"/>
              </a:spcBef>
              <a:buFont typeface="BundesSans Regular" panose="020B00020305000002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000" indent="-189000" algn="l" defTabSz="685800" rtl="0" eaLnBrk="1" latinLnBrk="0" hangingPunct="1">
              <a:lnSpc>
                <a:spcPts val="2200"/>
              </a:lnSpc>
              <a:spcBef>
                <a:spcPts val="400"/>
              </a:spcBef>
              <a:buFont typeface="BundesSans Regular" panose="020B00020305000002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7000" indent="-189000" algn="l" defTabSz="685800" rtl="0" eaLnBrk="1" latinLnBrk="0" hangingPunct="1">
              <a:lnSpc>
                <a:spcPts val="2200"/>
              </a:lnSpc>
              <a:spcBef>
                <a:spcPts val="400"/>
              </a:spcBef>
              <a:buFont typeface="BundesSans Regular" panose="020B00020305000002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189000" algn="l" defTabSz="685800" rtl="0" eaLnBrk="1" latinLnBrk="0" hangingPunct="1">
              <a:lnSpc>
                <a:spcPts val="2200"/>
              </a:lnSpc>
              <a:spcBef>
                <a:spcPts val="400"/>
              </a:spcBef>
              <a:buFont typeface="BundesSans Regular" panose="020B00020305000002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de-DE" sz="1800" dirty="0" smtClean="0"/>
              <a:t>1995 Einführung Europäischer Sortenschutz; Züchter kann zwischen Europäischem und nationalem Schutz wählen</a:t>
            </a:r>
          </a:p>
          <a:p>
            <a:pPr marL="285750" indent="-285750">
              <a:buFontTx/>
              <a:buChar char="-"/>
            </a:pPr>
            <a:r>
              <a:rPr lang="de-DE" sz="1800" dirty="0" smtClean="0"/>
              <a:t>2005 UPOV-Beitritt der Europäischen Union</a:t>
            </a:r>
            <a:endParaRPr lang="de-DE" dirty="0"/>
          </a:p>
        </p:txBody>
      </p:sp>
      <p:sp>
        <p:nvSpPr>
          <p:cNvPr id="9" name="Inhaltsplatzhalter 1"/>
          <p:cNvSpPr txBox="1">
            <a:spLocks/>
          </p:cNvSpPr>
          <p:nvPr/>
        </p:nvSpPr>
        <p:spPr>
          <a:xfrm>
            <a:off x="1721735" y="3814995"/>
            <a:ext cx="5874393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685800" rtl="0" eaLnBrk="1" latinLnBrk="0" hangingPunct="1">
              <a:lnSpc>
                <a:spcPts val="2200"/>
              </a:lnSpc>
              <a:spcBef>
                <a:spcPts val="4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9000" indent="-189000" algn="l" defTabSz="685800" rtl="0" eaLnBrk="1" latinLnBrk="0" hangingPunct="1">
              <a:lnSpc>
                <a:spcPts val="2200"/>
              </a:lnSpc>
              <a:spcBef>
                <a:spcPts val="400"/>
              </a:spcBef>
              <a:buFont typeface="BundesSans Regular" panose="020B00020305000002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000" indent="-189000" algn="l" defTabSz="685800" rtl="0" eaLnBrk="1" latinLnBrk="0" hangingPunct="1">
              <a:lnSpc>
                <a:spcPts val="2200"/>
              </a:lnSpc>
              <a:spcBef>
                <a:spcPts val="400"/>
              </a:spcBef>
              <a:buFont typeface="BundesSans Regular" panose="020B00020305000002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7000" indent="-189000" algn="l" defTabSz="685800" rtl="0" eaLnBrk="1" latinLnBrk="0" hangingPunct="1">
              <a:lnSpc>
                <a:spcPts val="2200"/>
              </a:lnSpc>
              <a:spcBef>
                <a:spcPts val="400"/>
              </a:spcBef>
              <a:buFont typeface="BundesSans Regular" panose="020B00020305000002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189000" algn="l" defTabSz="685800" rtl="0" eaLnBrk="1" latinLnBrk="0" hangingPunct="1">
              <a:lnSpc>
                <a:spcPts val="2200"/>
              </a:lnSpc>
              <a:spcBef>
                <a:spcPts val="400"/>
              </a:spcBef>
              <a:buFont typeface="BundesSans Regular" panose="020B00020305000002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/>
            <a:r>
              <a:rPr lang="de-DE" sz="1800" dirty="0" smtClean="0">
                <a:sym typeface="Wingdings" panose="05000000000000000000" pitchFamily="2" charset="2"/>
              </a:rPr>
              <a:t>	</a:t>
            </a:r>
            <a:r>
              <a:rPr lang="de-DE" sz="1800" dirty="0" smtClean="0"/>
              <a:t>In Europa nutzen Züchter die Vorteile des UPOV-Systems </a:t>
            </a:r>
            <a:br>
              <a:rPr lang="de-DE" sz="1800" dirty="0" smtClean="0"/>
            </a:br>
            <a:r>
              <a:rPr lang="de-DE" sz="1800" dirty="0" smtClean="0"/>
              <a:t>vorrangig mittels Europäischem Sortenschutz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563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42507" y="1406940"/>
            <a:ext cx="7632848" cy="2063963"/>
          </a:xfr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1800" dirty="0" smtClean="0"/>
              <a:t>Sortenschutz ermöglicht die Refinanzierung der Pflanzenzüchtung und ist somit Voraussetzung für die Entwicklung von neuen verbesserten Sorten</a:t>
            </a:r>
          </a:p>
          <a:p>
            <a:pPr marL="285750" indent="-285750">
              <a:buFontTx/>
              <a:buChar char="-"/>
            </a:pPr>
            <a:r>
              <a:rPr lang="de-DE" sz="1800" dirty="0" smtClean="0"/>
              <a:t>Saatgut von geschützten Sorten steht allen Landwirten zur Verfügung</a:t>
            </a:r>
          </a:p>
          <a:p>
            <a:pPr marL="285750" indent="-285750">
              <a:buFontTx/>
              <a:buChar char="-"/>
            </a:pPr>
            <a:r>
              <a:rPr lang="de-DE" sz="1800" dirty="0" smtClean="0"/>
              <a:t>Anbau hochwertiger, leistungsstarker Sorten ist essentiell für die Steigerung der landwirtschaftlichen Produktion, Ernährungssicherheit und die Erhöhung der Einkommen landwirtschaftlicher Betriebe unabhängig von der Betriebsgröße</a:t>
            </a:r>
            <a:endParaRPr lang="de-DE" sz="1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86557" y="710745"/>
            <a:ext cx="6744749" cy="415498"/>
          </a:xfrm>
        </p:spPr>
        <p:txBody>
          <a:bodyPr wrap="square">
            <a:spAutoFit/>
          </a:bodyPr>
          <a:lstStyle/>
          <a:p>
            <a:pPr algn="ctr"/>
            <a:r>
              <a:rPr lang="de-DE" dirty="0" smtClean="0"/>
              <a:t>Effekte des Sortenschutz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A023DD-7D07-4CFA-A9C0-4F383FE4D3C9}" type="slidenum">
              <a:rPr lang="de-DE" smtClean="0">
                <a:solidFill>
                  <a:schemeClr val="tx1"/>
                </a:solidFill>
              </a:rPr>
              <a:pPr/>
              <a:t>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9512" y="4730911"/>
            <a:ext cx="1656184" cy="36004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en-US"/>
            </a:defPPr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chemeClr val="tx1"/>
                </a:solidFill>
              </a:rPr>
              <a:t>Vortrag Kasachstan (online), 30.10.2024</a:t>
            </a:r>
          </a:p>
        </p:txBody>
      </p:sp>
      <p:sp>
        <p:nvSpPr>
          <p:cNvPr id="9" name="Inhaltsplatzhalter 1"/>
          <p:cNvSpPr txBox="1">
            <a:spLocks/>
          </p:cNvSpPr>
          <p:nvPr/>
        </p:nvSpPr>
        <p:spPr>
          <a:xfrm>
            <a:off x="2267744" y="3723878"/>
            <a:ext cx="5328383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685800" rtl="0" eaLnBrk="1" latinLnBrk="0" hangingPunct="1">
              <a:lnSpc>
                <a:spcPts val="2200"/>
              </a:lnSpc>
              <a:spcBef>
                <a:spcPts val="4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9000" indent="-189000" algn="l" defTabSz="685800" rtl="0" eaLnBrk="1" latinLnBrk="0" hangingPunct="1">
              <a:lnSpc>
                <a:spcPts val="2200"/>
              </a:lnSpc>
              <a:spcBef>
                <a:spcPts val="400"/>
              </a:spcBef>
              <a:buFont typeface="BundesSans Regular" panose="020B00020305000002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000" indent="-189000" algn="l" defTabSz="685800" rtl="0" eaLnBrk="1" latinLnBrk="0" hangingPunct="1">
              <a:lnSpc>
                <a:spcPts val="2200"/>
              </a:lnSpc>
              <a:spcBef>
                <a:spcPts val="400"/>
              </a:spcBef>
              <a:buFont typeface="BundesSans Regular" panose="020B00020305000002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7000" indent="-189000" algn="l" defTabSz="685800" rtl="0" eaLnBrk="1" latinLnBrk="0" hangingPunct="1">
              <a:lnSpc>
                <a:spcPts val="2200"/>
              </a:lnSpc>
              <a:spcBef>
                <a:spcPts val="400"/>
              </a:spcBef>
              <a:buFont typeface="BundesSans Regular" panose="020B00020305000002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189000" algn="l" defTabSz="685800" rtl="0" eaLnBrk="1" latinLnBrk="0" hangingPunct="1">
              <a:lnSpc>
                <a:spcPts val="2200"/>
              </a:lnSpc>
              <a:spcBef>
                <a:spcPts val="400"/>
              </a:spcBef>
              <a:buFont typeface="BundesSans Regular" panose="020B00020305000002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/>
            <a:r>
              <a:rPr lang="de-DE" sz="1800" dirty="0" smtClean="0">
                <a:sym typeface="Wingdings" panose="05000000000000000000" pitchFamily="2" charset="2"/>
              </a:rPr>
              <a:t>	</a:t>
            </a:r>
            <a:r>
              <a:rPr lang="de-DE" sz="1800" dirty="0" smtClean="0"/>
              <a:t>UPOV bietet ein effektives System zum Schutz von Pflanzensorten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44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30766" y="1215441"/>
            <a:ext cx="7798254" cy="1179810"/>
          </a:xfr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1800" dirty="0" smtClean="0"/>
              <a:t>Inländische Züchter profitieren direkt vom Verkauf ihrer Sorten an die heimischen Landwirte</a:t>
            </a:r>
          </a:p>
          <a:p>
            <a:pPr marL="285750" indent="-285750">
              <a:buFontTx/>
              <a:buChar char="-"/>
            </a:pPr>
            <a:r>
              <a:rPr lang="de-DE" sz="1800" dirty="0"/>
              <a:t>Züchter aus einem UPOV-Verbandsmitglied genießen in allen UPOV-Ländern die gleichen </a:t>
            </a:r>
            <a:r>
              <a:rPr lang="de-DE" sz="1800" dirty="0" smtClean="0"/>
              <a:t>Rechte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57519" y="571624"/>
            <a:ext cx="6744749" cy="415498"/>
          </a:xfrm>
        </p:spPr>
        <p:txBody>
          <a:bodyPr wrap="square">
            <a:spAutoFit/>
          </a:bodyPr>
          <a:lstStyle/>
          <a:p>
            <a:pPr algn="ctr"/>
            <a:r>
              <a:rPr lang="de-DE" dirty="0" smtClean="0"/>
              <a:t>Wirkung der UPOV-Mitgliedschaft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A023DD-7D07-4CFA-A9C0-4F383FE4D3C9}" type="slidenum">
              <a:rPr lang="de-DE" smtClean="0">
                <a:solidFill>
                  <a:schemeClr val="tx1"/>
                </a:solidFill>
              </a:rPr>
              <a:pPr/>
              <a:t>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9512" y="4730911"/>
            <a:ext cx="1656184" cy="36004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en-US"/>
            </a:defPPr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chemeClr val="tx1"/>
                </a:solidFill>
              </a:rPr>
              <a:t>Vortrag Kasachstan (online), 30.10.2024</a:t>
            </a:r>
          </a:p>
        </p:txBody>
      </p:sp>
      <p:sp>
        <p:nvSpPr>
          <p:cNvPr id="9" name="Inhaltsplatzhalter 1"/>
          <p:cNvSpPr txBox="1">
            <a:spLocks/>
          </p:cNvSpPr>
          <p:nvPr/>
        </p:nvSpPr>
        <p:spPr>
          <a:xfrm>
            <a:off x="744660" y="2588831"/>
            <a:ext cx="7784360" cy="194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685800" rtl="0" eaLnBrk="1" latinLnBrk="0" hangingPunct="1">
              <a:lnSpc>
                <a:spcPts val="2200"/>
              </a:lnSpc>
              <a:spcBef>
                <a:spcPts val="4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9000" indent="-189000" algn="l" defTabSz="685800" rtl="0" eaLnBrk="1" latinLnBrk="0" hangingPunct="1">
              <a:lnSpc>
                <a:spcPts val="2200"/>
              </a:lnSpc>
              <a:spcBef>
                <a:spcPts val="400"/>
              </a:spcBef>
              <a:buFont typeface="BundesSans Regular" panose="020B00020305000002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000" indent="-189000" algn="l" defTabSz="685800" rtl="0" eaLnBrk="1" latinLnBrk="0" hangingPunct="1">
              <a:lnSpc>
                <a:spcPts val="2200"/>
              </a:lnSpc>
              <a:spcBef>
                <a:spcPts val="400"/>
              </a:spcBef>
              <a:buFont typeface="BundesSans Regular" panose="020B00020305000002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7000" indent="-189000" algn="l" defTabSz="685800" rtl="0" eaLnBrk="1" latinLnBrk="0" hangingPunct="1">
              <a:lnSpc>
                <a:spcPts val="2200"/>
              </a:lnSpc>
              <a:spcBef>
                <a:spcPts val="400"/>
              </a:spcBef>
              <a:buFont typeface="BundesSans Regular" panose="020B00020305000002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189000" algn="l" defTabSz="685800" rtl="0" eaLnBrk="1" latinLnBrk="0" hangingPunct="1">
              <a:lnSpc>
                <a:spcPts val="2200"/>
              </a:lnSpc>
              <a:spcBef>
                <a:spcPts val="400"/>
              </a:spcBef>
              <a:buFont typeface="BundesSans Regular" panose="020B00020305000002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7788" indent="-1347788"/>
            <a:r>
              <a:rPr lang="de-DE" sz="1800" u="sng" dirty="0" smtClean="0"/>
              <a:t>Daraus folgt</a:t>
            </a:r>
            <a:r>
              <a:rPr lang="de-DE" sz="1800" dirty="0" smtClean="0"/>
              <a:t>: 	</a:t>
            </a:r>
          </a:p>
          <a:p>
            <a:r>
              <a:rPr lang="de-DE" sz="1800" dirty="0" smtClean="0"/>
              <a:t>Kasachische Züchter könnten ihre Sorten in allen UPOV-Ländern zu den gleichen Bedingungen schützen lassen. </a:t>
            </a:r>
          </a:p>
          <a:p>
            <a:pPr marL="898525"/>
            <a:r>
              <a:rPr lang="de-DE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 Einnahmen kommen direkt der Züchtung zugute</a:t>
            </a:r>
            <a:endParaRPr lang="de-DE" sz="1800" dirty="0" smtClean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  <a:tabLst>
                <a:tab pos="898525" algn="l"/>
              </a:tabLst>
            </a:pPr>
            <a:r>
              <a:rPr lang="de-DE" sz="1800" dirty="0" smtClean="0"/>
              <a:t>Züchter aus anderen UPOV-Ländern könnten ihre Sorten in Kasachstan schützen lassen. 	</a:t>
            </a:r>
            <a:r>
              <a:rPr lang="de-DE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 Größere Auswahl an verbesserten Sorten für die Landwirtschaft</a:t>
            </a:r>
            <a:endParaRPr lang="de-DE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6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30766" y="1215441"/>
            <a:ext cx="7798254" cy="1513235"/>
          </a:xfr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1800" dirty="0" smtClean="0"/>
              <a:t>Voraussetzungen für die Erteilung von Sortenschutz (Unterscheidbarkeit, Homogenität, Beständigkeit, Sortenbeschreibung) werden in Anbauprüfungen ermittelt</a:t>
            </a:r>
          </a:p>
          <a:p>
            <a:pPr marL="285750" indent="-285750">
              <a:buFontTx/>
              <a:buChar char="-"/>
            </a:pPr>
            <a:r>
              <a:rPr lang="de-DE" sz="1800" dirty="0" smtClean="0"/>
              <a:t>UPOV stellt umfangreiche Anleitung zur Durchführung der Prüfungen bereit</a:t>
            </a:r>
          </a:p>
          <a:p>
            <a:pPr marL="285750" indent="-285750">
              <a:buFontTx/>
              <a:buChar char="-"/>
            </a:pPr>
            <a:r>
              <a:rPr lang="de-DE" sz="1800" dirty="0" smtClean="0"/>
              <a:t>Fachlicher Austausch zwischen technischen Experten in UPOV-Arbeitsgruppen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57519" y="571624"/>
            <a:ext cx="6744749" cy="415498"/>
          </a:xfrm>
        </p:spPr>
        <p:txBody>
          <a:bodyPr wrap="square">
            <a:spAutoFit/>
          </a:bodyPr>
          <a:lstStyle/>
          <a:p>
            <a:pPr algn="ctr"/>
            <a:r>
              <a:rPr lang="de-DE" dirty="0" smtClean="0"/>
              <a:t>Zusammenarbeit in UPOV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A023DD-7D07-4CFA-A9C0-4F383FE4D3C9}" type="slidenum">
              <a:rPr lang="de-DE" smtClean="0">
                <a:solidFill>
                  <a:schemeClr val="tx1"/>
                </a:solidFill>
              </a:rPr>
              <a:pPr/>
              <a:t>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9512" y="4730911"/>
            <a:ext cx="1656184" cy="36004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en-US"/>
            </a:defPPr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chemeClr val="tx1"/>
                </a:solidFill>
              </a:rPr>
              <a:t>Vortrag Kasachstan (online), 30.10.2024</a:t>
            </a:r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>
            <a:off x="1700386" y="3089100"/>
            <a:ext cx="6828633" cy="112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685800" rtl="0" eaLnBrk="1" latinLnBrk="0" hangingPunct="1">
              <a:lnSpc>
                <a:spcPts val="2200"/>
              </a:lnSpc>
              <a:spcBef>
                <a:spcPts val="4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9000" indent="-189000" algn="l" defTabSz="685800" rtl="0" eaLnBrk="1" latinLnBrk="0" hangingPunct="1">
              <a:lnSpc>
                <a:spcPts val="2200"/>
              </a:lnSpc>
              <a:spcBef>
                <a:spcPts val="400"/>
              </a:spcBef>
              <a:buFont typeface="BundesSans Regular" panose="020B00020305000002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000" indent="-189000" algn="l" defTabSz="685800" rtl="0" eaLnBrk="1" latinLnBrk="0" hangingPunct="1">
              <a:lnSpc>
                <a:spcPts val="2200"/>
              </a:lnSpc>
              <a:spcBef>
                <a:spcPts val="400"/>
              </a:spcBef>
              <a:buFont typeface="BundesSans Regular" panose="020B00020305000002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7000" indent="-189000" algn="l" defTabSz="685800" rtl="0" eaLnBrk="1" latinLnBrk="0" hangingPunct="1">
              <a:lnSpc>
                <a:spcPts val="2200"/>
              </a:lnSpc>
              <a:spcBef>
                <a:spcPts val="400"/>
              </a:spcBef>
              <a:buFont typeface="BundesSans Regular" panose="020B00020305000002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189000" algn="l" defTabSz="685800" rtl="0" eaLnBrk="1" latinLnBrk="0" hangingPunct="1">
              <a:lnSpc>
                <a:spcPts val="2200"/>
              </a:lnSpc>
              <a:spcBef>
                <a:spcPts val="400"/>
              </a:spcBef>
              <a:buFont typeface="BundesSans Regular" panose="020B00020305000002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/>
            <a:r>
              <a:rPr lang="de-DE" sz="1800" dirty="0" smtClean="0">
                <a:sym typeface="Wingdings" panose="05000000000000000000" pitchFamily="2" charset="2"/>
              </a:rPr>
              <a:t>	</a:t>
            </a:r>
            <a:r>
              <a:rPr lang="de-DE" sz="1800" dirty="0"/>
              <a:t>Harmonisierte Kriterien und gegenseitiges technische Verständnis ermöglichen </a:t>
            </a:r>
            <a:r>
              <a:rPr lang="de-DE" sz="1800" dirty="0">
                <a:solidFill>
                  <a:srgbClr val="FF0000"/>
                </a:solidFill>
              </a:rPr>
              <a:t>internationale Zusammenarbeit in der </a:t>
            </a:r>
            <a:r>
              <a:rPr lang="de-DE" sz="1800" dirty="0" smtClean="0">
                <a:solidFill>
                  <a:srgbClr val="FF0000"/>
                </a:solidFill>
              </a:rPr>
              <a:t>Prüfung</a:t>
            </a:r>
            <a:r>
              <a:rPr lang="de-DE" sz="1800" dirty="0" smtClean="0"/>
              <a:t>, d. h. </a:t>
            </a:r>
            <a:r>
              <a:rPr lang="de-DE" sz="1800" dirty="0"/>
              <a:t>die Verwendung von Prüfungsergebnissen anderer </a:t>
            </a:r>
            <a:r>
              <a:rPr lang="de-DE" sz="1800" dirty="0" smtClean="0"/>
              <a:t>Verbandsmitglieder </a:t>
            </a:r>
            <a:r>
              <a:rPr lang="de-DE" sz="1800" dirty="0"/>
              <a:t>für die Erteilung von Sortenschutz (und Sortenzulassung)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833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83568" y="1491630"/>
            <a:ext cx="8161715" cy="2718693"/>
          </a:xfrm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buFontTx/>
              <a:buChar char="-"/>
            </a:pPr>
            <a:r>
              <a:rPr lang="de-DE" sz="1800" dirty="0" smtClean="0"/>
              <a:t>&gt; 60 Firmen betreiben Züchtungsprogramme für &gt; 100 Pflanzenarten</a:t>
            </a:r>
          </a:p>
          <a:p>
            <a:pPr marL="285750" indent="-285750">
              <a:spcBef>
                <a:spcPts val="1800"/>
              </a:spcBef>
              <a:buFontTx/>
              <a:buChar char="-"/>
              <a:tabLst>
                <a:tab pos="2873375" algn="l"/>
              </a:tabLst>
            </a:pPr>
            <a:r>
              <a:rPr lang="de-DE" sz="1800" dirty="0"/>
              <a:t>Sortenzulassung </a:t>
            </a:r>
            <a:r>
              <a:rPr lang="de-DE" sz="1800" dirty="0" smtClean="0"/>
              <a:t>bei landwirtschaftlichen Arten als Voraussetzung für die Vermarktung von Saatgut:	  800 Anträge/Jahr</a:t>
            </a:r>
            <a:br>
              <a:rPr lang="de-DE" sz="1800" dirty="0" smtClean="0"/>
            </a:br>
            <a:r>
              <a:rPr lang="de-DE" sz="1800" dirty="0" smtClean="0"/>
              <a:t>	  150 </a:t>
            </a:r>
            <a:r>
              <a:rPr lang="de-DE" sz="1800" dirty="0"/>
              <a:t>neu </a:t>
            </a:r>
            <a:r>
              <a:rPr lang="de-DE" sz="1800" dirty="0" smtClean="0"/>
              <a:t>zugelassene Sorten/Jahr</a:t>
            </a:r>
            <a:br>
              <a:rPr lang="de-DE" sz="1800" dirty="0" smtClean="0"/>
            </a:br>
            <a:r>
              <a:rPr lang="de-DE" sz="1800" dirty="0" smtClean="0"/>
              <a:t>	3000 Sorten in der nationalen Sortenliste</a:t>
            </a:r>
          </a:p>
          <a:p>
            <a:pPr marL="285750" indent="-285750">
              <a:spcBef>
                <a:spcPts val="1800"/>
              </a:spcBef>
              <a:buFontTx/>
              <a:buChar char="-"/>
            </a:pPr>
            <a:r>
              <a:rPr lang="de-DE" sz="1800" dirty="0" smtClean="0"/>
              <a:t>Über alle </a:t>
            </a:r>
            <a:r>
              <a:rPr lang="de-DE" sz="1800" dirty="0"/>
              <a:t>Artengruppen </a:t>
            </a:r>
            <a:r>
              <a:rPr lang="de-DE" sz="1800" dirty="0" smtClean="0"/>
              <a:t>(landwirtschaftliche Arten, Zierpflanzen, Obst, Gemüse) stellen </a:t>
            </a:r>
            <a:r>
              <a:rPr lang="de-DE" sz="1800" dirty="0"/>
              <a:t>deutsche Züchter </a:t>
            </a:r>
            <a:r>
              <a:rPr lang="de-DE" sz="1800" dirty="0" smtClean="0"/>
              <a:t>jährlich weltweit ca. 750 Anträge auf Sortenschutz </a:t>
            </a:r>
            <a:br>
              <a:rPr lang="de-DE" sz="1800" dirty="0" smtClean="0"/>
            </a:br>
            <a:r>
              <a:rPr lang="de-DE" sz="1800" dirty="0" smtClean="0"/>
              <a:t>(350 Europäischer Sortenschutz, 400 in ca. 30 weiteren UPOV-Ländern)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59632" y="693927"/>
            <a:ext cx="6744749" cy="415498"/>
          </a:xfrm>
        </p:spPr>
        <p:txBody>
          <a:bodyPr wrap="square">
            <a:spAutoFit/>
          </a:bodyPr>
          <a:lstStyle/>
          <a:p>
            <a:pPr algn="ctr"/>
            <a:r>
              <a:rPr lang="de-DE" dirty="0" smtClean="0"/>
              <a:t>Pflanzenzüchtung in Deutschland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A023DD-7D07-4CFA-A9C0-4F383FE4D3C9}" type="slidenum">
              <a:rPr lang="de-DE" smtClean="0">
                <a:solidFill>
                  <a:schemeClr val="tx1"/>
                </a:solidFill>
              </a:rPr>
              <a:pPr/>
              <a:t>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9512" y="4730911"/>
            <a:ext cx="1656184" cy="36004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en-US"/>
            </a:defPPr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chemeClr val="tx1"/>
                </a:solidFill>
              </a:rPr>
              <a:t>Vortrag Kasachstan (online), 30.10.2024</a:t>
            </a:r>
          </a:p>
        </p:txBody>
      </p:sp>
    </p:spTree>
    <p:extLst>
      <p:ext uri="{BB962C8B-B14F-4D97-AF65-F5344CB8AC3E}">
        <p14:creationId xmlns:p14="http://schemas.microsoft.com/office/powerpoint/2010/main" val="227416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>
                <a:effectLst/>
              </a:rPr>
              <a:t>Vielen Dank</a:t>
            </a: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9414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SA_Master_08_2024">
  <a:themeElements>
    <a:clrScheme name="BSA_V2024">
      <a:dk1>
        <a:sysClr val="windowText" lastClr="000000"/>
      </a:dk1>
      <a:lt1>
        <a:sysClr val="window" lastClr="FFFFFF"/>
      </a:lt1>
      <a:dk2>
        <a:srgbClr val="576164"/>
      </a:dk2>
      <a:lt2>
        <a:srgbClr val="C7CFD4"/>
      </a:lt2>
      <a:accent1>
        <a:srgbClr val="69BD40"/>
      </a:accent1>
      <a:accent2>
        <a:srgbClr val="F7BB3D"/>
      </a:accent2>
      <a:accent3>
        <a:srgbClr val="80CDEC"/>
      </a:accent3>
      <a:accent4>
        <a:srgbClr val="5F316E"/>
      </a:accent4>
      <a:accent5>
        <a:srgbClr val="00854A"/>
      </a:accent5>
      <a:accent6>
        <a:srgbClr val="007194"/>
      </a:accent6>
      <a:hlink>
        <a:srgbClr val="0077B6"/>
      </a:hlink>
      <a:folHlink>
        <a:srgbClr val="5F316E"/>
      </a:folHlink>
    </a:clrScheme>
    <a:fontScheme name="BReg Font">
      <a:majorFont>
        <a:latin typeface="BundesSerif Office"/>
        <a:ea typeface=""/>
        <a:cs typeface=""/>
      </a:majorFont>
      <a:minorFont>
        <a:latin typeface="BundesSans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none" lIns="0" tIns="0" rIns="0" bIns="0" rtlCol="0">
        <a:noAutofit/>
      </a:bodyPr>
      <a:lstStyle>
        <a:defPPr>
          <a:lnSpc>
            <a:spcPts val="2200"/>
          </a:lnSpc>
          <a:spcBef>
            <a:spcPts val="400"/>
          </a:spcBef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SA_Vorlage_16_zu_9.potx" id="{D3FDCFCF-F3C1-41ED-AE84-25418B90A615}" vid="{8557ED4B-D2FB-4875-9C77-D5835B8FA633}"/>
    </a:ext>
  </a:extLst>
</a:theme>
</file>

<file path=ppt/theme/theme2.xml><?xml version="1.0" encoding="utf-8"?>
<a:theme xmlns:a="http://schemas.openxmlformats.org/drawingml/2006/main" name="BSA_Master_08_2024_ohne_Adlerschwinge">
  <a:themeElements>
    <a:clrScheme name="BSA_V2024">
      <a:dk1>
        <a:sysClr val="windowText" lastClr="000000"/>
      </a:dk1>
      <a:lt1>
        <a:sysClr val="window" lastClr="FFFFFF"/>
      </a:lt1>
      <a:dk2>
        <a:srgbClr val="576164"/>
      </a:dk2>
      <a:lt2>
        <a:srgbClr val="C7CFD4"/>
      </a:lt2>
      <a:accent1>
        <a:srgbClr val="69BD40"/>
      </a:accent1>
      <a:accent2>
        <a:srgbClr val="F7BB3D"/>
      </a:accent2>
      <a:accent3>
        <a:srgbClr val="80CDEC"/>
      </a:accent3>
      <a:accent4>
        <a:srgbClr val="5F316E"/>
      </a:accent4>
      <a:accent5>
        <a:srgbClr val="00854A"/>
      </a:accent5>
      <a:accent6>
        <a:srgbClr val="007194"/>
      </a:accent6>
      <a:hlink>
        <a:srgbClr val="0077B6"/>
      </a:hlink>
      <a:folHlink>
        <a:srgbClr val="5F316E"/>
      </a:folHlink>
    </a:clrScheme>
    <a:fontScheme name="BReg Font">
      <a:majorFont>
        <a:latin typeface="BundesSerif Office"/>
        <a:ea typeface=""/>
        <a:cs typeface=""/>
      </a:majorFont>
      <a:minorFont>
        <a:latin typeface="BundesSans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none" lIns="0" tIns="0" rIns="0" bIns="0" rtlCol="0">
        <a:noAutofit/>
      </a:bodyPr>
      <a:lstStyle>
        <a:defPPr>
          <a:lnSpc>
            <a:spcPts val="2200"/>
          </a:lnSpc>
          <a:spcBef>
            <a:spcPts val="400"/>
          </a:spcBef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SA_Vorlage_16_zu_9.potx" id="{D3FDCFCF-F3C1-41ED-AE84-25418B90A615}" vid="{9F433D8C-6CBF-4846-80C3-C57E5ED92C5D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70DCE1ABD005A4EB0FD05A1A65DB2CA" ma:contentTypeVersion="15" ma:contentTypeDescription="Ein neues Dokument erstellen." ma:contentTypeScope="" ma:versionID="38c43f90c646ab65ce16e79ab2d00663">
  <xsd:schema xmlns:xsd="http://www.w3.org/2001/XMLSchema" xmlns:xs="http://www.w3.org/2001/XMLSchema" xmlns:p="http://schemas.microsoft.com/office/2006/metadata/properties" xmlns:ns2="feef5810-0c29-4f9b-a105-22528cb4ea8e" xmlns:ns3="b1c6076f-5a42-4337-8bc9-90e955c0e508" targetNamespace="http://schemas.microsoft.com/office/2006/metadata/properties" ma:root="true" ma:fieldsID="fc8931b10e7c45681154d9e78241e309" ns2:_="" ns3:_="">
    <xsd:import namespace="feef5810-0c29-4f9b-a105-22528cb4ea8e"/>
    <xsd:import namespace="b1c6076f-5a42-4337-8bc9-90e955c0e5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ef5810-0c29-4f9b-a105-22528cb4ea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4dd18641-b54f-4320-b18f-2c1e2c7536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6076f-5a42-4337-8bc9-90e955c0e50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50ffe2e-2a7b-4531-b2ef-15ff6cc08927}" ma:internalName="TaxCatchAll" ma:showField="CatchAllData" ma:web="b1c6076f-5a42-4337-8bc9-90e955c0e5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ef5810-0c29-4f9b-a105-22528cb4ea8e">
      <Terms xmlns="http://schemas.microsoft.com/office/infopath/2007/PartnerControls"/>
    </lcf76f155ced4ddcb4097134ff3c332f>
    <TaxCatchAll xmlns="b1c6076f-5a42-4337-8bc9-90e955c0e508" xsi:nil="true"/>
  </documentManagement>
</p:properties>
</file>

<file path=customXml/itemProps1.xml><?xml version="1.0" encoding="utf-8"?>
<ds:datastoreItem xmlns:ds="http://schemas.openxmlformats.org/officeDocument/2006/customXml" ds:itemID="{05EACF65-68B8-49F4-8917-A66180152E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6A6E6E-7FE4-4006-AABC-4B6E209926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ef5810-0c29-4f9b-a105-22528cb4ea8e"/>
    <ds:schemaRef ds:uri="b1c6076f-5a42-4337-8bc9-90e955c0e5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FF846F-6BD7-4D9C-A144-A14A532337E3}">
  <ds:schemaRefs>
    <ds:schemaRef ds:uri="http://schemas.openxmlformats.org/package/2006/metadata/core-properties"/>
    <ds:schemaRef ds:uri="http://purl.org/dc/terms/"/>
    <ds:schemaRef ds:uri="feef5810-0c29-4f9b-a105-22528cb4ea8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b1c6076f-5a42-4337-8bc9-90e955c0e50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BSA_Vorlage_16_zu_9</Template>
  <TotalTime>1</TotalTime>
  <Words>429</Words>
  <Application>Microsoft Office PowerPoint</Application>
  <PresentationFormat>Экран (16:9)</PresentationFormat>
  <Paragraphs>45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BundesSans Office</vt:lpstr>
      <vt:lpstr>BundesSans Regular</vt:lpstr>
      <vt:lpstr>Calibri</vt:lpstr>
      <vt:lpstr>Wingdings</vt:lpstr>
      <vt:lpstr>BSA_Master_08_2024</vt:lpstr>
      <vt:lpstr>BSA_Master_08_2024_ohne_Adlerschwinge</vt:lpstr>
      <vt:lpstr>Bedeutung der UPOV-Mitgliedschaft für die Entwicklung der Pflanzenzüchtung und der Landwirtschaft</vt:lpstr>
      <vt:lpstr>Sortenschutz in Deutschland</vt:lpstr>
      <vt:lpstr>Effekte des Sortenschutz</vt:lpstr>
      <vt:lpstr>Wirkung der UPOV-Mitgliedschaft</vt:lpstr>
      <vt:lpstr>Zusammenarbeit in UPOV</vt:lpstr>
      <vt:lpstr>Pflanzenzüchtung in Deutschland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des Vortrags</dc:title>
  <dc:subject/>
  <dc:creator>Tams, Dr. Swenja</dc:creator>
  <cp:keywords/>
  <dc:description/>
  <cp:lastModifiedBy>Akhanova, Aliya</cp:lastModifiedBy>
  <cp:revision>375</cp:revision>
  <cp:lastPrinted>2024-10-28T13:58:17Z</cp:lastPrinted>
  <dcterms:created xsi:type="dcterms:W3CDTF">2024-08-19T14:10:47Z</dcterms:created>
  <dcterms:modified xsi:type="dcterms:W3CDTF">2024-12-21T16:11:12Z</dcterms:modified>
  <cp:category/>
  <cp:version>08_2024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0x010100D70DCE1ABD005A4EB0FD05A1A65DB2CA</vt:lpwstr>
  </property>
</Properties>
</file>