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3" r:id="rId4"/>
  </p:sldMasterIdLst>
  <p:notesMasterIdLst>
    <p:notesMasterId r:id="rId56"/>
  </p:notesMasterIdLst>
  <p:sldIdLst>
    <p:sldId id="273" r:id="rId5"/>
    <p:sldId id="302" r:id="rId6"/>
    <p:sldId id="1717" r:id="rId7"/>
    <p:sldId id="308" r:id="rId8"/>
    <p:sldId id="1671" r:id="rId9"/>
    <p:sldId id="310" r:id="rId10"/>
    <p:sldId id="295" r:id="rId11"/>
    <p:sldId id="1695" r:id="rId12"/>
    <p:sldId id="1706" r:id="rId13"/>
    <p:sldId id="299" r:id="rId14"/>
    <p:sldId id="298" r:id="rId15"/>
    <p:sldId id="297" r:id="rId16"/>
    <p:sldId id="1729" r:id="rId17"/>
    <p:sldId id="1730" r:id="rId18"/>
    <p:sldId id="1710" r:id="rId19"/>
    <p:sldId id="356" r:id="rId20"/>
    <p:sldId id="1664" r:id="rId21"/>
    <p:sldId id="1720" r:id="rId22"/>
    <p:sldId id="1666" r:id="rId23"/>
    <p:sldId id="1638" r:id="rId24"/>
    <p:sldId id="1728" r:id="rId25"/>
    <p:sldId id="1721" r:id="rId26"/>
    <p:sldId id="1722" r:id="rId27"/>
    <p:sldId id="1723" r:id="rId28"/>
    <p:sldId id="1725" r:id="rId29"/>
    <p:sldId id="1724" r:id="rId30"/>
    <p:sldId id="1726" r:id="rId31"/>
    <p:sldId id="1727" r:id="rId32"/>
    <p:sldId id="263" r:id="rId33"/>
    <p:sldId id="1692" r:id="rId34"/>
    <p:sldId id="1672" r:id="rId35"/>
    <p:sldId id="1708" r:id="rId36"/>
    <p:sldId id="289" r:id="rId37"/>
    <p:sldId id="1696" r:id="rId38"/>
    <p:sldId id="1701" r:id="rId39"/>
    <p:sldId id="1703" r:id="rId40"/>
    <p:sldId id="1704" r:id="rId41"/>
    <p:sldId id="1705" r:id="rId42"/>
    <p:sldId id="1711" r:id="rId43"/>
    <p:sldId id="267" r:id="rId44"/>
    <p:sldId id="268" r:id="rId45"/>
    <p:sldId id="1712" r:id="rId46"/>
    <p:sldId id="1690" r:id="rId47"/>
    <p:sldId id="276" r:id="rId48"/>
    <p:sldId id="278" r:id="rId49"/>
    <p:sldId id="282" r:id="rId50"/>
    <p:sldId id="300" r:id="rId51"/>
    <p:sldId id="301" r:id="rId52"/>
    <p:sldId id="1719" r:id="rId53"/>
    <p:sldId id="265" r:id="rId54"/>
    <p:sldId id="266" r:id="rId55"/>
  </p:sldIdLst>
  <p:sldSz cx="20104100" cy="11309350"/>
  <p:notesSz cx="20104100" cy="11309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554C75-F87B-4742-A5D6-60A9F894B7C2}">
  <a:tblStyle styleId="{49554C75-F87B-4742-A5D6-60A9F894B7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46"/>
  </p:normalViewPr>
  <p:slideViewPr>
    <p:cSldViewPr snapToGrid="0">
      <p:cViewPr varScale="1">
        <p:scale>
          <a:sx n="50" d="100"/>
          <a:sy n="50" d="100"/>
        </p:scale>
        <p:origin x="638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E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D43D-2507-EF4F-85E6-AC99A5A16D1F}" type="slidenum">
              <a:rPr lang="de-ES" smtClean="0"/>
              <a:t>11</a:t>
            </a:fld>
            <a:endParaRPr lang="de-ES"/>
          </a:p>
        </p:txBody>
      </p:sp>
    </p:spTree>
    <p:extLst>
      <p:ext uri="{BB962C8B-B14F-4D97-AF65-F5344CB8AC3E}">
        <p14:creationId xmlns:p14="http://schemas.microsoft.com/office/powerpoint/2010/main" val="318644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D43D-2507-EF4F-85E6-AC99A5A16D1F}" type="slidenum">
              <a:rPr kumimoji="0" lang="de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4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3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26e8f0ed0_0_5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2e26e8f0ed0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  <a:noFill/>
        </p:spPr>
        <p:txBody>
          <a:bodyPr anchor="ctr">
            <a:normAutofit/>
          </a:bodyPr>
          <a:lstStyle>
            <a:lvl1pPr algn="ctr">
              <a:defRPr sz="8000" b="1">
                <a:solidFill>
                  <a:srgbClr val="008EA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71C878-6BDF-4BE8-90A3-BAD01BD847F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260" y="119490"/>
            <a:ext cx="3869761" cy="2501367"/>
          </a:xfrm>
          <a:prstGeom prst="rect">
            <a:avLst/>
          </a:prstGeom>
        </p:spPr>
      </p:pic>
      <p:pic>
        <p:nvPicPr>
          <p:cNvPr id="13" name="image1.png">
            <a:extLst>
              <a:ext uri="{FF2B5EF4-FFF2-40B4-BE49-F238E27FC236}">
                <a16:creationId xmlns:a16="http://schemas.microsoft.com/office/drawing/2014/main" id="{88AF46DA-EE0E-43AB-BCA1-ECDC2106DA9A}"/>
              </a:ext>
            </a:extLst>
          </p:cNvPr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47108" y="528107"/>
            <a:ext cx="3856992" cy="1937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BA6549D9-7471-4C7A-A065-25DE5D0EBC5B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8142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41F-A9C6-4739-823F-33701EA8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382FA8-465A-464D-BB3C-57EF7C881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27F477-10B6-4BF1-99D9-AC175768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6A3E28-6A15-49D2-A045-6ECC8C38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313A49-B08D-44F1-88F7-F68910C9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170AD3-36E4-4832-9216-76207B94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107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B29A4-2B6C-42E0-94FA-DEBAE120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C50E39-BE71-4867-9ADC-A70A1012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092C3D-147B-45EE-BC32-E58272AC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5"/>
            <a:ext cx="8504976" cy="57177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D05804-B90C-4AF8-AC09-3854E691D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2824B0B-13EB-4999-821D-313BAA9E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571779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AD20CC-2E92-4991-A0F4-2AA625A8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8856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4F00C-240E-4B16-9F2C-5E352DD8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9E04E0-C3B6-467B-BC4E-3EF6FED9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05998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81A785-3207-4430-97B4-1B8A0C1D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06B3E-71E0-450E-8B7B-A4AAEC90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B39D49-45B5-4E6D-9D2B-BA29BA12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8122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8238-E99D-4CCD-A3C5-1675BCC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E3A394-EE51-4C0E-85EA-800CDFBA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C631D4-2090-47F4-9C91-442873D1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58BA9D-0D37-490F-9303-618ACE9C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55C5BD-0522-4495-B5EE-691E11FA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16FBEB-B670-4185-9E96-16805A7B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479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332DF-97DC-4F61-986C-E6C532D8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9DD34D-37F8-4A7F-BD7F-662D620C7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F6B23F-69B0-4F37-B50E-02706F82A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CAD4D1-673A-46CE-9CF7-1B3729FC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8F0890-CA49-42EB-90D1-EDA62D0E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4AEDDC-E3D5-4A5C-9149-71B6E69E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61016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23B9EFC5-2483-2FB8-B617-994116D7E23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2833386"/>
            <a:ext cx="5642043" cy="56398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de-DE" sz="2968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F8681AA-1AB0-A9C2-C188-470EC383B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4560329"/>
            <a:ext cx="17339786" cy="218595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de-DE"/>
              <a:t>Mastertitelformat bearbeiten</a:t>
            </a:r>
            <a:endParaRPr lang="de-ES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BF0DF37-D86E-866A-E982-5D831A3B5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35378" y="9716960"/>
            <a:ext cx="4523423" cy="602118"/>
          </a:xfrm>
          <a:prstGeom prst="rect">
            <a:avLst/>
          </a:prstGeom>
        </p:spPr>
        <p:txBody>
          <a:bodyPr lIns="0" tIns="0" rIns="0" bIns="0"/>
          <a:lstStyle>
            <a:lvl1pPr>
              <a:defRPr sz="230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986486-B102-4043-8572-F82864288CC9}" type="slidenum">
              <a:rPr lang="de-ES" smtClean="0"/>
              <a:pPr/>
              <a:t>‹#›</a:t>
            </a:fld>
            <a:endParaRPr lang="de-ES" dirty="0"/>
          </a:p>
        </p:txBody>
      </p:sp>
    </p:spTree>
    <p:extLst>
      <p:ext uri="{BB962C8B-B14F-4D97-AF65-F5344CB8AC3E}">
        <p14:creationId xmlns:p14="http://schemas.microsoft.com/office/powerpoint/2010/main" val="1175891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D09769-E7EC-2354-BF77-B4AC162AF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973" y="3398492"/>
            <a:ext cx="18266583" cy="5580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0"/>
              </a:spcBef>
              <a:buClr>
                <a:srgbClr val="9D9786"/>
              </a:buClr>
              <a:defRPr sz="2309"/>
            </a:lvl1pPr>
            <a:lvl2pPr>
              <a:lnSpc>
                <a:spcPct val="100000"/>
              </a:lnSpc>
              <a:spcBef>
                <a:spcPts val="660"/>
              </a:spcBef>
              <a:buClr>
                <a:srgbClr val="9D9786"/>
              </a:buClr>
              <a:buSzPct val="100000"/>
              <a:defRPr sz="2309"/>
            </a:lvl2pPr>
            <a:lvl3pPr>
              <a:lnSpc>
                <a:spcPct val="100000"/>
              </a:lnSpc>
              <a:spcBef>
                <a:spcPts val="660"/>
              </a:spcBef>
              <a:buClr>
                <a:srgbClr val="9D9786"/>
              </a:buClr>
              <a:buSzPct val="100000"/>
              <a:defRPr sz="2309"/>
            </a:lvl3pPr>
            <a:lvl4pPr>
              <a:lnSpc>
                <a:spcPct val="100000"/>
              </a:lnSpc>
              <a:spcBef>
                <a:spcPts val="660"/>
              </a:spcBef>
              <a:buClr>
                <a:srgbClr val="9D9786"/>
              </a:buClr>
              <a:buSzPct val="100000"/>
              <a:defRPr sz="2309"/>
            </a:lvl4pPr>
            <a:lvl5pPr>
              <a:lnSpc>
                <a:spcPct val="100000"/>
              </a:lnSpc>
              <a:spcBef>
                <a:spcPts val="660"/>
              </a:spcBef>
              <a:buClr>
                <a:srgbClr val="9D9786"/>
              </a:buClr>
              <a:buSzPct val="100000"/>
              <a:defRPr sz="2309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E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8084A7-2F1D-7DC7-462C-400ED8B1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3" y="548574"/>
            <a:ext cx="17910656" cy="1781000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de-DE" dirty="0"/>
              <a:t>Mastertitelformat bearbeiten</a:t>
            </a:r>
            <a:endParaRPr lang="de-ES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68E3290-9424-32A3-9EF1-D23BB8B5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35378" y="9716960"/>
            <a:ext cx="4523423" cy="602118"/>
          </a:xfrm>
          <a:prstGeom prst="rect">
            <a:avLst/>
          </a:prstGeom>
        </p:spPr>
        <p:txBody>
          <a:bodyPr lIns="0" tIns="0" rIns="0" bIns="0"/>
          <a:lstStyle>
            <a:lvl1pPr>
              <a:defRPr sz="230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986486-B102-4043-8572-F82864288CC9}" type="slidenum">
              <a:rPr lang="de-ES" smtClean="0"/>
              <a:pPr/>
              <a:t>‹#›</a:t>
            </a:fld>
            <a:endParaRPr lang="de-ES" dirty="0"/>
          </a:p>
        </p:txBody>
      </p:sp>
    </p:spTree>
    <p:extLst>
      <p:ext uri="{BB962C8B-B14F-4D97-AF65-F5344CB8AC3E}">
        <p14:creationId xmlns:p14="http://schemas.microsoft.com/office/powerpoint/2010/main" val="58603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e hellgrü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12C0A5B-0E58-689E-D316-13C682585AFB}"/>
              </a:ext>
            </a:extLst>
          </p:cNvPr>
          <p:cNvSpPr/>
          <p:nvPr userDrawn="1"/>
        </p:nvSpPr>
        <p:spPr>
          <a:xfrm>
            <a:off x="0" y="1"/>
            <a:ext cx="11308556" cy="11309352"/>
          </a:xfrm>
          <a:prstGeom prst="rect">
            <a:avLst/>
          </a:prstGeom>
          <a:solidFill>
            <a:srgbClr val="9D978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ES" sz="2968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AE04B3-FEFF-5B3F-B4B0-9B30CA847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2668" y="3398492"/>
            <a:ext cx="9470550" cy="5580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defRPr sz="2309"/>
            </a:lvl1pPr>
            <a:lvl2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2pPr>
            <a:lvl3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3pPr>
            <a:lvl4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4pPr>
            <a:lvl5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E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975A65-AA2A-CEF8-C08F-1C0497D1A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76742" y="3398492"/>
            <a:ext cx="7984118" cy="5580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defRPr sz="2309"/>
            </a:lvl1pPr>
            <a:lvl2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2pPr>
            <a:lvl3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3pPr>
            <a:lvl4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4pPr>
            <a:lvl5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ES" dirty="0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6ADB1ACE-8CB3-AE8C-0F27-AA872B775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3610" y="9676767"/>
            <a:ext cx="1187250" cy="118733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84CFA7F-C10C-E00F-2005-8577D17B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2" y="548574"/>
            <a:ext cx="18266585" cy="1781000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de-DE" dirty="0"/>
              <a:t>Mastertitelformat bearbeiten</a:t>
            </a:r>
            <a:endParaRPr lang="de-ES" dirty="0"/>
          </a:p>
        </p:txBody>
      </p:sp>
    </p:spTree>
    <p:extLst>
      <p:ext uri="{BB962C8B-B14F-4D97-AF65-F5344CB8AC3E}">
        <p14:creationId xmlns:p14="http://schemas.microsoft.com/office/powerpoint/2010/main" val="1441153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e hellgrü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12C0A5B-0E58-689E-D316-13C682585AFB}"/>
              </a:ext>
            </a:extLst>
          </p:cNvPr>
          <p:cNvSpPr/>
          <p:nvPr userDrawn="1"/>
        </p:nvSpPr>
        <p:spPr>
          <a:xfrm>
            <a:off x="8795544" y="-1"/>
            <a:ext cx="11308556" cy="11309352"/>
          </a:xfrm>
          <a:prstGeom prst="rect">
            <a:avLst/>
          </a:prstGeom>
          <a:solidFill>
            <a:srgbClr val="9D978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ES" sz="3958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AE04B3-FEFF-5B3F-B4B0-9B30CA847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4162" y="3398492"/>
            <a:ext cx="7045339" cy="5580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defRPr sz="2309"/>
            </a:lvl1pPr>
            <a:lvl2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2pPr>
            <a:lvl3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3pPr>
            <a:lvl4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4pPr>
            <a:lvl5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E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975A65-AA2A-CEF8-C08F-1C0497D1A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4048" y="3398492"/>
            <a:ext cx="10326814" cy="5580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defRPr sz="2309"/>
            </a:lvl1pPr>
            <a:lvl2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2pPr>
            <a:lvl3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3pPr>
            <a:lvl4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4pPr>
            <a:lvl5pPr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D9786"/>
              </a:buClr>
              <a:buSzPct val="100000"/>
              <a:defRPr sz="2309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ES" dirty="0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6ADB1ACE-8CB3-AE8C-0F27-AA872B775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473610" y="9676767"/>
            <a:ext cx="1187250" cy="118733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84CFA7F-C10C-E00F-2005-8577D17B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4" y="548574"/>
            <a:ext cx="18266585" cy="1781000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de-DE" dirty="0"/>
              <a:t>Mastertitelformat bearbeiten</a:t>
            </a:r>
            <a:endParaRPr lang="de-ES" dirty="0"/>
          </a:p>
        </p:txBody>
      </p:sp>
    </p:spTree>
    <p:extLst>
      <p:ext uri="{BB962C8B-B14F-4D97-AF65-F5344CB8AC3E}">
        <p14:creationId xmlns:p14="http://schemas.microsoft.com/office/powerpoint/2010/main" val="264654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EBB0A6-37F7-4B65-9B06-994971739AA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2345" y="417689"/>
            <a:ext cx="3868215" cy="20069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09AC68-FD1A-43CD-BF87-3B33EFE90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91547" y="264173"/>
            <a:ext cx="2245377" cy="2098570"/>
          </a:xfrm>
          <a:prstGeom prst="rect">
            <a:avLst/>
          </a:prstGeom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518DD10A-9F50-47D9-BA5C-10817925FA85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5075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51221" y="10178418"/>
            <a:ext cx="601664" cy="581035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35590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95174DC-2CF6-8E5A-1F40-3238FD850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0319" y="0"/>
            <a:ext cx="15148875" cy="1136245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CE689D6-E0B0-B16C-C0C6-6BBE06542F80}"/>
              </a:ext>
            </a:extLst>
          </p:cNvPr>
          <p:cNvSpPr>
            <a:spLocks noChangeAspect="1"/>
          </p:cNvSpPr>
          <p:nvPr userDrawn="1"/>
        </p:nvSpPr>
        <p:spPr>
          <a:xfrm>
            <a:off x="5669119" y="2834757"/>
            <a:ext cx="5639438" cy="56398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968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7F8CEB0-84EB-349F-5CF5-CD7C7F4AF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9323" y="3398042"/>
            <a:ext cx="13440236" cy="2260414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6596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de-ES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5E66F0BF-DF80-6476-93AD-F195F9BC0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9322" y="5656380"/>
            <a:ext cx="13440236" cy="184109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  <a:endParaRPr lang="de-ES" dirty="0"/>
          </a:p>
        </p:txBody>
      </p:sp>
    </p:spTree>
    <p:extLst>
      <p:ext uri="{BB962C8B-B14F-4D97-AF65-F5344CB8AC3E}">
        <p14:creationId xmlns:p14="http://schemas.microsoft.com/office/powerpoint/2010/main" val="2169338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ПД ШАБЛОНЫ 2">
  <p:cSld name="АПД ШАБЛОНЫ 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45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7EE9E38-C563-4B89-8FA3-586AD8FF4D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5233" y="76345"/>
            <a:ext cx="3869763" cy="2501367"/>
          </a:xfrm>
          <a:prstGeom prst="rect">
            <a:avLst/>
          </a:prstGeom>
        </p:spPr>
      </p:pic>
      <p:pic>
        <p:nvPicPr>
          <p:cNvPr id="13" name="Google Shape;147;p18" descr="Изображение выглядит как свеч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6AA77F8-BE55-4AC9-9BA5-B711AE95B4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1798" y="451294"/>
            <a:ext cx="3752177" cy="17514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1ED5792A-9370-4213-908A-4A2F68E262E9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0273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23">
            <a:extLst>
              <a:ext uri="{FF2B5EF4-FFF2-40B4-BE49-F238E27FC236}">
                <a16:creationId xmlns:a16="http://schemas.microsoft.com/office/drawing/2014/main" id="{AF360896-DD61-EA66-724B-5081D3E1D4A8}"/>
              </a:ext>
            </a:extLst>
          </p:cNvPr>
          <p:cNvSpPr/>
          <p:nvPr userDrawn="1"/>
        </p:nvSpPr>
        <p:spPr>
          <a:xfrm>
            <a:off x="10292881" y="3413508"/>
            <a:ext cx="9811385" cy="4607560"/>
          </a:xfrm>
          <a:custGeom>
            <a:avLst/>
            <a:gdLst/>
            <a:ahLst/>
            <a:cxnLst/>
            <a:rect l="l" t="t" r="r" b="b"/>
            <a:pathLst>
              <a:path w="9811385" h="4607559" extrusionOk="0">
                <a:moveTo>
                  <a:pt x="9811219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4397771"/>
                </a:lnTo>
                <a:lnTo>
                  <a:pt x="5530" y="4445789"/>
                </a:lnTo>
                <a:lnTo>
                  <a:pt x="21285" y="4489868"/>
                </a:lnTo>
                <a:lnTo>
                  <a:pt x="46006" y="4528751"/>
                </a:lnTo>
                <a:lnTo>
                  <a:pt x="78437" y="4561182"/>
                </a:lnTo>
                <a:lnTo>
                  <a:pt x="117321" y="4585904"/>
                </a:lnTo>
                <a:lnTo>
                  <a:pt x="161400" y="4601658"/>
                </a:lnTo>
                <a:lnTo>
                  <a:pt x="209417" y="4607189"/>
                </a:lnTo>
                <a:lnTo>
                  <a:pt x="9811219" y="4607189"/>
                </a:lnTo>
                <a:lnTo>
                  <a:pt x="9811219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DE5430-77EE-474D-B1A7-7279531A2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307" y="2649369"/>
            <a:ext cx="9188569" cy="7156783"/>
          </a:xfrm>
          <a:prstGeom prst="rect">
            <a:avLst/>
          </a:prstGeom>
        </p:spPr>
        <p:txBody>
          <a:bodyPr/>
          <a:lstStyle>
            <a:lvl1pPr>
              <a:buClr>
                <a:srgbClr val="008EA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8EA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008EA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8EA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8EA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oogle Shape;184;p23">
            <a:extLst>
              <a:ext uri="{FF2B5EF4-FFF2-40B4-BE49-F238E27FC236}">
                <a16:creationId xmlns:a16="http://schemas.microsoft.com/office/drawing/2014/main" id="{D03A640A-D0E8-4E84-B73B-64D765AB196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;p7">
            <a:extLst>
              <a:ext uri="{FF2B5EF4-FFF2-40B4-BE49-F238E27FC236}">
                <a16:creationId xmlns:a16="http://schemas.microsoft.com/office/drawing/2014/main" id="{17543E05-ED19-4D39-A059-A934EFDA38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0579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" name="Google Shape;212;p25">
            <a:extLst>
              <a:ext uri="{FF2B5EF4-FFF2-40B4-BE49-F238E27FC236}">
                <a16:creationId xmlns:a16="http://schemas.microsoft.com/office/drawing/2014/main" id="{D33BBB4D-6FE8-8658-5A05-3CABA675C014}"/>
              </a:ext>
            </a:extLst>
          </p:cNvPr>
          <p:cNvSpPr/>
          <p:nvPr userDrawn="1"/>
        </p:nvSpPr>
        <p:spPr>
          <a:xfrm>
            <a:off x="9462947" y="6650932"/>
            <a:ext cx="1673859" cy="1654809"/>
          </a:xfrm>
          <a:custGeom>
            <a:avLst/>
            <a:gdLst/>
            <a:ahLst/>
            <a:cxnLst/>
            <a:rect l="l" t="t" r="r" b="b"/>
            <a:pathLst>
              <a:path w="1673859" h="1654809" extrusionOk="0">
                <a:moveTo>
                  <a:pt x="632066" y="611327"/>
                </a:moveTo>
                <a:lnTo>
                  <a:pt x="631888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71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41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39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1673859" h="165480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1673859" h="165480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1673859" h="165480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1673859" h="1654809" extrusionOk="0">
                <a:moveTo>
                  <a:pt x="1320876" y="716000"/>
                </a:moveTo>
                <a:lnTo>
                  <a:pt x="1317053" y="670598"/>
                </a:lnTo>
                <a:lnTo>
                  <a:pt x="1305420" y="623100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30" y="662317"/>
                </a:lnTo>
                <a:lnTo>
                  <a:pt x="1008227" y="714743"/>
                </a:lnTo>
                <a:lnTo>
                  <a:pt x="1005166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904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lnTo>
                  <a:pt x="1320876" y="716000"/>
                </a:lnTo>
                <a:close/>
              </a:path>
              <a:path w="1673859" h="165480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3005" y="1379474"/>
                </a:lnTo>
                <a:lnTo>
                  <a:pt x="729538" y="1376514"/>
                </a:lnTo>
                <a:lnTo>
                  <a:pt x="734961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63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54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89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21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26" y="1468894"/>
                </a:lnTo>
                <a:lnTo>
                  <a:pt x="1522539" y="1433601"/>
                </a:lnTo>
                <a:lnTo>
                  <a:pt x="1527441" y="1426756"/>
                </a:lnTo>
                <a:close/>
              </a:path>
              <a:path w="1673859" h="1654809" extrusionOk="0">
                <a:moveTo>
                  <a:pt x="1673491" y="1064310"/>
                </a:moveTo>
                <a:lnTo>
                  <a:pt x="1673339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62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95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508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46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710" y="1223632"/>
                </a:lnTo>
                <a:lnTo>
                  <a:pt x="1656918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3;p25">
            <a:extLst>
              <a:ext uri="{FF2B5EF4-FFF2-40B4-BE49-F238E27FC236}">
                <a16:creationId xmlns:a16="http://schemas.microsoft.com/office/drawing/2014/main" id="{65908965-692C-ED6F-AC3A-F406BD216C7A}"/>
              </a:ext>
            </a:extLst>
          </p:cNvPr>
          <p:cNvSpPr/>
          <p:nvPr userDrawn="1"/>
        </p:nvSpPr>
        <p:spPr>
          <a:xfrm>
            <a:off x="10604551" y="7603051"/>
            <a:ext cx="909955" cy="1014094"/>
          </a:xfrm>
          <a:custGeom>
            <a:avLst/>
            <a:gdLst/>
            <a:ahLst/>
            <a:cxnLst/>
            <a:rect l="l" t="t" r="r" b="b"/>
            <a:pathLst>
              <a:path w="909954" h="1014095" extrusionOk="0">
                <a:moveTo>
                  <a:pt x="801738" y="749363"/>
                </a:moveTo>
                <a:lnTo>
                  <a:pt x="757770" y="725551"/>
                </a:lnTo>
                <a:lnTo>
                  <a:pt x="707097" y="704837"/>
                </a:lnTo>
                <a:lnTo>
                  <a:pt x="641807" y="684580"/>
                </a:lnTo>
                <a:lnTo>
                  <a:pt x="604177" y="676744"/>
                </a:lnTo>
                <a:lnTo>
                  <a:pt x="563486" y="671614"/>
                </a:lnTo>
                <a:lnTo>
                  <a:pt x="519938" y="669925"/>
                </a:lnTo>
                <a:lnTo>
                  <a:pt x="473773" y="672401"/>
                </a:lnTo>
                <a:lnTo>
                  <a:pt x="426161" y="678688"/>
                </a:lnTo>
                <a:lnTo>
                  <a:pt x="376440" y="690689"/>
                </a:lnTo>
                <a:lnTo>
                  <a:pt x="324891" y="709155"/>
                </a:lnTo>
                <a:lnTo>
                  <a:pt x="271741" y="734834"/>
                </a:lnTo>
                <a:lnTo>
                  <a:pt x="237134" y="752614"/>
                </a:lnTo>
                <a:lnTo>
                  <a:pt x="204927" y="766737"/>
                </a:lnTo>
                <a:lnTo>
                  <a:pt x="147688" y="785228"/>
                </a:lnTo>
                <a:lnTo>
                  <a:pt x="100901" y="792454"/>
                </a:lnTo>
                <a:lnTo>
                  <a:pt x="81026" y="793115"/>
                </a:lnTo>
                <a:lnTo>
                  <a:pt x="63474" y="792289"/>
                </a:lnTo>
                <a:lnTo>
                  <a:pt x="35052" y="787285"/>
                </a:lnTo>
                <a:lnTo>
                  <a:pt x="15278" y="780389"/>
                </a:lnTo>
                <a:lnTo>
                  <a:pt x="3746" y="774268"/>
                </a:lnTo>
                <a:lnTo>
                  <a:pt x="0" y="771626"/>
                </a:lnTo>
                <a:lnTo>
                  <a:pt x="10960" y="785609"/>
                </a:lnTo>
                <a:lnTo>
                  <a:pt x="42468" y="821791"/>
                </a:lnTo>
                <a:lnTo>
                  <a:pt x="78232" y="858418"/>
                </a:lnTo>
                <a:lnTo>
                  <a:pt x="107911" y="884631"/>
                </a:lnTo>
                <a:lnTo>
                  <a:pt x="141782" y="911021"/>
                </a:lnTo>
                <a:lnTo>
                  <a:pt x="198755" y="949401"/>
                </a:lnTo>
                <a:lnTo>
                  <a:pt x="240944" y="971981"/>
                </a:lnTo>
                <a:lnTo>
                  <a:pt x="286004" y="990752"/>
                </a:lnTo>
                <a:lnTo>
                  <a:pt x="333400" y="1004671"/>
                </a:lnTo>
                <a:lnTo>
                  <a:pt x="382574" y="1012647"/>
                </a:lnTo>
                <a:lnTo>
                  <a:pt x="432943" y="1013637"/>
                </a:lnTo>
                <a:lnTo>
                  <a:pt x="458355" y="1011148"/>
                </a:lnTo>
                <a:lnTo>
                  <a:pt x="509485" y="999718"/>
                </a:lnTo>
                <a:lnTo>
                  <a:pt x="549541" y="984097"/>
                </a:lnTo>
                <a:lnTo>
                  <a:pt x="590029" y="963904"/>
                </a:lnTo>
                <a:lnTo>
                  <a:pt x="589686" y="963726"/>
                </a:lnTo>
                <a:lnTo>
                  <a:pt x="602157" y="956716"/>
                </a:lnTo>
                <a:lnTo>
                  <a:pt x="636968" y="935024"/>
                </a:lnTo>
                <a:lnTo>
                  <a:pt x="677087" y="904684"/>
                </a:lnTo>
                <a:lnTo>
                  <a:pt x="710958" y="873328"/>
                </a:lnTo>
                <a:lnTo>
                  <a:pt x="739508" y="841514"/>
                </a:lnTo>
                <a:lnTo>
                  <a:pt x="763574" y="809879"/>
                </a:lnTo>
                <a:lnTo>
                  <a:pt x="784021" y="778979"/>
                </a:lnTo>
                <a:lnTo>
                  <a:pt x="801738" y="749363"/>
                </a:lnTo>
                <a:close/>
              </a:path>
              <a:path w="909954" h="1014095" extrusionOk="0">
                <a:moveTo>
                  <a:pt x="909878" y="366610"/>
                </a:moveTo>
                <a:lnTo>
                  <a:pt x="904252" y="309168"/>
                </a:lnTo>
                <a:lnTo>
                  <a:pt x="890282" y="258165"/>
                </a:lnTo>
                <a:lnTo>
                  <a:pt x="869391" y="213093"/>
                </a:lnTo>
                <a:lnTo>
                  <a:pt x="842975" y="173443"/>
                </a:lnTo>
                <a:lnTo>
                  <a:pt x="812457" y="138671"/>
                </a:lnTo>
                <a:lnTo>
                  <a:pt x="779246" y="108254"/>
                </a:lnTo>
                <a:lnTo>
                  <a:pt x="744766" y="81686"/>
                </a:lnTo>
                <a:lnTo>
                  <a:pt x="699185" y="53670"/>
                </a:lnTo>
                <a:lnTo>
                  <a:pt x="656920" y="31508"/>
                </a:lnTo>
                <a:lnTo>
                  <a:pt x="617423" y="13462"/>
                </a:lnTo>
                <a:lnTo>
                  <a:pt x="580529" y="0"/>
                </a:lnTo>
                <a:lnTo>
                  <a:pt x="583501" y="2387"/>
                </a:lnTo>
                <a:lnTo>
                  <a:pt x="590956" y="10426"/>
                </a:lnTo>
                <a:lnTo>
                  <a:pt x="600633" y="25501"/>
                </a:lnTo>
                <a:lnTo>
                  <a:pt x="610311" y="48933"/>
                </a:lnTo>
                <a:lnTo>
                  <a:pt x="609968" y="48755"/>
                </a:lnTo>
                <a:lnTo>
                  <a:pt x="614095" y="64084"/>
                </a:lnTo>
                <a:lnTo>
                  <a:pt x="617435" y="82029"/>
                </a:lnTo>
                <a:lnTo>
                  <a:pt x="619721" y="102831"/>
                </a:lnTo>
                <a:lnTo>
                  <a:pt x="620725" y="126707"/>
                </a:lnTo>
                <a:lnTo>
                  <a:pt x="620407" y="153250"/>
                </a:lnTo>
                <a:lnTo>
                  <a:pt x="618248" y="183121"/>
                </a:lnTo>
                <a:lnTo>
                  <a:pt x="614019" y="216573"/>
                </a:lnTo>
                <a:lnTo>
                  <a:pt x="607466" y="253911"/>
                </a:lnTo>
                <a:lnTo>
                  <a:pt x="599579" y="310946"/>
                </a:lnTo>
                <a:lnTo>
                  <a:pt x="598627" y="364375"/>
                </a:lnTo>
                <a:lnTo>
                  <a:pt x="603732" y="414185"/>
                </a:lnTo>
                <a:lnTo>
                  <a:pt x="613994" y="460336"/>
                </a:lnTo>
                <a:lnTo>
                  <a:pt x="629234" y="501751"/>
                </a:lnTo>
                <a:lnTo>
                  <a:pt x="647839" y="539483"/>
                </a:lnTo>
                <a:lnTo>
                  <a:pt x="668896" y="573481"/>
                </a:lnTo>
                <a:lnTo>
                  <a:pt x="714743" y="630466"/>
                </a:lnTo>
                <a:lnTo>
                  <a:pt x="760399" y="671245"/>
                </a:lnTo>
                <a:lnTo>
                  <a:pt x="797953" y="697445"/>
                </a:lnTo>
                <a:lnTo>
                  <a:pt x="823048" y="711822"/>
                </a:lnTo>
                <a:lnTo>
                  <a:pt x="835609" y="689444"/>
                </a:lnTo>
                <a:lnTo>
                  <a:pt x="860031" y="639394"/>
                </a:lnTo>
                <a:lnTo>
                  <a:pt x="884948" y="571093"/>
                </a:lnTo>
                <a:lnTo>
                  <a:pt x="896251" y="526681"/>
                </a:lnTo>
                <a:lnTo>
                  <a:pt x="904595" y="477977"/>
                </a:lnTo>
                <a:lnTo>
                  <a:pt x="909358" y="424726"/>
                </a:lnTo>
                <a:lnTo>
                  <a:pt x="909878" y="3666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184;p23">
            <a:extLst>
              <a:ext uri="{FF2B5EF4-FFF2-40B4-BE49-F238E27FC236}">
                <a16:creationId xmlns:a16="http://schemas.microsoft.com/office/drawing/2014/main" id="{B06A77C6-CB2C-4B68-8597-91F76219D1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9;p7">
            <a:extLst>
              <a:ext uri="{FF2B5EF4-FFF2-40B4-BE49-F238E27FC236}">
                <a16:creationId xmlns:a16="http://schemas.microsoft.com/office/drawing/2014/main" id="{8474CD4A-1143-4B94-BA36-AC6DE0522E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9572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 dirty="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257;p27">
            <a:extLst>
              <a:ext uri="{FF2B5EF4-FFF2-40B4-BE49-F238E27FC236}">
                <a16:creationId xmlns:a16="http://schemas.microsoft.com/office/drawing/2014/main" id="{323CC9AD-A102-6A69-D560-33E8E82CC904}"/>
              </a:ext>
            </a:extLst>
          </p:cNvPr>
          <p:cNvSpPr/>
          <p:nvPr userDrawn="1"/>
        </p:nvSpPr>
        <p:spPr>
          <a:xfrm>
            <a:off x="12354778" y="2007125"/>
            <a:ext cx="5043000" cy="7295100"/>
          </a:xfrm>
          <a:prstGeom prst="roundRect">
            <a:avLst>
              <a:gd name="adj" fmla="val 7022"/>
            </a:avLst>
          </a:prstGeom>
          <a:solidFill>
            <a:srgbClr val="098D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84;p23">
            <a:extLst>
              <a:ext uri="{FF2B5EF4-FFF2-40B4-BE49-F238E27FC236}">
                <a16:creationId xmlns:a16="http://schemas.microsoft.com/office/drawing/2014/main" id="{092C6E08-983D-4AFE-890C-D42F3D44ADB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77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dirty="0" err="1">
                <a:effectLst/>
                <a:latin typeface="Helvetica" pitchFamily="2" charset="0"/>
              </a:rPr>
              <a:t>info.apdkaz@gopa-afc.de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+77022322484</a:t>
            </a: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 err="1">
                <a:effectLst/>
                <a:latin typeface="Helvetica" pitchFamily="2" charset="0"/>
              </a:rPr>
              <a:t>www.agrardialog-kaz.de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17A </a:t>
            </a:r>
            <a:r>
              <a:rPr lang="en" dirty="0" err="1">
                <a:effectLst/>
                <a:latin typeface="Helvetica" pitchFamily="2" charset="0"/>
              </a:rPr>
              <a:t>Kabanbay</a:t>
            </a:r>
            <a:r>
              <a:rPr lang="en" dirty="0">
                <a:effectLst/>
                <a:latin typeface="Helvetica" pitchFamily="2" charset="0"/>
              </a:rPr>
              <a:t> </a:t>
            </a:r>
            <a:r>
              <a:rPr lang="en" dirty="0" err="1">
                <a:effectLst/>
                <a:latin typeface="Helvetica" pitchFamily="2" charset="0"/>
              </a:rPr>
              <a:t>Batyr</a:t>
            </a:r>
            <a:r>
              <a:rPr lang="en" dirty="0">
                <a:effectLst/>
                <a:latin typeface="Helvetica" pitchFamily="2" charset="0"/>
              </a:rPr>
              <a:t> Avenue, office 608,</a:t>
            </a:r>
          </a:p>
          <a:p>
            <a:r>
              <a:rPr lang="en" dirty="0">
                <a:effectLst/>
                <a:latin typeface="Helvetica" pitchFamily="2" charset="0"/>
              </a:rPr>
              <a:t>Astana, Kazakhstan,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en-US" dirty="0"/>
              <a:t>Contact information:</a:t>
            </a:r>
            <a:endParaRPr lang="ru-RU" dirty="0"/>
          </a:p>
        </p:txBody>
      </p:sp>
      <p:pic>
        <p:nvPicPr>
          <p:cNvPr id="13" name="Google Shape;184;p23">
            <a:extLst>
              <a:ext uri="{FF2B5EF4-FFF2-40B4-BE49-F238E27FC236}">
                <a16:creationId xmlns:a16="http://schemas.microsoft.com/office/drawing/2014/main" id="{0B50430D-7EFB-446D-A293-7136FEB948B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0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kk-KZ" dirty="0" err="1"/>
              <a:t>Спасибо</a:t>
            </a:r>
            <a:r>
              <a:rPr lang="kk-KZ" dirty="0"/>
              <a:t> </a:t>
            </a:r>
            <a:r>
              <a:rPr lang="kk-KZ" dirty="0" err="1"/>
              <a:t>за</a:t>
            </a:r>
            <a:r>
              <a:rPr lang="kk-KZ" dirty="0"/>
              <a:t> </a:t>
            </a:r>
            <a:r>
              <a:rPr lang="kk-KZ" dirty="0" err="1"/>
              <a:t>внимание</a:t>
            </a:r>
            <a:r>
              <a:rPr lang="kk-KZ" dirty="0"/>
              <a:t>!</a:t>
            </a:r>
            <a:endParaRPr lang="ru-RU"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marR="0" lvl="0" indent="-4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tabLst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dirty="0" err="1">
                <a:effectLst/>
                <a:latin typeface="Helvetica" pitchFamily="2" charset="0"/>
              </a:rPr>
              <a:t>info.apdkaz@gopa-afc.de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+77022322484</a:t>
            </a: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 err="1">
                <a:effectLst/>
                <a:latin typeface="Helvetica" pitchFamily="2" charset="0"/>
              </a:rPr>
              <a:t>www.agrardialog-kaz.de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ru-RU" dirty="0" err="1">
                <a:effectLst/>
                <a:latin typeface="Helvetica" pitchFamily="2" charset="0"/>
              </a:rPr>
              <a:t>Кабанбай</a:t>
            </a:r>
            <a:r>
              <a:rPr lang="ru-RU" dirty="0">
                <a:effectLst/>
                <a:latin typeface="Helvetica" pitchFamily="2" charset="0"/>
              </a:rPr>
              <a:t> Батыра 17, офис 608, 010000,</a:t>
            </a:r>
          </a:p>
          <a:p>
            <a:r>
              <a:rPr lang="ru-RU" dirty="0">
                <a:effectLst/>
                <a:latin typeface="Helvetica" pitchFamily="2" charset="0"/>
              </a:rPr>
              <a:t>Астана, Казахстан</a:t>
            </a:r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kk-KZ" dirty="0"/>
              <a:t>Контакты:</a:t>
            </a:r>
            <a:endParaRPr lang="ru-RU" dirty="0"/>
          </a:p>
        </p:txBody>
      </p:sp>
      <p:pic>
        <p:nvPicPr>
          <p:cNvPr id="11" name="Google Shape;184;p23">
            <a:extLst>
              <a:ext uri="{FF2B5EF4-FFF2-40B4-BE49-F238E27FC236}">
                <a16:creationId xmlns:a16="http://schemas.microsoft.com/office/drawing/2014/main" id="{4BE5F283-EB93-4E09-B8DC-CAAA87167F6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90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5DE62-ADA5-4F43-BC26-BA0B7986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C21464-C2F8-40D5-8F07-CD0EB2EF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2F9D13-3F3D-4872-A555-DB51F5AA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7406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16EB72-82E6-4F22-AABE-ED12B289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5ED8B-C335-42D5-B151-B107D5147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2"/>
            <a:ext cx="17339786" cy="679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oogle Shape;75;p19">
            <a:extLst>
              <a:ext uri="{FF2B5EF4-FFF2-40B4-BE49-F238E27FC236}">
                <a16:creationId xmlns:a16="http://schemas.microsoft.com/office/drawing/2014/main" id="{ADD382E9-F586-4B2F-A577-AF474977EE83}"/>
              </a:ext>
            </a:extLst>
          </p:cNvPr>
          <p:cNvPicPr preferRelativeResize="0"/>
          <p:nvPr userDrawn="1"/>
        </p:nvPicPr>
        <p:blipFill rotWithShape="1">
          <a:blip r:embed="rId2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87839" y="1041916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;p19">
            <a:extLst>
              <a:ext uri="{FF2B5EF4-FFF2-40B4-BE49-F238E27FC236}">
                <a16:creationId xmlns:a16="http://schemas.microsoft.com/office/drawing/2014/main" id="{7A01EAB3-5C01-4DAE-975F-5141BD9F5A3A}"/>
              </a:ext>
            </a:extLst>
          </p:cNvPr>
          <p:cNvPicPr preferRelativeResize="0"/>
          <p:nvPr userDrawn="1"/>
        </p:nvPicPr>
        <p:blipFill rotWithShape="1">
          <a:blip r:embed="rId2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9424" y="10366806"/>
            <a:ext cx="1403098" cy="5654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9">
            <a:extLst>
              <a:ext uri="{FF2B5EF4-FFF2-40B4-BE49-F238E27FC236}">
                <a16:creationId xmlns:a16="http://schemas.microsoft.com/office/drawing/2014/main" id="{4B59DECC-D435-402C-B11A-33A412B1A529}"/>
              </a:ext>
            </a:extLst>
          </p:cNvPr>
          <p:cNvSpPr/>
          <p:nvPr userDrawn="1"/>
        </p:nvSpPr>
        <p:spPr>
          <a:xfrm>
            <a:off x="10329329" y="10529113"/>
            <a:ext cx="367029" cy="367029"/>
          </a:xfrm>
          <a:custGeom>
            <a:avLst/>
            <a:gdLst/>
            <a:ahLst/>
            <a:cxnLst/>
            <a:rect l="l" t="t" r="r" b="b"/>
            <a:pathLst>
              <a:path w="367029" h="367029" extrusionOk="0">
                <a:moveTo>
                  <a:pt x="366483" y="183235"/>
                </a:moveTo>
                <a:lnTo>
                  <a:pt x="365963" y="178003"/>
                </a:lnTo>
                <a:lnTo>
                  <a:pt x="362927" y="147320"/>
                </a:lnTo>
                <a:lnTo>
                  <a:pt x="355498" y="122872"/>
                </a:lnTo>
                <a:lnTo>
                  <a:pt x="355498" y="178003"/>
                </a:lnTo>
                <a:lnTo>
                  <a:pt x="355498" y="188468"/>
                </a:lnTo>
                <a:lnTo>
                  <a:pt x="352666" y="217106"/>
                </a:lnTo>
                <a:lnTo>
                  <a:pt x="326986" y="279095"/>
                </a:lnTo>
                <a:lnTo>
                  <a:pt x="279095" y="326974"/>
                </a:lnTo>
                <a:lnTo>
                  <a:pt x="217106" y="352653"/>
                </a:lnTo>
                <a:lnTo>
                  <a:pt x="193916" y="354952"/>
                </a:lnTo>
                <a:lnTo>
                  <a:pt x="215353" y="323875"/>
                </a:lnTo>
                <a:lnTo>
                  <a:pt x="236524" y="279565"/>
                </a:lnTo>
                <a:lnTo>
                  <a:pt x="250494" y="232486"/>
                </a:lnTo>
                <a:lnTo>
                  <a:pt x="256273" y="188468"/>
                </a:lnTo>
                <a:lnTo>
                  <a:pt x="355498" y="188468"/>
                </a:lnTo>
                <a:lnTo>
                  <a:pt x="355498" y="178003"/>
                </a:lnTo>
                <a:lnTo>
                  <a:pt x="256273" y="178003"/>
                </a:lnTo>
                <a:lnTo>
                  <a:pt x="250494" y="133985"/>
                </a:lnTo>
                <a:lnTo>
                  <a:pt x="245745" y="117983"/>
                </a:lnTo>
                <a:lnTo>
                  <a:pt x="245745" y="178003"/>
                </a:lnTo>
                <a:lnTo>
                  <a:pt x="245745" y="188468"/>
                </a:lnTo>
                <a:lnTo>
                  <a:pt x="240258" y="230314"/>
                </a:lnTo>
                <a:lnTo>
                  <a:pt x="226758" y="275805"/>
                </a:lnTo>
                <a:lnTo>
                  <a:pt x="206286" y="318630"/>
                </a:lnTo>
                <a:lnTo>
                  <a:pt x="183248" y="352044"/>
                </a:lnTo>
                <a:lnTo>
                  <a:pt x="172567" y="336562"/>
                </a:lnTo>
                <a:lnTo>
                  <a:pt x="172567" y="354952"/>
                </a:lnTo>
                <a:lnTo>
                  <a:pt x="117132" y="342861"/>
                </a:lnTo>
                <a:lnTo>
                  <a:pt x="61074" y="305409"/>
                </a:lnTo>
                <a:lnTo>
                  <a:pt x="23622" y="249351"/>
                </a:lnTo>
                <a:lnTo>
                  <a:pt x="10985" y="188468"/>
                </a:lnTo>
                <a:lnTo>
                  <a:pt x="110197" y="188468"/>
                </a:lnTo>
                <a:lnTo>
                  <a:pt x="116001" y="232486"/>
                </a:lnTo>
                <a:lnTo>
                  <a:pt x="129971" y="279565"/>
                </a:lnTo>
                <a:lnTo>
                  <a:pt x="151142" y="323875"/>
                </a:lnTo>
                <a:lnTo>
                  <a:pt x="172567" y="354952"/>
                </a:lnTo>
                <a:lnTo>
                  <a:pt x="172567" y="336562"/>
                </a:lnTo>
                <a:lnTo>
                  <a:pt x="160210" y="318630"/>
                </a:lnTo>
                <a:lnTo>
                  <a:pt x="139738" y="275805"/>
                </a:lnTo>
                <a:lnTo>
                  <a:pt x="126238" y="230314"/>
                </a:lnTo>
                <a:lnTo>
                  <a:pt x="120726" y="188468"/>
                </a:lnTo>
                <a:lnTo>
                  <a:pt x="245745" y="188468"/>
                </a:lnTo>
                <a:lnTo>
                  <a:pt x="245745" y="178003"/>
                </a:lnTo>
                <a:lnTo>
                  <a:pt x="120726" y="178003"/>
                </a:lnTo>
                <a:lnTo>
                  <a:pt x="126238" y="136169"/>
                </a:lnTo>
                <a:lnTo>
                  <a:pt x="139738" y="90665"/>
                </a:lnTo>
                <a:lnTo>
                  <a:pt x="160210" y="47853"/>
                </a:lnTo>
                <a:lnTo>
                  <a:pt x="183248" y="14427"/>
                </a:lnTo>
                <a:lnTo>
                  <a:pt x="206286" y="47853"/>
                </a:lnTo>
                <a:lnTo>
                  <a:pt x="226758" y="90665"/>
                </a:lnTo>
                <a:lnTo>
                  <a:pt x="240258" y="136169"/>
                </a:lnTo>
                <a:lnTo>
                  <a:pt x="245745" y="178003"/>
                </a:lnTo>
                <a:lnTo>
                  <a:pt x="245745" y="117983"/>
                </a:lnTo>
                <a:lnTo>
                  <a:pt x="236524" y="86906"/>
                </a:lnTo>
                <a:lnTo>
                  <a:pt x="215353" y="42608"/>
                </a:lnTo>
                <a:lnTo>
                  <a:pt x="193916" y="11531"/>
                </a:lnTo>
                <a:lnTo>
                  <a:pt x="217106" y="13817"/>
                </a:lnTo>
                <a:lnTo>
                  <a:pt x="279095" y="39497"/>
                </a:lnTo>
                <a:lnTo>
                  <a:pt x="326986" y="87388"/>
                </a:lnTo>
                <a:lnTo>
                  <a:pt x="352666" y="149377"/>
                </a:lnTo>
                <a:lnTo>
                  <a:pt x="355498" y="178003"/>
                </a:lnTo>
                <a:lnTo>
                  <a:pt x="355498" y="122872"/>
                </a:lnTo>
                <a:lnTo>
                  <a:pt x="335699" y="81572"/>
                </a:lnTo>
                <a:lnTo>
                  <a:pt x="284899" y="30784"/>
                </a:lnTo>
                <a:lnTo>
                  <a:pt x="219163" y="3556"/>
                </a:lnTo>
                <a:lnTo>
                  <a:pt x="185229" y="203"/>
                </a:lnTo>
                <a:lnTo>
                  <a:pt x="184823" y="0"/>
                </a:lnTo>
                <a:lnTo>
                  <a:pt x="183248" y="0"/>
                </a:lnTo>
                <a:lnTo>
                  <a:pt x="181673" y="0"/>
                </a:lnTo>
                <a:lnTo>
                  <a:pt x="181254" y="203"/>
                </a:lnTo>
                <a:lnTo>
                  <a:pt x="172567" y="1066"/>
                </a:lnTo>
                <a:lnTo>
                  <a:pt x="172567" y="11531"/>
                </a:lnTo>
                <a:lnTo>
                  <a:pt x="151142" y="42608"/>
                </a:lnTo>
                <a:lnTo>
                  <a:pt x="129971" y="86906"/>
                </a:lnTo>
                <a:lnTo>
                  <a:pt x="116001" y="133985"/>
                </a:lnTo>
                <a:lnTo>
                  <a:pt x="110197" y="178003"/>
                </a:lnTo>
                <a:lnTo>
                  <a:pt x="10985" y="178003"/>
                </a:lnTo>
                <a:lnTo>
                  <a:pt x="23622" y="117119"/>
                </a:lnTo>
                <a:lnTo>
                  <a:pt x="61074" y="61074"/>
                </a:lnTo>
                <a:lnTo>
                  <a:pt x="117132" y="23622"/>
                </a:lnTo>
                <a:lnTo>
                  <a:pt x="172567" y="11531"/>
                </a:lnTo>
                <a:lnTo>
                  <a:pt x="172567" y="1066"/>
                </a:lnTo>
                <a:lnTo>
                  <a:pt x="113118" y="13944"/>
                </a:lnTo>
                <a:lnTo>
                  <a:pt x="53670" y="53670"/>
                </a:lnTo>
                <a:lnTo>
                  <a:pt x="13957" y="113118"/>
                </a:lnTo>
                <a:lnTo>
                  <a:pt x="0" y="183235"/>
                </a:lnTo>
                <a:lnTo>
                  <a:pt x="3556" y="219151"/>
                </a:lnTo>
                <a:lnTo>
                  <a:pt x="30784" y="284899"/>
                </a:lnTo>
                <a:lnTo>
                  <a:pt x="81584" y="335686"/>
                </a:lnTo>
                <a:lnTo>
                  <a:pt x="147332" y="362927"/>
                </a:lnTo>
                <a:lnTo>
                  <a:pt x="181254" y="366293"/>
                </a:lnTo>
                <a:lnTo>
                  <a:pt x="181673" y="366483"/>
                </a:lnTo>
                <a:lnTo>
                  <a:pt x="183248" y="366483"/>
                </a:lnTo>
                <a:lnTo>
                  <a:pt x="184823" y="366483"/>
                </a:lnTo>
                <a:lnTo>
                  <a:pt x="185229" y="366293"/>
                </a:lnTo>
                <a:lnTo>
                  <a:pt x="253365" y="352526"/>
                </a:lnTo>
                <a:lnTo>
                  <a:pt x="312813" y="312813"/>
                </a:lnTo>
                <a:lnTo>
                  <a:pt x="352539" y="253365"/>
                </a:lnTo>
                <a:lnTo>
                  <a:pt x="365963" y="188468"/>
                </a:lnTo>
                <a:lnTo>
                  <a:pt x="366483" y="183235"/>
                </a:lnTo>
                <a:close/>
              </a:path>
            </a:pathLst>
          </a:custGeom>
          <a:solidFill>
            <a:srgbClr val="1A1A1A">
              <a:alpha val="6039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78;p19">
            <a:extLst>
              <a:ext uri="{FF2B5EF4-FFF2-40B4-BE49-F238E27FC236}">
                <a16:creationId xmlns:a16="http://schemas.microsoft.com/office/drawing/2014/main" id="{5E1CEA14-2544-4E6C-A303-E69CF8FCD66C}"/>
              </a:ext>
            </a:extLst>
          </p:cNvPr>
          <p:cNvPicPr preferRelativeResize="0"/>
          <p:nvPr userDrawn="1"/>
        </p:nvPicPr>
        <p:blipFill rotWithShape="1">
          <a:blip r:embed="rId2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2137" y="10574904"/>
            <a:ext cx="4275778" cy="34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;p1">
            <a:extLst>
              <a:ext uri="{FF2B5EF4-FFF2-40B4-BE49-F238E27FC236}">
                <a16:creationId xmlns:a16="http://schemas.microsoft.com/office/drawing/2014/main" id="{2633512E-36CD-49F0-A624-14EDC2D2D227}"/>
              </a:ext>
            </a:extLst>
          </p:cNvPr>
          <p:cNvSpPr/>
          <p:nvPr userDrawn="1"/>
        </p:nvSpPr>
        <p:spPr>
          <a:xfrm flipV="1">
            <a:off x="471189" y="10171532"/>
            <a:ext cx="191516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2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7" r:id="rId2"/>
    <p:sldLayoutId id="2147483718" r:id="rId3"/>
    <p:sldLayoutId id="2147483719" r:id="rId4"/>
    <p:sldLayoutId id="2147483722" r:id="rId5"/>
    <p:sldLayoutId id="2147483724" r:id="rId6"/>
    <p:sldLayoutId id="2147483725" r:id="rId7"/>
    <p:sldLayoutId id="2147483726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08EA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rardialog-kaz.de/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info.apdkaz@gopa-afc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rardialog-kaz.de/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info.apdkaz@gopa-afc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AD3DA-67AE-451D-801D-8F28702CD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4800" dirty="0"/>
              <a:t>Nachhaltigkeit im Fokus – </a:t>
            </a:r>
            <a:br>
              <a:rPr lang="de-DE" sz="4800" dirty="0"/>
            </a:br>
            <a:r>
              <a:rPr lang="de-DE" sz="4800" dirty="0"/>
              <a:t>Wie funktioniert die Bewertung und welchen Nutzen hat der Betrieb?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88566D5-4644-4114-B94B-3079D9D30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7" y="6576177"/>
            <a:ext cx="9837683" cy="2730474"/>
          </a:xfrm>
        </p:spPr>
        <p:txBody>
          <a:bodyPr/>
          <a:lstStyle/>
          <a:p>
            <a:pPr algn="l"/>
            <a:r>
              <a:rPr lang="de-DE" sz="3600" dirty="0"/>
              <a:t>Erik Guttulsröd</a:t>
            </a:r>
          </a:p>
          <a:p>
            <a:pPr algn="l"/>
            <a:r>
              <a:rPr lang="de-DE" sz="3600" dirty="0"/>
              <a:t>Stellv. Geschäftsführer Fachzentrum DLG</a:t>
            </a:r>
          </a:p>
          <a:p>
            <a:pPr algn="l"/>
            <a:r>
              <a:rPr lang="de-DE" sz="3600" dirty="0"/>
              <a:t>Bereichsleitung Betriebsführung / Nachhaltigkeit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6AF8C0-583B-48B3-9983-D42BA467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5110" y="7644701"/>
            <a:ext cx="189602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3F6C96E-43AB-4AE1-4BC7-625952E8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625" y="1484460"/>
            <a:ext cx="8292941" cy="82929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9EB876-5665-32CF-F141-D49FB317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2567483"/>
            <a:ext cx="10379598" cy="830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40" b="1" dirty="0"/>
              <a:t>Zertifizierung auf Basis folgender Nachhaltigkeitsindikatoren: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348119"/>
            <a:ext cx="17339786" cy="2185952"/>
          </a:xfrm>
        </p:spPr>
        <p:txBody>
          <a:bodyPr/>
          <a:lstStyle/>
          <a:p>
            <a:r>
              <a:rPr lang="de-DE" sz="4800" dirty="0"/>
              <a:t>Gold-Standard Ackerbau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298" b="0" dirty="0"/>
              <a:t>Relevant u.a. für Finanzwesen, Handel, PR und Pachtmarkt</a:t>
            </a:r>
            <a:endParaRPr lang="de-ES" sz="3298" b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038C47-1D22-B7A9-7DD9-4DE2415CF99B}"/>
              </a:ext>
            </a:extLst>
          </p:cNvPr>
          <p:cNvSpPr txBox="1"/>
          <p:nvPr/>
        </p:nvSpPr>
        <p:spPr>
          <a:xfrm>
            <a:off x="1382157" y="8770306"/>
            <a:ext cx="12005198" cy="11435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Umsetzung</a:t>
            </a:r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: Vor-Ort-Audit (Auditoren sind geschult und bereits im Einsatz)</a:t>
            </a:r>
          </a:p>
          <a:p>
            <a:pPr>
              <a:lnSpc>
                <a:spcPct val="150000"/>
              </a:lnSpc>
            </a:pP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Abschluss</a:t>
            </a:r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: DLG-Zertifikat in Gold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5EFEAC-BDD9-4D26-9D77-A60D49DE5153}"/>
              </a:ext>
            </a:extLst>
          </p:cNvPr>
          <p:cNvSpPr txBox="1"/>
          <p:nvPr/>
        </p:nvSpPr>
        <p:spPr>
          <a:xfrm>
            <a:off x="12005363" y="9472894"/>
            <a:ext cx="474952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968" b="1" dirty="0"/>
              <a:t>Nachhaltigkeits-Score: 2,8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AB0575-B287-49E0-8D4E-FD28C1F9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69" y="3417216"/>
            <a:ext cx="7897988" cy="50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29AEAD2-15CE-90D2-010D-E2FBAC63F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625" y="1484460"/>
            <a:ext cx="8292941" cy="82929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9EB876-5665-32CF-F141-D49FB317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2567482"/>
            <a:ext cx="10616294" cy="78367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40" b="1" dirty="0"/>
              <a:t>Zertifizierung auf Basis folgender Nachhaltigkeitsindikatoren:</a:t>
            </a:r>
          </a:p>
          <a:p>
            <a:pPr marL="0" indent="0">
              <a:buNone/>
            </a:pPr>
            <a:endParaRPr lang="de-DE" sz="600" dirty="0"/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Stickstoffnutzungseffizienz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Treibhausgase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Arbeitszeit / Entlohnung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Eigenkapitalquote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Ordentliches kalkulatorisches Ergebnis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Governance / Compliance 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Biodiversität / Bodenschutz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Gesellschaftliches Engagement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Arbeitnehmerbelange (inkl. Gender Pay Gap)</a:t>
            </a:r>
          </a:p>
          <a:p>
            <a:pPr marL="0" indent="0">
              <a:buClr>
                <a:schemeClr val="accent6"/>
              </a:buClr>
              <a:buNone/>
            </a:pPr>
            <a:endParaRPr lang="de-DE" sz="600" b="1" dirty="0"/>
          </a:p>
          <a:p>
            <a:pPr marL="0" indent="0">
              <a:buClr>
                <a:schemeClr val="accent6"/>
              </a:buClr>
              <a:buNone/>
            </a:pPr>
            <a:r>
              <a:rPr lang="de-DE" sz="2640" b="1" dirty="0"/>
              <a:t>Umsetzung</a:t>
            </a:r>
            <a:r>
              <a:rPr lang="de-DE" sz="2640" dirty="0"/>
              <a:t>: webbasierte Selbstauskunft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40" b="1" dirty="0"/>
              <a:t>Abschluss</a:t>
            </a:r>
            <a:r>
              <a:rPr lang="de-DE" sz="2640" dirty="0"/>
              <a:t>: DLG-Zertifikat in Silber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Silber-Standard Ackerbau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298" b="0" dirty="0"/>
              <a:t>Relevant für Finanzwesen, Taxonomie und Sustainable Finance</a:t>
            </a:r>
            <a:endParaRPr lang="de-ES" sz="3298" b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9100D-55E5-4AD7-BA51-74114AF34718}"/>
              </a:ext>
            </a:extLst>
          </p:cNvPr>
          <p:cNvSpPr txBox="1"/>
          <p:nvPr/>
        </p:nvSpPr>
        <p:spPr>
          <a:xfrm>
            <a:off x="12005363" y="9472894"/>
            <a:ext cx="474952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968" b="1" dirty="0"/>
              <a:t>Nachhaltigkeits-Score: 2,7 </a:t>
            </a:r>
          </a:p>
        </p:txBody>
      </p:sp>
    </p:spTree>
    <p:extLst>
      <p:ext uri="{BB962C8B-B14F-4D97-AF65-F5344CB8AC3E}">
        <p14:creationId xmlns:p14="http://schemas.microsoft.com/office/powerpoint/2010/main" val="415918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C7D577E-50EB-5736-2B9B-1FE74B3E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050" y="1729014"/>
            <a:ext cx="8292941" cy="82929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9EB876-5665-32CF-F141-D49FB317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70" y="3098085"/>
            <a:ext cx="11260131" cy="66493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640" b="1" dirty="0"/>
              <a:t>Zertifizierung auf Basis folgender Nachhaltigkeitsindikatoren: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Stickstoffnutzungseffizienz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Treibhausgase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Arbeitszeit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Entlohnung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Eigenkapitalquote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Ordentliches kalkulatorisches Ergebnis</a:t>
            </a:r>
          </a:p>
          <a:p>
            <a:pPr marL="471202" indent="-471202">
              <a:lnSpc>
                <a:spcPct val="15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Governance/ Compliance </a:t>
            </a:r>
          </a:p>
          <a:p>
            <a:pPr marL="0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de-DE" sz="2640" b="1" dirty="0"/>
              <a:t>Umsetzung</a:t>
            </a:r>
            <a:r>
              <a:rPr lang="de-DE" sz="2640" dirty="0"/>
              <a:t>: webbasierte Selbstauskunft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40" b="1" dirty="0"/>
              <a:t>Abschluss</a:t>
            </a:r>
            <a:r>
              <a:rPr lang="de-DE" sz="2640" dirty="0"/>
              <a:t>: DLG-Zertifikat in Bronze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70" y="430194"/>
            <a:ext cx="18282494" cy="2968455"/>
          </a:xfrm>
        </p:spPr>
        <p:txBody>
          <a:bodyPr/>
          <a:lstStyle/>
          <a:p>
            <a:r>
              <a:rPr lang="de-DE" sz="4800" dirty="0"/>
              <a:t>Bronze Standard Ackerbau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298" b="0" dirty="0"/>
              <a:t>Relevant für Handel für </a:t>
            </a:r>
            <a:br>
              <a:rPr lang="de-DE" sz="3298" b="0" dirty="0"/>
            </a:br>
            <a:r>
              <a:rPr lang="de-DE" sz="3298" b="0" dirty="0"/>
              <a:t>Nachhaltigkeitserstattungspflicht (CSRD) und </a:t>
            </a:r>
            <a:br>
              <a:rPr lang="de-DE" sz="3298" b="0" dirty="0"/>
            </a:br>
            <a:r>
              <a:rPr lang="de-DE" sz="3298" b="0" dirty="0"/>
              <a:t>Lieferkettenpflichtengesetz</a:t>
            </a:r>
            <a:endParaRPr lang="de-ES" sz="3298" b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50814F-D204-4037-A72F-DD15F0406761}"/>
              </a:ext>
            </a:extLst>
          </p:cNvPr>
          <p:cNvSpPr txBox="1"/>
          <p:nvPr/>
        </p:nvSpPr>
        <p:spPr>
          <a:xfrm>
            <a:off x="12005363" y="9472894"/>
            <a:ext cx="474952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968" b="1" dirty="0"/>
              <a:t>Nachhaltigkeits-Score: 3,1 </a:t>
            </a:r>
          </a:p>
        </p:txBody>
      </p:sp>
    </p:spTree>
    <p:extLst>
      <p:ext uri="{BB962C8B-B14F-4D97-AF65-F5344CB8AC3E}">
        <p14:creationId xmlns:p14="http://schemas.microsoft.com/office/powerpoint/2010/main" val="406159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0"/>
            <a:ext cx="18282494" cy="2968455"/>
          </a:xfrm>
        </p:spPr>
        <p:txBody>
          <a:bodyPr/>
          <a:lstStyle/>
          <a:p>
            <a:r>
              <a:rPr lang="de-DE" sz="4800" dirty="0"/>
              <a:t>Testphase in 2023</a:t>
            </a:r>
            <a:r>
              <a:rPr lang="de-DE" sz="4947" dirty="0"/>
              <a:t/>
            </a:r>
            <a:br>
              <a:rPr lang="de-DE" sz="4947" dirty="0"/>
            </a:br>
            <a:endParaRPr lang="de-ES" sz="3298" b="0" dirty="0"/>
          </a:p>
        </p:txBody>
      </p:sp>
      <p:sp>
        <p:nvSpPr>
          <p:cNvPr id="9" name="Rectángulo">
            <a:extLst>
              <a:ext uri="{FF2B5EF4-FFF2-40B4-BE49-F238E27FC236}">
                <a16:creationId xmlns:a16="http://schemas.microsoft.com/office/drawing/2014/main" id="{3CC8C26D-9F95-4C6D-B3B5-547E8CC3F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2122714"/>
            <a:ext cx="11990387" cy="8064274"/>
          </a:xfrm>
          <a:prstGeom prst="rect">
            <a:avLst/>
          </a:prstGeom>
          <a:noFill/>
          <a:ln w="12700">
            <a:miter lim="400000"/>
          </a:ln>
        </p:spPr>
        <p:txBody>
          <a:bodyPr lIns="81279" rIns="81279">
            <a:normAutofit fontScale="92500" lnSpcReduction="20000"/>
          </a:bodyPr>
          <a:lstStyle/>
          <a:p>
            <a:pPr defTabSz="1625519" hangingPunct="0">
              <a:defRPr/>
            </a:pPr>
            <a:endParaRPr lang="de-DE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Auditoren-Team:	DLG-Mitarbeiter</a:t>
            </a:r>
          </a:p>
          <a:p>
            <a:pPr marL="0" indent="0" defTabSz="1625519" hangingPunct="0">
              <a:buNone/>
              <a:defRPr/>
            </a:pP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Indikatoren:	DLG-Netzwerk</a:t>
            </a:r>
          </a:p>
          <a:p>
            <a:pPr marL="0" indent="0" defTabSz="1625519" hangingPunct="0">
              <a:buNone/>
              <a:defRPr/>
            </a:pP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Unterstützer:	AG Banken und Versicherungen</a:t>
            </a: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indent="0" defTabSz="1625519" hangingPunct="0">
              <a:buNone/>
              <a:defRPr/>
            </a:pPr>
            <a:endParaRPr lang="de-DE" sz="28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Testaudits:		Februar – Mai 2023 (ab Juni BVVG – Betriebe)</a:t>
            </a:r>
          </a:p>
          <a:p>
            <a:pPr marL="0" indent="0" defTabSz="1625519" hangingPunct="0">
              <a:buNone/>
              <a:defRPr/>
            </a:pP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Testbetriebe:	Haupt- / Nebenerwerb</a:t>
            </a:r>
          </a:p>
          <a:p>
            <a:pPr marL="0" indent="0" defTabSz="1625519" hangingPunct="0">
              <a:buNone/>
              <a:defRPr/>
            </a:pP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		</a:t>
            </a: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Konventionell / Ökologisch</a:t>
            </a:r>
          </a:p>
          <a:p>
            <a:pPr marL="0" lvl="1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Ackerbau / Grünland</a:t>
            </a:r>
          </a:p>
          <a:p>
            <a:pPr marL="0" lvl="1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Ost / West / Süd / Nord</a:t>
            </a:r>
          </a:p>
          <a:p>
            <a:pPr marL="0" lvl="1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Österreich</a:t>
            </a: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lvl="1" indent="0" defTabSz="1625519" hangingPunct="0">
              <a:buNone/>
              <a:defRPr/>
            </a:pPr>
            <a:endParaRPr lang="de-DE" sz="28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lvl="1" indent="0" defTabSz="1625519" hangingPunct="0">
              <a:buNone/>
              <a:defRPr/>
            </a:pP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Ergebnis:		Testphase abgeschlossen / 2-4 h Betriebsaudits</a:t>
            </a:r>
          </a:p>
          <a:p>
            <a:pPr marL="753923" lvl="1" indent="0" defTabSz="1625519" hangingPunct="0">
              <a:buNone/>
              <a:defRPr/>
            </a:pP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		</a:t>
            </a:r>
            <a:r>
              <a:rPr lang="de-DE" sz="28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bei guter Vorbereitung /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Roll-Out Zertifizierungsstellen 			steht bevor</a:t>
            </a:r>
            <a:endParaRPr lang="de-DE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8E8295-B519-41AC-A27E-16CF8BA3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057" y="1738839"/>
            <a:ext cx="7105475" cy="79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19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0"/>
            <a:ext cx="18282494" cy="2968455"/>
          </a:xfrm>
        </p:spPr>
        <p:txBody>
          <a:bodyPr/>
          <a:lstStyle/>
          <a:p>
            <a:r>
              <a:rPr lang="de-DE" sz="4800" dirty="0"/>
              <a:t>Testphase in 2023 - Ergebnisauswahl</a:t>
            </a:r>
            <a:r>
              <a:rPr lang="de-DE" sz="4947" dirty="0"/>
              <a:t/>
            </a:r>
            <a:br>
              <a:rPr lang="de-DE" sz="4947" dirty="0"/>
            </a:br>
            <a:endParaRPr lang="de-ES" sz="3298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834E6F-51EE-45F4-8807-FC04C81B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71" y="2094540"/>
            <a:ext cx="16851816" cy="77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D5EC24B2-26F7-468E-8A63-37EF1753A996}"/>
              </a:ext>
            </a:extLst>
          </p:cNvPr>
          <p:cNvSpPr/>
          <p:nvPr/>
        </p:nvSpPr>
        <p:spPr>
          <a:xfrm>
            <a:off x="4090349" y="4877068"/>
            <a:ext cx="11304304" cy="1555212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224EE05C-4449-4791-9539-4C05F3CF86A6}"/>
              </a:ext>
            </a:extLst>
          </p:cNvPr>
          <p:cNvSpPr/>
          <p:nvPr/>
        </p:nvSpPr>
        <p:spPr>
          <a:xfrm>
            <a:off x="8277965" y="3779861"/>
            <a:ext cx="8650186" cy="15702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0AA8A58-00F4-47FE-8CE4-51746B5E8CFB}"/>
              </a:ext>
            </a:extLst>
          </p:cNvPr>
          <p:cNvSpPr txBox="1"/>
          <p:nvPr/>
        </p:nvSpPr>
        <p:spPr>
          <a:xfrm>
            <a:off x="4579207" y="5350136"/>
            <a:ext cx="2603533" cy="60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defTabSz="1507846">
              <a:defRPr/>
            </a:pPr>
            <a:r>
              <a:rPr lang="de-DE" sz="3958" dirty="0">
                <a:solidFill>
                  <a:srgbClr val="000000"/>
                </a:solidFill>
                <a:latin typeface="Arial Black" panose="020B0A04020102020204" pitchFamily="34" charset="0"/>
              </a:rPr>
              <a:t>Ökologie </a:t>
            </a:r>
            <a:endParaRPr sz="395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9B41934-E67C-4EE1-AF02-8B8388E29DDF}"/>
              </a:ext>
            </a:extLst>
          </p:cNvPr>
          <p:cNvSpPr txBox="1"/>
          <p:nvPr/>
        </p:nvSpPr>
        <p:spPr>
          <a:xfrm>
            <a:off x="9902957" y="4161071"/>
            <a:ext cx="5893408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DLG</a:t>
            </a:r>
            <a:r>
              <a:rPr lang="de-DE"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-Programm Ackerbau</a:t>
            </a:r>
            <a:endParaRPr sz="439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275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gangsdaten: Bewirtschaftungsdaten aus der Feldverwaltung…">
            <a:extLst>
              <a:ext uri="{FF2B5EF4-FFF2-40B4-BE49-F238E27FC236}">
                <a16:creationId xmlns:a16="http://schemas.microsoft.com/office/drawing/2014/main" id="{5E77E19F-557D-4CFC-83C3-A041154C87A2}"/>
              </a:ext>
            </a:extLst>
          </p:cNvPr>
          <p:cNvSpPr txBox="1"/>
          <p:nvPr/>
        </p:nvSpPr>
        <p:spPr>
          <a:xfrm>
            <a:off x="1379538" y="2516129"/>
            <a:ext cx="7559359" cy="255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587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Eingangsdaten: Bewirtschaftungsdaten aus der Ackerschlagdatei / Stoffstrombilanz / Düngebilanz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587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Gesamtbetriebliche Berechnung (Acker- und Grünland)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587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Verhältnis N-Zufuhr und N-Abfuhr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N = NSYM + NSG + NSD + NOD + NMD – NE…">
                <a:extLst>
                  <a:ext uri="{FF2B5EF4-FFF2-40B4-BE49-F238E27FC236}">
                    <a16:creationId xmlns:a16="http://schemas.microsoft.com/office/drawing/2014/main" id="{F437BBA0-4E70-455A-A762-8876FB518919}"/>
                  </a:ext>
                </a:extLst>
              </p:cNvPr>
              <p:cNvSpPr txBox="1"/>
              <p:nvPr/>
            </p:nvSpPr>
            <p:spPr>
              <a:xfrm>
                <a:off x="1379538" y="5524035"/>
                <a:ext cx="7836721" cy="452643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1055279" hangingPunct="0">
                  <a:defRPr sz="1200"/>
                </a:pPr>
                <a:r>
                  <a:rPr lang="de-DE" sz="2640" b="1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NUE [%]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𝑶𝒖𝒕𝒑𝒖𝒕</m:t>
                        </m:r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𝑵</m:t>
                            </m:r>
                          </m:e>
                        </m:d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[</m:t>
                        </m:r>
                        <m:f>
                          <m:fPr>
                            <m:ctrlP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𝒌𝒈</m:t>
                            </m:r>
                          </m:num>
                          <m:den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𝒉𝒂</m:t>
                            </m:r>
                          </m:den>
                        </m:f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]</m:t>
                        </m:r>
                      </m:num>
                      <m:den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𝑰𝒏𝒑𝒖𝒕</m:t>
                        </m:r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𝑵</m:t>
                            </m:r>
                          </m:e>
                        </m:d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[</m:t>
                        </m:r>
                        <m:f>
                          <m:fPr>
                            <m:ctrlP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𝒌𝒈</m:t>
                            </m:r>
                          </m:num>
                          <m:den>
                            <m:r>
                              <a:rPr lang="de-DE" sz="264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𝒉𝒂</m:t>
                            </m:r>
                          </m:den>
                        </m:f>
                        <m:r>
                          <a:rPr lang="de-DE" sz="264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]</m:t>
                        </m:r>
                      </m:den>
                    </m:f>
                  </m:oMath>
                </a14:m>
                <a:r>
                  <a:rPr lang="de-DE" sz="2640" b="1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640" b="1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de-DE" sz="2640" b="1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𝟏𝟎𝟎</m:t>
                    </m:r>
                  </m:oMath>
                </a14:m>
                <a:endParaRPr lang="de-DE" sz="2640" b="1" kern="0" dirty="0">
                  <a:solidFill>
                    <a:srgbClr val="000000"/>
                  </a:solidFill>
                  <a:latin typeface="Calibri" panose="020F0502020204030204"/>
                  <a:sym typeface="Arial"/>
                </a:endParaRPr>
              </a:p>
              <a:p>
                <a:pPr defTabSz="1055279" hangingPunct="0">
                  <a:defRPr sz="1200"/>
                </a:pPr>
                <a:endParaRPr lang="de-DE" sz="2640" kern="0" dirty="0">
                  <a:solidFill>
                    <a:srgbClr val="000000"/>
                  </a:solidFill>
                  <a:latin typeface="Calibri" panose="020F0502020204030204"/>
                  <a:sym typeface="Arial"/>
                </a:endParaRP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NUE 	= 	N-Nutzungseffizienz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Output 	= 	gesamte N-Menge, die den Betrieb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		verlässt (Ernteprodukte, tier. Produkte,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		org. Dünger, etc.)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Input 	= 	gesamte N-Menge, die in den Betrieb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		kommt 	(mineral. und org. Dünger,</a:t>
                </a:r>
              </a:p>
              <a:p>
                <a:pPr defTabSz="1055279" hangingPunct="0">
                  <a:defRPr sz="1200"/>
                </a:pPr>
                <a:r>
                  <a:rPr lang="de-DE" sz="2640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		Futtermittel, Saatgut, etc.)</a:t>
                </a:r>
              </a:p>
              <a:p>
                <a:pPr defTabSz="1055279" hangingPunct="0">
                  <a:defRPr sz="1200"/>
                </a:pPr>
                <a:r>
                  <a:rPr lang="de-DE" sz="2419" kern="0" dirty="0">
                    <a:solidFill>
                      <a:srgbClr val="000000"/>
                    </a:solidFill>
                    <a:latin typeface="Calibri" panose="020F0502020204030204"/>
                    <a:sym typeface="Arial"/>
                  </a:rPr>
                  <a:t>		</a:t>
                </a:r>
                <a:endParaRPr sz="2419" kern="0" dirty="0">
                  <a:solidFill>
                    <a:srgbClr val="000000"/>
                  </a:solidFill>
                  <a:latin typeface="Calibri" panose="020F0502020204030204"/>
                  <a:sym typeface="Arial"/>
                </a:endParaRPr>
              </a:p>
            </p:txBody>
          </p:sp>
        </mc:Choice>
        <mc:Fallback xmlns="">
          <p:sp>
            <p:nvSpPr>
              <p:cNvPr id="5" name="SN = NSYM + NSG + NSD + NOD + NMD – NE…">
                <a:extLst>
                  <a:ext uri="{FF2B5EF4-FFF2-40B4-BE49-F238E27FC236}">
                    <a16:creationId xmlns:a16="http://schemas.microsoft.com/office/drawing/2014/main" id="{F437BBA0-4E70-455A-A762-8876FB518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38" y="5524035"/>
                <a:ext cx="7836721" cy="4526432"/>
              </a:xfrm>
              <a:prstGeom prst="rect">
                <a:avLst/>
              </a:prstGeom>
              <a:blipFill>
                <a:blip r:embed="rId2"/>
                <a:stretch>
                  <a:fillRect l="-25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elle 8">
            <a:extLst>
              <a:ext uri="{FF2B5EF4-FFF2-40B4-BE49-F238E27FC236}">
                <a16:creationId xmlns:a16="http://schemas.microsoft.com/office/drawing/2014/main" id="{C06B49DA-82F4-4B03-9286-75665627B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569266"/>
              </p:ext>
            </p:extLst>
          </p:nvPr>
        </p:nvGraphicFramePr>
        <p:xfrm>
          <a:off x="11165205" y="3794653"/>
          <a:ext cx="6764192" cy="3720044"/>
        </p:xfrm>
        <a:graphic>
          <a:graphicData uri="http://schemas.openxmlformats.org/drawingml/2006/table">
            <a:tbl>
              <a:tblPr firstRow="1" firstCol="1" bandRow="1"/>
              <a:tblGrid>
                <a:gridCol w="165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197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100" b="1" dirty="0">
                          <a:solidFill>
                            <a:schemeClr val="bg1"/>
                          </a:solidFill>
                        </a:rPr>
                        <a:t>Note</a:t>
                      </a:r>
                      <a:endParaRPr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/>
                      </a:pPr>
                      <a:r>
                        <a:rPr lang="de-DE" sz="2100" b="1" dirty="0">
                          <a:solidFill>
                            <a:schemeClr val="bg1"/>
                          </a:solidFill>
                        </a:rPr>
                        <a:t>NUE in % (Ackerbau)</a:t>
                      </a:r>
                      <a:endParaRPr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/>
                      </a:pPr>
                      <a:r>
                        <a:rPr lang="de-DE" sz="2100" b="1" dirty="0">
                          <a:solidFill>
                            <a:schemeClr val="bg1"/>
                          </a:solidFill>
                        </a:rPr>
                        <a:t>NUE in % (Tierhaltung)</a:t>
                      </a:r>
                      <a:endParaRPr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 dirty="0"/>
                        <a:t>1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80-85</a:t>
                      </a:r>
                    </a:p>
                  </a:txBody>
                  <a:tcPr marL="201041" marR="201041" marT="0" marB="0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70-75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 dirty="0"/>
                        <a:t>2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75-79; 86-90</a:t>
                      </a:r>
                    </a:p>
                  </a:txBody>
                  <a:tcPr marL="201041" marR="201041" marT="0" marB="0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65-69; 76-80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 dirty="0"/>
                        <a:t>3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oder 91</a:t>
                      </a:r>
                    </a:p>
                  </a:txBody>
                  <a:tcPr marL="201041" marR="201041" marT="0" marB="0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oder 81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100" b="1" dirty="0"/>
                        <a:t>4</a:t>
                      </a:r>
                      <a:endParaRPr sz="2100" b="1" dirty="0"/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70-73; 92-93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60-63; 82-83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08538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100" b="1" dirty="0"/>
                        <a:t>5</a:t>
                      </a:r>
                      <a:endParaRPr sz="2100" b="1" dirty="0"/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60-69; 94+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50-59; 84+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581750"/>
                  </a:ext>
                </a:extLst>
              </a:tr>
              <a:tr h="459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100" b="1" dirty="0"/>
                        <a:t>6</a:t>
                      </a:r>
                      <a:endParaRPr sz="2100" b="1" dirty="0"/>
                    </a:p>
                  </a:txBody>
                  <a:tcPr marL="0" marR="0" marT="0" marB="0" horzOverflow="overflow">
                    <a:lnL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&lt;60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201041" marR="201041" marT="0" marB="0">
                    <a:lnL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127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7855"/>
                  </a:ext>
                </a:extLst>
              </a:tr>
            </a:tbl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E10D5355-E413-4D3C-A98A-01225B38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Stickstoff - Nutzungseffizienz</a:t>
            </a:r>
          </a:p>
        </p:txBody>
      </p:sp>
    </p:spTree>
    <p:extLst>
      <p:ext uri="{BB962C8B-B14F-4D97-AF65-F5344CB8AC3E}">
        <p14:creationId xmlns:p14="http://schemas.microsoft.com/office/powerpoint/2010/main" val="68417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D228027-3636-4DB3-8340-C72A7680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359" y="1298064"/>
            <a:ext cx="406073" cy="81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041" tIns="100521" rIns="201041" bIns="100521" numCol="1" anchor="ctr" anchorCtr="0" compatLnSpc="1">
            <a:prstTxWarp prst="textNoShape">
              <a:avLst/>
            </a:prstTxWarp>
            <a:spAutoFit/>
          </a:bodyPr>
          <a:lstStyle/>
          <a:p>
            <a:pPr defTabSz="2010411" hangingPunct="0"/>
            <a:endParaRPr lang="de-DE" sz="3958" kern="0" dirty="0">
              <a:solidFill>
                <a:srgbClr val="000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049" name="Grafik 5">
            <a:extLst>
              <a:ext uri="{FF2B5EF4-FFF2-40B4-BE49-F238E27FC236}">
                <a16:creationId xmlns:a16="http://schemas.microsoft.com/office/drawing/2014/main" id="{133EDF66-C8A1-4CC9-A14A-4D1D0490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73" y="2127079"/>
            <a:ext cx="15682760" cy="66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A3E746A-2239-4036-B80C-82C8D088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73" y="8910635"/>
            <a:ext cx="16207694" cy="101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041" tIns="100521" rIns="201041" bIns="100521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20103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64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Beispielhaftes Konzept des mineralischen Stickstoff-Nutzungseffizienzindikators verändert durch Yara GmbH &amp; Co. KG, Originalstudie des EU Nitrogen Expert Panel (Oenema et al., 2015).</a:t>
            </a:r>
            <a:endParaRPr lang="de-DE" altLang="de-DE" sz="2640" kern="0" dirty="0">
              <a:solidFill>
                <a:srgbClr val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684E55-DBEF-41BC-AB1B-C3797B67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Stickstoff - Nutzungseffizienz</a:t>
            </a:r>
          </a:p>
        </p:txBody>
      </p:sp>
    </p:spTree>
    <p:extLst>
      <p:ext uri="{BB962C8B-B14F-4D97-AF65-F5344CB8AC3E}">
        <p14:creationId xmlns:p14="http://schemas.microsoft.com/office/powerpoint/2010/main" val="141302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10D5355-E413-4D3C-A98A-01225B38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Phosphor Saldo</a:t>
            </a:r>
          </a:p>
        </p:txBody>
      </p:sp>
      <p:sp>
        <p:nvSpPr>
          <p:cNvPr id="17" name="Eingangsdaten: Bewirtschaftungsdaten aus der Feldverwaltung…">
            <a:extLst>
              <a:ext uri="{FF2B5EF4-FFF2-40B4-BE49-F238E27FC236}">
                <a16:creationId xmlns:a16="http://schemas.microsoft.com/office/drawing/2014/main" id="{D92FCAB1-970C-4B7F-92DF-90E92E3C7499}"/>
              </a:ext>
            </a:extLst>
          </p:cNvPr>
          <p:cNvSpPr txBox="1"/>
          <p:nvPr/>
        </p:nvSpPr>
        <p:spPr>
          <a:xfrm>
            <a:off x="800065" y="2788071"/>
            <a:ext cx="13062892" cy="6664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159992" indent="-159992">
              <a:lnSpc>
                <a:spcPct val="120000"/>
              </a:lnSpc>
              <a:spcBef>
                <a:spcPts val="356"/>
              </a:spcBef>
              <a:buSzPct val="100000"/>
              <a:buFont typeface="Arial"/>
              <a:buChar char="•"/>
              <a:defRPr sz="1200"/>
            </a:pP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Eingangsdaten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Kombination P-Saldo + Gehaltsklassen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9992" indent="-159992">
              <a:lnSpc>
                <a:spcPct val="120000"/>
              </a:lnSpc>
              <a:spcBef>
                <a:spcPts val="356"/>
              </a:spcBef>
              <a:buSzPct val="100000"/>
              <a:buFont typeface="Arial"/>
              <a:buChar char="•"/>
              <a:defRPr sz="1200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56"/>
              </a:spcBef>
              <a:buSzPct val="100000"/>
              <a:defRPr sz="12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Beispiel: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Schlag A: Gehaltsklasse: C, P-Saldo: 5 kg, Schlaggröße: 5 ha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Laut Bewertungsschema: 6 Punkte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6 Punkte * 5 ha = 30 (max. Pkt. 30)</a:t>
            </a: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Schlag B: Gehaltsklasse: B, P-Saldo: &gt; 20 kg, Schlaggröße: 10 ha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Laut Bewertungsschema: 3 Punkte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3 Punkte * 10 ha = 30 (max. Pkt. 50)</a:t>
            </a: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30 + 30 = 60			</a:t>
            </a: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60 / 15 = 4,00			</a:t>
            </a:r>
            <a:endParaRPr lang="de-DE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Verhältnis: 4 / 6 = 66,66 %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F2B6931-3D93-4756-8402-E0CAFE0A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511" y="2456009"/>
            <a:ext cx="8325621" cy="270382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ED84A18-E832-4103-AC05-1326E2352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771" y="6149522"/>
            <a:ext cx="3285021" cy="29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67EC7B-3120-4475-B8DC-59EC1D6F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26" y="2291697"/>
            <a:ext cx="9934130" cy="46534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33E269-9718-413A-8AC5-AA63A91F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861" y="2331146"/>
            <a:ext cx="7356353" cy="46827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DCDBCA-6B1E-485A-A66F-FF47A0CA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Treibhausgas-Bilanz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F0AA9E-A0B4-4C73-B2E6-7D74BE055751}"/>
              </a:ext>
            </a:extLst>
          </p:cNvPr>
          <p:cNvSpPr txBox="1"/>
          <p:nvPr/>
        </p:nvSpPr>
        <p:spPr>
          <a:xfrm>
            <a:off x="1379538" y="7013866"/>
            <a:ext cx="9142839" cy="384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40" dirty="0"/>
              <a:t>Hinweise: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b="1" i="1" dirty="0"/>
              <a:t>Scope 1 + 2 </a:t>
            </a:r>
            <a:r>
              <a:rPr lang="de-DE" sz="2640" i="1" dirty="0"/>
              <a:t>in der THG-Bilanz abbildbar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i="1" dirty="0"/>
              <a:t>Werte sind vorhanden und werden im Zertifikat ausgewiesen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i="1" dirty="0"/>
              <a:t>Herausforderung: THG als </a:t>
            </a:r>
            <a:r>
              <a:rPr lang="de-DE" sz="2640" b="1" i="1" dirty="0"/>
              <a:t>Scope 3</a:t>
            </a:r>
            <a:r>
              <a:rPr lang="de-DE" sz="2640" i="1" dirty="0"/>
              <a:t> in der Lieferkette für nachgelagerten Bereich nutzbar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i="1" dirty="0"/>
              <a:t>Tools in Harmonisierung zur internationalen Anschlussfähigkeit in Umsetzung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endParaRPr lang="de-DE" sz="2968" i="1" dirty="0"/>
          </a:p>
          <a:p>
            <a:endParaRPr lang="de-DE" sz="2968" dirty="0"/>
          </a:p>
        </p:txBody>
      </p:sp>
    </p:spTree>
    <p:extLst>
      <p:ext uri="{BB962C8B-B14F-4D97-AF65-F5344CB8AC3E}">
        <p14:creationId xmlns:p14="http://schemas.microsoft.com/office/powerpoint/2010/main" val="49433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F40ED92-6F84-412C-A276-86BF65783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887" y="6976173"/>
            <a:ext cx="4322756" cy="311640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4CEB8F5-9E32-0E41-EAFE-D2865EE5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932767"/>
          </a:xfrm>
        </p:spPr>
        <p:txBody>
          <a:bodyPr>
            <a:normAutofit/>
          </a:bodyPr>
          <a:lstStyle/>
          <a:p>
            <a:r>
              <a:rPr lang="de-DE" sz="4800" dirty="0"/>
              <a:t>Ausgangslage Nachhaltigkeit in der Landwirtschaft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441FF7C-0E76-4A22-9D44-4082030ED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1420586"/>
            <a:ext cx="16974654" cy="10170999"/>
          </a:xfrm>
        </p:spPr>
        <p:txBody>
          <a:bodyPr>
            <a:normAutofit/>
          </a:bodyPr>
          <a:lstStyle/>
          <a:p>
            <a:pPr marL="0" indent="0" hangingPunct="0">
              <a:spcBef>
                <a:spcPts val="0"/>
              </a:spcBef>
              <a:buNone/>
              <a:defRPr/>
            </a:pPr>
            <a:endParaRPr lang="de-DE" sz="2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Anforderungen für die Landwirtschaft:</a:t>
            </a:r>
          </a:p>
          <a:p>
            <a:pPr hangingPunct="0">
              <a:spcBef>
                <a:spcPts val="0"/>
              </a:spcBef>
              <a:defRPr/>
            </a:pPr>
            <a:endParaRPr lang="de-DE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Politisch/ Regulatorisch: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EU-Green Deal (EU-Taxonomie / Sustainable Finance)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ESG – Environment / Social / Governance (Ökonomie)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ESRS / NFRD / CSRD / Wesentlichkeitsanalyse / Verbesserungspfad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Carbon Footprint / THG - Scope 1- 3 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EFRAG und MaRisk (Mindestanforderungen Risiko bei Banken)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Gemeinsame Agrarpolitik 2023 (Umschichtung Direktzahlungen)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Ackerbaustrategie 2035 / Tierwohl – Initiativen, etc.</a:t>
            </a:r>
          </a:p>
          <a:p>
            <a:pPr hangingPunct="0">
              <a:spcBef>
                <a:spcPts val="0"/>
              </a:spcBef>
              <a:defRPr/>
            </a:pPr>
            <a:endParaRPr lang="de-DE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Gesellschaftlich/ Lieferkette: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Lieferkettensorgfaltspflichtengesetz	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Bewusste / veränderte Ernährung / Hochwertige Lebensmittel / Lebensmittelsicherheit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Preissensibilität in der Inflation (Rückgang Biovermarktung)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Regionalität / Umweltbewusstsein / Klimawandel</a:t>
            </a:r>
          </a:p>
          <a:p>
            <a:pPr marL="0" indent="0" hangingPunct="0">
              <a:spcBef>
                <a:spcPts val="0"/>
              </a:spcBef>
              <a:buNone/>
              <a:defRPr/>
            </a:pPr>
            <a:endParaRPr lang="de-DE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Intrinsische Anforderungen der Landwirtschaft: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Existenzsicherung unter veränderten Rahmenbedingungen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Produktionsanpassung (phytosanitäre Effekte etc.)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Wertschätzung der Lebensmittelproduktion	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Ressourcenschonung für Generationen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61AF13E-1C54-4EAD-9D00-99680BF6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337" y="2003300"/>
            <a:ext cx="6050135" cy="34059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97BCD1-7F6B-46B0-87CB-5F5C36F56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694" y="5559376"/>
            <a:ext cx="1889949" cy="12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A72BABE-3162-4132-A158-96B5ADFED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0235359"/>
              </p:ext>
            </p:extLst>
          </p:nvPr>
        </p:nvGraphicFramePr>
        <p:xfrm>
          <a:off x="9571484" y="1695095"/>
          <a:ext cx="9762473" cy="7565859"/>
        </p:xfrm>
        <a:graphic>
          <a:graphicData uri="http://schemas.openxmlformats.org/drawingml/2006/table">
            <a:tbl>
              <a:tblPr firstRow="1" firstCol="1" bandRow="1"/>
              <a:tblGrid>
                <a:gridCol w="685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2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16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Teilindikatoren</a:t>
                      </a:r>
                    </a:p>
                  </a:txBody>
                  <a:tcPr marL="105533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Max. erreichbare Punktzahl</a:t>
                      </a:r>
                    </a:p>
                  </a:txBody>
                  <a:tcPr marL="105533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16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dirty="0"/>
                        <a:t>1. Vorbeugende Maßnahmen</a:t>
                      </a:r>
                    </a:p>
                  </a:txBody>
                  <a:tcPr marL="105533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16 </a:t>
                      </a:r>
                    </a:p>
                    <a:p>
                      <a:pPr algn="ctr">
                        <a:defRPr sz="1800"/>
                      </a:pPr>
                      <a:r>
                        <a:rPr lang="de-DE" sz="2500" dirty="0"/>
                        <a:t>(+2 Zusatzpunkte)</a:t>
                      </a:r>
                      <a:endParaRPr sz="2500" dirty="0"/>
                    </a:p>
                  </a:txBody>
                  <a:tcPr marL="105533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3556">
                <a:tc>
                  <a:txBody>
                    <a:bodyPr/>
                    <a:lstStyle/>
                    <a:p>
                      <a:pPr marL="182562" indent="-182562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dirty="0"/>
                        <a:t>2. </a:t>
                      </a:r>
                      <a:r>
                        <a:rPr lang="de-DE" sz="2500" dirty="0"/>
                        <a:t>Nutzung von Entscheidungshilfen</a:t>
                      </a:r>
                      <a:endParaRPr sz="2500" dirty="0"/>
                    </a:p>
                  </a:txBody>
                  <a:tcPr marL="105533" marR="0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7</a:t>
                      </a:r>
                      <a:endParaRPr sz="2500" dirty="0"/>
                    </a:p>
                  </a:txBody>
                  <a:tcPr marL="105533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556">
                <a:tc>
                  <a:txBody>
                    <a:bodyPr/>
                    <a:lstStyle/>
                    <a:p>
                      <a:pPr marL="182562" indent="-182562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dirty="0"/>
                        <a:t>3. Anwendung nicht-chemischer Pflanzenschutzmaßnahmen</a:t>
                      </a:r>
                    </a:p>
                  </a:txBody>
                  <a:tcPr marL="10553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6</a:t>
                      </a:r>
                      <a:br>
                        <a:rPr lang="de-DE" sz="2500" dirty="0"/>
                      </a:br>
                      <a:r>
                        <a:rPr lang="de-DE" sz="2500" dirty="0"/>
                        <a:t>(+2 Zusatzpunkte)</a:t>
                      </a:r>
                    </a:p>
                  </a:txBody>
                  <a:tcPr marL="10553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556">
                <a:tc>
                  <a:txBody>
                    <a:bodyPr/>
                    <a:lstStyle/>
                    <a:p>
                      <a:pPr marL="182562" indent="-182562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dirty="0"/>
                        <a:t>4. Anwendung chemischer und naturstofflicher Pflanzenschutzm</a:t>
                      </a:r>
                      <a:r>
                        <a:rPr lang="de-DE" sz="2500" dirty="0"/>
                        <a:t>ittel</a:t>
                      </a:r>
                      <a:endParaRPr sz="2500" dirty="0"/>
                    </a:p>
                  </a:txBody>
                  <a:tcPr marL="105533" marR="0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18</a:t>
                      </a:r>
                      <a:endParaRPr sz="2500" dirty="0"/>
                    </a:p>
                  </a:txBody>
                  <a:tcPr marL="105533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016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dirty="0"/>
                        <a:t>5. Erfolgskontrolle und Dokumentation</a:t>
                      </a:r>
                    </a:p>
                  </a:txBody>
                  <a:tcPr marL="105533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dirty="0"/>
                        <a:t>5</a:t>
                      </a:r>
                    </a:p>
                  </a:txBody>
                  <a:tcPr marL="105533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469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Gesamtpunktzahl</a:t>
                      </a:r>
                    </a:p>
                  </a:txBody>
                  <a:tcPr marL="105533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52</a:t>
                      </a:r>
                    </a:p>
                    <a:p>
                      <a:pPr algn="ctr">
                        <a:defRPr sz="1800"/>
                      </a:pPr>
                      <a:r>
                        <a:rPr lang="de-DE" sz="2500" dirty="0"/>
                        <a:t>(+4 Zusatzpunkte)</a:t>
                      </a:r>
                      <a:endParaRPr sz="2500" dirty="0"/>
                    </a:p>
                  </a:txBody>
                  <a:tcPr marL="105533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D81C65C-0486-4FB4-8805-025AD6E0E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872817"/>
              </p:ext>
            </p:extLst>
          </p:nvPr>
        </p:nvGraphicFramePr>
        <p:xfrm>
          <a:off x="1379538" y="6629858"/>
          <a:ext cx="7324351" cy="3493759"/>
        </p:xfrm>
        <a:graphic>
          <a:graphicData uri="http://schemas.openxmlformats.org/drawingml/2006/table">
            <a:tbl>
              <a:tblPr firstRow="1" firstCol="1" bandRow="1"/>
              <a:tblGrid>
                <a:gridCol w="169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4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9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Note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Punkte</a:t>
                      </a:r>
                      <a:r>
                        <a:rPr lang="de-DE" sz="25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9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47-52</a:t>
                      </a:r>
                      <a:endParaRPr sz="2500" dirty="0"/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9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41-46</a:t>
                      </a:r>
                      <a:endParaRPr sz="2500" dirty="0"/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78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3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34-40</a:t>
                      </a:r>
                      <a:endParaRPr sz="2500" dirty="0"/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281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4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27-33</a:t>
                      </a:r>
                      <a:endParaRPr sz="2500" dirty="0"/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9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5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de-DE" sz="2500" dirty="0"/>
                        <a:t>20-26</a:t>
                      </a:r>
                      <a:endParaRPr sz="2500" dirty="0"/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9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/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dirty="0"/>
                        <a:t>Anforderungen nicht erfüllt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Bewirtschaftungsdaten aus Feldverwaltung…">
            <a:extLst>
              <a:ext uri="{FF2B5EF4-FFF2-40B4-BE49-F238E27FC236}">
                <a16:creationId xmlns:a16="http://schemas.microsoft.com/office/drawing/2014/main" id="{7E0BD144-A125-4E05-9BD4-D44136ABA802}"/>
              </a:ext>
            </a:extLst>
          </p:cNvPr>
          <p:cNvSpPr txBox="1"/>
          <p:nvPr/>
        </p:nvSpPr>
        <p:spPr>
          <a:xfrm>
            <a:off x="1379538" y="2279600"/>
            <a:ext cx="7324351" cy="419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34026" rIns="134026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587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40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Angaben des Landwirtes aus Ackerschlagdatei, Agrarantrag (Eco Schemes) etc. </a:t>
            </a:r>
            <a:endParaRPr sz="2640" kern="0" dirty="0">
              <a:solidFill>
                <a:srgbClr val="000000"/>
              </a:solidFill>
              <a:latin typeface="Calibri" panose="020F0502020204030204"/>
              <a:sym typeface="Arial"/>
            </a:endParaRPr>
          </a:p>
          <a:p>
            <a:pPr marL="457200" indent="-457200" defTabSz="2010411" hangingPunct="0">
              <a:lnSpc>
                <a:spcPct val="120000"/>
              </a:lnSpc>
              <a:spcBef>
                <a:spcPts val="587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40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Zusätzliche Abfragen zu ackerbaulichen Maßnahmen und technischer Ausstattung</a:t>
            </a:r>
            <a:endParaRPr lang="de-DE" sz="2640" kern="0" dirty="0">
              <a:solidFill>
                <a:srgbClr val="000000"/>
              </a:solidFill>
              <a:latin typeface="Calibri" panose="020F0502020204030204"/>
              <a:sym typeface="Arial"/>
            </a:endParaRPr>
          </a:p>
          <a:p>
            <a:pPr defTabSz="2010411" hangingPunct="0">
              <a:lnSpc>
                <a:spcPct val="120000"/>
              </a:lnSpc>
              <a:spcBef>
                <a:spcPts val="587"/>
              </a:spcBef>
              <a:buSzPct val="100000"/>
              <a:defRPr sz="1200"/>
            </a:pPr>
            <a:r>
              <a:rPr lang="de-DE" sz="2640" b="1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Ziel ist das Sammeln von bis zu 52 Punkten aus verschiedenen Kategorien</a:t>
            </a:r>
          </a:p>
          <a:p>
            <a:pPr defTabSz="2010411" hangingPunct="0">
              <a:lnSpc>
                <a:spcPct val="120000"/>
              </a:lnSpc>
              <a:spcBef>
                <a:spcPts val="587"/>
              </a:spcBef>
              <a:buSzPct val="100000"/>
              <a:defRPr sz="1200"/>
            </a:pPr>
            <a:r>
              <a:rPr lang="de-DE" sz="2640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-&gt; der Landwirt entscheidet, wo er die Punkte holen möchte bzw. kann und bringt Nachweis</a:t>
            </a:r>
            <a:endParaRPr sz="2640" kern="0" dirty="0">
              <a:solidFill>
                <a:srgbClr val="000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2EFA83-302C-469C-A776-2EF1A417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Pflanzenschutz</a:t>
            </a:r>
          </a:p>
        </p:txBody>
      </p:sp>
    </p:spTree>
    <p:extLst>
      <p:ext uri="{BB962C8B-B14F-4D97-AF65-F5344CB8AC3E}">
        <p14:creationId xmlns:p14="http://schemas.microsoft.com/office/powerpoint/2010/main" val="359910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5F6FA10-1E13-414D-8C66-8D331AC86C16}"/>
              </a:ext>
            </a:extLst>
          </p:cNvPr>
          <p:cNvSpPr txBox="1"/>
          <p:nvPr/>
        </p:nvSpPr>
        <p:spPr>
          <a:xfrm>
            <a:off x="2318658" y="3115402"/>
            <a:ext cx="15708085" cy="39703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de-DE" sz="4800" dirty="0"/>
          </a:p>
          <a:p>
            <a:pPr algn="ctr"/>
            <a:r>
              <a:rPr lang="de-DE" sz="6000" b="1" dirty="0"/>
              <a:t>DEEP DIVE</a:t>
            </a:r>
          </a:p>
          <a:p>
            <a:pPr algn="ctr"/>
            <a:r>
              <a:rPr lang="de-DE" sz="4800" dirty="0"/>
              <a:t> </a:t>
            </a:r>
          </a:p>
          <a:p>
            <a:pPr algn="ctr"/>
            <a:r>
              <a:rPr lang="de-DE" sz="4800" dirty="0"/>
              <a:t>im Indikator Pflanzenschutz</a:t>
            </a:r>
          </a:p>
          <a:p>
            <a:pPr algn="ctr"/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27066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52EFA83-302C-469C-A776-2EF1A417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Pflanzenschutz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E7C665C-E717-42A7-831D-01E89722F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029013"/>
              </p:ext>
            </p:extLst>
          </p:nvPr>
        </p:nvGraphicFramePr>
        <p:xfrm>
          <a:off x="493083" y="1191986"/>
          <a:ext cx="19117933" cy="100030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0763">
                  <a:extLst>
                    <a:ext uri="{9D8B030D-6E8A-4147-A177-3AD203B41FA5}">
                      <a16:colId xmlns:a16="http://schemas.microsoft.com/office/drawing/2014/main" val="1503192806"/>
                    </a:ext>
                  </a:extLst>
                </a:gridCol>
                <a:gridCol w="2872377">
                  <a:extLst>
                    <a:ext uri="{9D8B030D-6E8A-4147-A177-3AD203B41FA5}">
                      <a16:colId xmlns:a16="http://schemas.microsoft.com/office/drawing/2014/main" val="3448207671"/>
                    </a:ext>
                  </a:extLst>
                </a:gridCol>
                <a:gridCol w="12913024">
                  <a:extLst>
                    <a:ext uri="{9D8B030D-6E8A-4147-A177-3AD203B41FA5}">
                      <a16:colId xmlns:a16="http://schemas.microsoft.com/office/drawing/2014/main" val="4198589162"/>
                    </a:ext>
                  </a:extLst>
                </a:gridCol>
                <a:gridCol w="771769">
                  <a:extLst>
                    <a:ext uri="{9D8B030D-6E8A-4147-A177-3AD203B41FA5}">
                      <a16:colId xmlns:a16="http://schemas.microsoft.com/office/drawing/2014/main" val="2394574074"/>
                    </a:ext>
                  </a:extLst>
                </a:gridCol>
              </a:tblGrid>
              <a:tr h="253669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</a:rPr>
                        <a:t>1. Teilindikator Vorbeugende Maßnahmen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60054"/>
                  </a:ext>
                </a:extLst>
              </a:tr>
              <a:tr h="2536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i="0" dirty="0">
                          <a:solidFill>
                            <a:schemeClr val="bg1"/>
                          </a:solidFill>
                          <a:effectLst/>
                        </a:rPr>
                        <a:t>Parameter</a:t>
                      </a:r>
                      <a:endParaRPr lang="de-DE" sz="18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</a:rPr>
                        <a:t>Erfassungsmethode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</a:rPr>
                        <a:t>Bewertungsgrundlage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i="0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de-DE" sz="7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063333"/>
                  </a:ext>
                </a:extLst>
              </a:tr>
              <a:tr h="397039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effectLst/>
                        </a:rPr>
                        <a:t>Anbaupausen</a:t>
                      </a:r>
                    </a:p>
                    <a:p>
                      <a:pPr marL="0" marR="0" lvl="0" indent="0" algn="l" defTabSz="150784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>
                          <a:effectLst/>
                        </a:rPr>
                        <a:t>Erfassung Schlagbezogenes arithmetisches Mittel über Abfrage Anbaupausen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Anbaupause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Wintergetreide ≥ 2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Sommergetreide ≥ 2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Silomais ≥ 1 Jahr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Körnermais ≥ 2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Soja ≥ 1 Jahr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Lein ≥ 6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Sonnenblume: ≥ 4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Erbsen, Linsen ≥ 6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Kartoffel , Winterraps, Beta-Rüben, Spinat, Rettiche, Senf, Porree ≥ 4 Jahre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Ackerbohne, Lupine, Kohlarten, Kür-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bisgewächse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Pastinaken, Sellerie, Fenchel, Dill und Petersilie ≥ 5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Zwiebel, Möhre, Rotklee, Inkarnat-klee, Luzerne Esparsette ≥ 6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Weißklee, 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Gelbklee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Schwedenklee, Serradella, Kopfsalate ≥ 3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Bei mehrjährigen Kulturen (z.B. Klee-gras) gelten die Anbaupausen ab dem 2. Jahr der Kultur</a:t>
                      </a:r>
                      <a:endParaRPr lang="de-DE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740988"/>
                  </a:ext>
                </a:extLst>
              </a:tr>
              <a:tr h="168771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Anbaupause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Wintergetreide ≥ 1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Kartoffel, Winterraps, Beta-Rüben, Spinat, Rettiche, Senf, Porree ≥ 3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Ackerbohne, Lupine, Luzerne, Kohl-arten, Kürbisgewächse, Pastinaken, Sellerie, Fenchel, Dill und Petersilie ≥ 4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Zwiebel, Möhre, Rotklee, Inkarnat-klee, Luzerne Esparsette ≥ 5 Jahre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Weißklee, 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Gelbklee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Schwedenklee, Serradella, Kopfsalate ≥ 2 Jahre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5110"/>
                  </a:ext>
                </a:extLst>
              </a:tr>
              <a:tr h="36850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Anbaupause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Wintergetreide &lt; 1 Jahr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Sommergetreide &lt; 2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Silomais &lt; 1 Jahr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Körnermais &lt; 2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Soja &lt; 1 Jahr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Sonnenblume ≤ 4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Lein &lt; 5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Erbsen, Linsen &lt; 4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Kartoffel, Winterraps, Beta-Rüben, Spinat, Rettiche, Senf, Porree &lt; 3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Ackerbohne, Lupine, Luzerne, Kohl-arten, Pastinaken, Sellerie, Fenchel, Dill und Petersilie &lt; 4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Zwiebel, Möhre, Rotklee, Inkarnat-klee, Luzerne, Esparsette &lt; 5 Jahre</a:t>
                      </a:r>
                    </a:p>
                    <a:p>
                      <a:pPr marL="0" marR="0" lvl="0" indent="0" algn="l" defTabSz="914400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</a:pP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• Weißklee, </a:t>
                      </a:r>
                      <a:r>
                        <a:rPr lang="de-DE" sz="16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Gelbklee</a:t>
                      </a:r>
                      <a:r>
                        <a:rPr lang="de-DE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, Schwedenklee, Serradella, Kopfsalate &lt; 2 Jahre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575751"/>
                  </a:ext>
                </a:extLst>
              </a:tr>
            </a:tbl>
          </a:graphicData>
        </a:graphic>
      </p:graphicFrame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5CC87F8E-8FD5-4188-9FAB-B46B9B136CC3}"/>
              </a:ext>
            </a:extLst>
          </p:cNvPr>
          <p:cNvSpPr/>
          <p:nvPr/>
        </p:nvSpPr>
        <p:spPr>
          <a:xfrm>
            <a:off x="3007445" y="3721076"/>
            <a:ext cx="2245452" cy="182017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5D3AAB00-D195-47A6-BEA6-D65D9C37CF28}"/>
              </a:ext>
            </a:extLst>
          </p:cNvPr>
          <p:cNvSpPr/>
          <p:nvPr/>
        </p:nvSpPr>
        <p:spPr>
          <a:xfrm>
            <a:off x="3087132" y="5755009"/>
            <a:ext cx="2245452" cy="182017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AD0F4D-FCD2-49CD-92D7-E1B8492EAF41}"/>
              </a:ext>
            </a:extLst>
          </p:cNvPr>
          <p:cNvSpPr txBox="1"/>
          <p:nvPr/>
        </p:nvSpPr>
        <p:spPr>
          <a:xfrm>
            <a:off x="901701" y="2736009"/>
            <a:ext cx="450340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Beispiel phytosanitäre Effekte bei der Raps/ Kartoffel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</p:spTree>
    <p:extLst>
      <p:ext uri="{BB962C8B-B14F-4D97-AF65-F5344CB8AC3E}">
        <p14:creationId xmlns:p14="http://schemas.microsoft.com/office/powerpoint/2010/main" val="3707161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7F2E1B6F-2388-4260-9099-AAC729DBE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796157"/>
              </p:ext>
            </p:extLst>
          </p:nvPr>
        </p:nvGraphicFramePr>
        <p:xfrm>
          <a:off x="127646" y="1169643"/>
          <a:ext cx="19776882" cy="84447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03096">
                  <a:extLst>
                    <a:ext uri="{9D8B030D-6E8A-4147-A177-3AD203B41FA5}">
                      <a16:colId xmlns:a16="http://schemas.microsoft.com/office/drawing/2014/main" val="1503192806"/>
                    </a:ext>
                  </a:extLst>
                </a:gridCol>
                <a:gridCol w="3078072">
                  <a:extLst>
                    <a:ext uri="{9D8B030D-6E8A-4147-A177-3AD203B41FA5}">
                      <a16:colId xmlns:a16="http://schemas.microsoft.com/office/drawing/2014/main" val="3448207671"/>
                    </a:ext>
                  </a:extLst>
                </a:gridCol>
                <a:gridCol w="13897343">
                  <a:extLst>
                    <a:ext uri="{9D8B030D-6E8A-4147-A177-3AD203B41FA5}">
                      <a16:colId xmlns:a16="http://schemas.microsoft.com/office/drawing/2014/main" val="4198589162"/>
                    </a:ext>
                  </a:extLst>
                </a:gridCol>
                <a:gridCol w="798371">
                  <a:extLst>
                    <a:ext uri="{9D8B030D-6E8A-4147-A177-3AD203B41FA5}">
                      <a16:colId xmlns:a16="http://schemas.microsoft.com/office/drawing/2014/main" val="2394574074"/>
                    </a:ext>
                  </a:extLst>
                </a:gridCol>
              </a:tblGrid>
              <a:tr h="391058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Teilindikator Vorbeugende Maßnahmen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60054"/>
                  </a:ext>
                </a:extLst>
              </a:tr>
              <a:tr h="3910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i="0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de-DE" sz="2000" b="1" i="0" dirty="0">
                        <a:solidFill>
                          <a:schemeClr val="bg1"/>
                        </a:solidFill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063333"/>
                  </a:ext>
                </a:extLst>
              </a:tr>
              <a:tr h="39299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Fruchtfolgen</a:t>
                      </a: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Erfassung schlagspezifisch oder Erfassung allgemein für den Betrieb?</a:t>
                      </a: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Kein Winterweizen auf Winterweizen (= Stoppelweizen)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Kein Anbau von Winterweizen nach Mais</a:t>
                      </a: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Kein Anbau Mais auf Mais</a:t>
                      </a: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Mischkulturen (mind. 2 Kulturen auf gleicher Fläche im Gemenge, z.B. Mais und Bohnen, Linsen und Hafer)</a:t>
                      </a: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Anbau von Kulturpflanzen (keine Hauptkultur) mit unkraut-/schädlings-/krankheitsunterdrückender Wirkung in Kombination mit der Hauptkultur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• Raps mit Begleitpflanzen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• Anbau von Untersaaten im Maisanbau und im Getreideanbau (bei weiter Reihe, Reihenabstand ≥ 25 cm)   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Anbaufläche pro Kultur)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• Wechsel Winter- und Sommerrungen (Mindestanteil der Sommerkulturen in der Fruchtfolge von 25 %)</a:t>
                      </a: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+2 ZP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898651"/>
                  </a:ext>
                </a:extLst>
              </a:tr>
              <a:tr h="444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585300"/>
                  </a:ext>
                </a:extLst>
              </a:tr>
              <a:tr h="444701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Saatzeit</a:t>
                      </a: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 Anteil Frühsaaten über Anbauplan durch vordefinierte, regionale Saatfenster 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Keine Frühsaaten bei Winterweizen und Raps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3</a:t>
                      </a:r>
                      <a:endParaRPr lang="de-DE" sz="24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519669"/>
                  </a:ext>
                </a:extLst>
              </a:tr>
              <a:tr h="44470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20 % Frühsaaten bei Winterweizen und Raps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2</a:t>
                      </a:r>
                      <a:endParaRPr lang="de-DE" sz="24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2875"/>
                  </a:ext>
                </a:extLst>
              </a:tr>
              <a:tr h="44470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Frühsaat</a:t>
                      </a: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bei Winterweizen und Raps &gt; 20 %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0</a:t>
                      </a:r>
                      <a:endParaRPr lang="de-DE" sz="24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50879"/>
                  </a:ext>
                </a:extLst>
              </a:tr>
              <a:tr h="444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477922"/>
                  </a:ext>
                </a:extLst>
              </a:tr>
              <a:tr h="4447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Optim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867999"/>
                  </a:ext>
                </a:extLst>
              </a:tr>
              <a:tr h="675751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erreichbare Gesamtpunktzahl im Teilindikator</a:t>
                      </a: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(+2)</a:t>
                      </a:r>
                    </a:p>
                  </a:txBody>
                  <a:tcPr marL="18070" marR="1807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301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88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99E44ABF-CE54-4855-B57F-442964F4E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73630"/>
              </p:ext>
            </p:extLst>
          </p:nvPr>
        </p:nvGraphicFramePr>
        <p:xfrm>
          <a:off x="3483189" y="1799375"/>
          <a:ext cx="12665768" cy="65281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26764">
                  <a:extLst>
                    <a:ext uri="{9D8B030D-6E8A-4147-A177-3AD203B41FA5}">
                      <a16:colId xmlns:a16="http://schemas.microsoft.com/office/drawing/2014/main" val="1971340469"/>
                    </a:ext>
                  </a:extLst>
                </a:gridCol>
                <a:gridCol w="3728191">
                  <a:extLst>
                    <a:ext uri="{9D8B030D-6E8A-4147-A177-3AD203B41FA5}">
                      <a16:colId xmlns:a16="http://schemas.microsoft.com/office/drawing/2014/main" val="4046260101"/>
                    </a:ext>
                  </a:extLst>
                </a:gridCol>
                <a:gridCol w="5617126">
                  <a:extLst>
                    <a:ext uri="{9D8B030D-6E8A-4147-A177-3AD203B41FA5}">
                      <a16:colId xmlns:a16="http://schemas.microsoft.com/office/drawing/2014/main" val="627363000"/>
                    </a:ext>
                  </a:extLst>
                </a:gridCol>
                <a:gridCol w="593687">
                  <a:extLst>
                    <a:ext uri="{9D8B030D-6E8A-4147-A177-3AD203B41FA5}">
                      <a16:colId xmlns:a16="http://schemas.microsoft.com/office/drawing/2014/main" val="2235013180"/>
                    </a:ext>
                  </a:extLst>
                </a:gridCol>
              </a:tblGrid>
              <a:tr h="904190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Teilindikator Förderung und Nutzung natürlicher Regelmechanismen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27111"/>
                  </a:ext>
                </a:extLst>
              </a:tr>
              <a:tr h="9866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27016"/>
                  </a:ext>
                </a:extLst>
              </a:tr>
              <a:tr h="1036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Prognosemodelle Fungizide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Nutzung von </a:t>
                      </a: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Prognosemodellen</a:t>
                      </a: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bei Fungiziden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234593"/>
                  </a:ext>
                </a:extLst>
              </a:tr>
              <a:tr h="1036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Schwellenwerte Insektizide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Anwendung von Insektiziden nur bei Überschreitung von </a:t>
                      </a:r>
                      <a:r>
                        <a:rPr lang="de-DE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Schwellenwerten</a:t>
                      </a:r>
                      <a:endParaRPr lang="de-DE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54427"/>
                  </a:ext>
                </a:extLst>
              </a:tr>
              <a:tr h="20644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Qualitative Erfassung des Unkraut-/ Krankheits- und Schädlingsdrucks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Führen eines </a:t>
                      </a:r>
                      <a:r>
                        <a:rPr lang="de-DE" sz="2000" dirty="0" err="1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Boniturbuchs</a:t>
                      </a:r>
                      <a:r>
                        <a:rPr lang="de-DE" sz="20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/von Feldprotokollen (für jeden Schlag)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Anwendung von Herbiziden, Fungiziden und/oder Insektiziden nur bei Überschreitung </a:t>
                      </a:r>
                      <a:r>
                        <a:rPr lang="de-DE" sz="2000" b="1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der Schadschwelle</a:t>
                      </a:r>
                      <a:r>
                        <a:rPr lang="de-DE" sz="20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basierend auf eigenen Erhebungen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20752"/>
                  </a:ext>
                </a:extLst>
              </a:tr>
              <a:tr h="50082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erreichbare Gesamtpunktzahl im Teilindikator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54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52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9C9C5D4-674A-4226-AB2B-0B451519E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08193"/>
              </p:ext>
            </p:extLst>
          </p:nvPr>
        </p:nvGraphicFramePr>
        <p:xfrm>
          <a:off x="671862" y="1085483"/>
          <a:ext cx="18301937" cy="90761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8852">
                  <a:extLst>
                    <a:ext uri="{9D8B030D-6E8A-4147-A177-3AD203B41FA5}">
                      <a16:colId xmlns:a16="http://schemas.microsoft.com/office/drawing/2014/main" val="1757980144"/>
                    </a:ext>
                  </a:extLst>
                </a:gridCol>
                <a:gridCol w="3400017">
                  <a:extLst>
                    <a:ext uri="{9D8B030D-6E8A-4147-A177-3AD203B41FA5}">
                      <a16:colId xmlns:a16="http://schemas.microsoft.com/office/drawing/2014/main" val="389091050"/>
                    </a:ext>
                  </a:extLst>
                </a:gridCol>
                <a:gridCol w="10806246">
                  <a:extLst>
                    <a:ext uri="{9D8B030D-6E8A-4147-A177-3AD203B41FA5}">
                      <a16:colId xmlns:a16="http://schemas.microsoft.com/office/drawing/2014/main" val="1197138403"/>
                    </a:ext>
                  </a:extLst>
                </a:gridCol>
                <a:gridCol w="1126822">
                  <a:extLst>
                    <a:ext uri="{9D8B030D-6E8A-4147-A177-3AD203B41FA5}">
                      <a16:colId xmlns:a16="http://schemas.microsoft.com/office/drawing/2014/main" val="4200586825"/>
                    </a:ext>
                  </a:extLst>
                </a:gridCol>
              </a:tblGrid>
              <a:tr h="553931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Teilindikator Anwendung nicht-chemischer Pflanzenschutzmaßnahmen</a:t>
                      </a:r>
                      <a:endParaRPr lang="de-DE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018929"/>
                  </a:ext>
                </a:extLst>
              </a:tr>
              <a:tr h="4585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de-DE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772874"/>
                  </a:ext>
                </a:extLst>
              </a:tr>
              <a:tr h="1642979">
                <a:tc row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Anwendung nicht-chemischer Pflanzenschutzmaß­nahmen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Unkrautbekämpfung durch Hacken (Hackmaschine) in Getreide, Kartoffeln, Mais und Leguminosen (Bohne, Erbse, Lupine, Sojabohne, Kichererbse, Linse), Raps und Zuckerrüben, Gemüse (gepflanzt) auf mind. 50 % der Anbaufläche pro Kultur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97619"/>
                  </a:ext>
                </a:extLst>
              </a:tr>
              <a:tr h="82055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Unkrautbekämpfung durch Striegeln in Getreide, Kartoffeln, Mais und Leguminosen (Bohne, Erbse, Lupine, Sojabohne, Kichererbse, Linse) und Zuckerrüben auf mind. 50 % der Anbaufläche pro Kultur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65143"/>
                  </a:ext>
                </a:extLst>
              </a:tr>
              <a:tr h="124680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Gezielte Scheinbestellung vor der Saat der Hauptkultur mit anschließender mech. Unkrautbekämpfung </a:t>
                      </a:r>
                      <a:r>
                        <a:rPr lang="de-DE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	</a:t>
                      </a: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35150"/>
                  </a:ext>
                </a:extLst>
              </a:tr>
              <a:tr h="124318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Schlegeln, Scheibeneggen, Pflügen oder andere Verfahren der Stoppelbeseitigung zur Minimierung des Befalls durch tierische und pilzliche Schaderreger auf mind. 50 % der Anbaufläche pro Kultur = Unterbrechung der Grünen Brücke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115339"/>
                  </a:ext>
                </a:extLst>
              </a:tr>
              <a:tr h="82055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Aktive mechanische Zerkleinerung (</a:t>
                      </a:r>
                      <a:r>
                        <a:rPr lang="de-DE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Mulcher</a:t>
                      </a: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Scheibenegge, Messerwalze) von (Mais-) Stroh und Stoppeln gegen Maiszünsler und </a:t>
                      </a:r>
                      <a:r>
                        <a:rPr lang="de-DE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</a:t>
                      </a: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auf 100 % der Anbaufläche der Kultur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571472"/>
                  </a:ext>
                </a:extLst>
              </a:tr>
              <a:tr h="4585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Einsatz sonstiger nicht-chemischer, direkt wirksamer Präparate*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ZP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91613"/>
                  </a:ext>
                </a:extLst>
              </a:tr>
              <a:tr h="12431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Unkrautbekämpfung durch thermische und elektrophysikalische Maßnahmen in Getreide, Kartoffeln, Mais und Leguminosen (Bohne, Erbse, Lupine, Sojabohne, Kichererbse, Linse) und Zuckerrüben auf mind. 50 % der Anbaufläche pro Kultur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ZP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70256"/>
                  </a:ext>
                </a:extLst>
              </a:tr>
              <a:tr h="38664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erreichbare Gesamtpunktzahl im Teilindikator</a:t>
                      </a:r>
                      <a:endParaRPr lang="de-DE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(+2)</a:t>
                      </a:r>
                    </a:p>
                  </a:txBody>
                  <a:tcPr marL="39562" marR="3956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85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722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25725B3-FBF7-4A44-9480-C332230A1570}"/>
              </a:ext>
            </a:extLst>
          </p:cNvPr>
          <p:cNvGraphicFramePr>
            <a:graphicFrameLocks noGrp="1"/>
          </p:cNvGraphicFramePr>
          <p:nvPr/>
        </p:nvGraphicFramePr>
        <p:xfrm>
          <a:off x="1667815" y="1507329"/>
          <a:ext cx="17844828" cy="86327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3630">
                  <a:extLst>
                    <a:ext uri="{9D8B030D-6E8A-4147-A177-3AD203B41FA5}">
                      <a16:colId xmlns:a16="http://schemas.microsoft.com/office/drawing/2014/main" val="735626447"/>
                    </a:ext>
                  </a:extLst>
                </a:gridCol>
                <a:gridCol w="3900674">
                  <a:extLst>
                    <a:ext uri="{9D8B030D-6E8A-4147-A177-3AD203B41FA5}">
                      <a16:colId xmlns:a16="http://schemas.microsoft.com/office/drawing/2014/main" val="3654634957"/>
                    </a:ext>
                  </a:extLst>
                </a:gridCol>
                <a:gridCol w="7837176">
                  <a:extLst>
                    <a:ext uri="{9D8B030D-6E8A-4147-A177-3AD203B41FA5}">
                      <a16:colId xmlns:a16="http://schemas.microsoft.com/office/drawing/2014/main" val="3937810857"/>
                    </a:ext>
                  </a:extLst>
                </a:gridCol>
                <a:gridCol w="663348">
                  <a:extLst>
                    <a:ext uri="{9D8B030D-6E8A-4147-A177-3AD203B41FA5}">
                      <a16:colId xmlns:a16="http://schemas.microsoft.com/office/drawing/2014/main" val="3100504530"/>
                    </a:ext>
                  </a:extLst>
                </a:gridCol>
              </a:tblGrid>
              <a:tr h="437317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Teilindikator Anwendung chemischer und naturstofflicher Pflanzenschutzmittel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39705"/>
                  </a:ext>
                </a:extLst>
              </a:tr>
              <a:tr h="564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886865"/>
                  </a:ext>
                </a:extLst>
              </a:tr>
              <a:tr h="104498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Chemisch-naturstoffliche PSM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chemische, naturstoffliche PSM (&gt; 20 %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0007"/>
                  </a:ext>
                </a:extLst>
              </a:tr>
              <a:tr h="8600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chemische, physikalische PSM (10 - 20 %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91953"/>
                  </a:ext>
                </a:extLst>
              </a:tr>
              <a:tr h="68903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Herbizide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Herbizide (&gt;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630055"/>
                  </a:ext>
                </a:extLst>
              </a:tr>
              <a:tr h="689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Herbizide (10 - 30 %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455575"/>
                  </a:ext>
                </a:extLst>
              </a:tr>
              <a:tr h="68903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Wachstumsregler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Wachstumsregler (&gt; 30 % d. LN Getreide)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98266"/>
                  </a:ext>
                </a:extLst>
              </a:tr>
              <a:tr h="51090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Wachstumsregler (10 - 30 % d. LN Getreide)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39412"/>
                  </a:ext>
                </a:extLst>
              </a:tr>
              <a:tr h="68903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Fungizide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Fungizide (&gt;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466645"/>
                  </a:ext>
                </a:extLst>
              </a:tr>
              <a:tr h="6000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Fungizide (10 - 30 %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68983"/>
                  </a:ext>
                </a:extLst>
              </a:tr>
              <a:tr h="92945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Insektizide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Insektizide (&gt;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561593"/>
                  </a:ext>
                </a:extLst>
              </a:tr>
              <a:tr h="92945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Verzicht auf Insektizide (10 - 30 % d. LN Gesamt)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750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710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CF0F1BC-4AFC-4EFA-B6FA-B7C51E101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779161"/>
              </p:ext>
            </p:extLst>
          </p:nvPr>
        </p:nvGraphicFramePr>
        <p:xfrm>
          <a:off x="1616529" y="2163630"/>
          <a:ext cx="17047028" cy="5559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20105">
                  <a:extLst>
                    <a:ext uri="{9D8B030D-6E8A-4147-A177-3AD203B41FA5}">
                      <a16:colId xmlns:a16="http://schemas.microsoft.com/office/drawing/2014/main" val="735626447"/>
                    </a:ext>
                  </a:extLst>
                </a:gridCol>
                <a:gridCol w="3730184">
                  <a:extLst>
                    <a:ext uri="{9D8B030D-6E8A-4147-A177-3AD203B41FA5}">
                      <a16:colId xmlns:a16="http://schemas.microsoft.com/office/drawing/2014/main" val="3654634957"/>
                    </a:ext>
                  </a:extLst>
                </a:gridCol>
                <a:gridCol w="6278284">
                  <a:extLst>
                    <a:ext uri="{9D8B030D-6E8A-4147-A177-3AD203B41FA5}">
                      <a16:colId xmlns:a16="http://schemas.microsoft.com/office/drawing/2014/main" val="3937810857"/>
                    </a:ext>
                  </a:extLst>
                </a:gridCol>
                <a:gridCol w="1318455">
                  <a:extLst>
                    <a:ext uri="{9D8B030D-6E8A-4147-A177-3AD203B41FA5}">
                      <a16:colId xmlns:a16="http://schemas.microsoft.com/office/drawing/2014/main" val="3100504530"/>
                    </a:ext>
                  </a:extLst>
                </a:gridCol>
              </a:tblGrid>
              <a:tr h="498289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Teilindikator Anwendung chemischer und naturstofflicher Pflanzenschutzmittel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39705"/>
                  </a:ext>
                </a:extLst>
              </a:tr>
              <a:tr h="643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de-DE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886865"/>
                  </a:ext>
                </a:extLst>
              </a:tr>
              <a:tr h="1266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Aktives Resistenzmanagement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Erfüllung von mindestens 2 Maßnahmen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Erfüllung von mindestens 1 Maßnahme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26171"/>
                  </a:ext>
                </a:extLst>
              </a:tr>
              <a:tr h="12662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Einsatz verlustmindernder Pflanzenschutztechnik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Einsatz Gerätekombination mit &gt; 90 % </a:t>
                      </a:r>
                      <a:r>
                        <a:rPr lang="de-DE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Abdriftminderung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80669"/>
                  </a:ext>
                </a:extLst>
              </a:tr>
              <a:tr h="1266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Technische Innovationen im chemischen Pflanzenschutz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Erfüllung von mindestens 2 Maßnahmen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Erfüllung von mindestens 1 Maßnahme</a:t>
                      </a:r>
                      <a:endParaRPr lang="de-DE" sz="24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218920"/>
                  </a:ext>
                </a:extLst>
              </a:tr>
              <a:tr h="61981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erreichbare Gesamtpunktzahl im Teilindikator</a:t>
                      </a:r>
                      <a:endParaRPr lang="de-DE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1756" marR="6175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01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2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46B2F0A-B4A9-456D-B2DE-1832E6643759}"/>
              </a:ext>
            </a:extLst>
          </p:cNvPr>
          <p:cNvSpPr/>
          <p:nvPr/>
        </p:nvSpPr>
        <p:spPr>
          <a:xfrm>
            <a:off x="493083" y="283953"/>
            <a:ext cx="46714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Pflanzenschutz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9CBB930E-7896-4D2D-9BE9-2FBF04AB9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229390"/>
              </p:ext>
            </p:extLst>
          </p:nvPr>
        </p:nvGraphicFramePr>
        <p:xfrm>
          <a:off x="1453243" y="2364533"/>
          <a:ext cx="16606157" cy="56673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04477">
                  <a:extLst>
                    <a:ext uri="{9D8B030D-6E8A-4147-A177-3AD203B41FA5}">
                      <a16:colId xmlns:a16="http://schemas.microsoft.com/office/drawing/2014/main" val="1655799641"/>
                    </a:ext>
                  </a:extLst>
                </a:gridCol>
                <a:gridCol w="4472246">
                  <a:extLst>
                    <a:ext uri="{9D8B030D-6E8A-4147-A177-3AD203B41FA5}">
                      <a16:colId xmlns:a16="http://schemas.microsoft.com/office/drawing/2014/main" val="2978053744"/>
                    </a:ext>
                  </a:extLst>
                </a:gridCol>
                <a:gridCol w="7781615">
                  <a:extLst>
                    <a:ext uri="{9D8B030D-6E8A-4147-A177-3AD203B41FA5}">
                      <a16:colId xmlns:a16="http://schemas.microsoft.com/office/drawing/2014/main" val="3284593489"/>
                    </a:ext>
                  </a:extLst>
                </a:gridCol>
                <a:gridCol w="1047819">
                  <a:extLst>
                    <a:ext uri="{9D8B030D-6E8A-4147-A177-3AD203B41FA5}">
                      <a16:colId xmlns:a16="http://schemas.microsoft.com/office/drawing/2014/main" val="3495708026"/>
                    </a:ext>
                  </a:extLst>
                </a:gridCol>
              </a:tblGrid>
              <a:tr h="699006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Teilindikator Dokumentation und Erfolgskontrolle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66173"/>
                  </a:ext>
                </a:extLst>
              </a:tr>
              <a:tr h="911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Erfassungsmethode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Bewertungsgrundlage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506484"/>
                  </a:ext>
                </a:extLst>
              </a:tr>
              <a:tr h="18538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Dokumentation 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Dokumentation der Entscheidungsgrundlage zur Begründung der Bekämpfungsmaßnahme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Dokumentation bekämpfter Schaderreger und </a:t>
                      </a:r>
                      <a:r>
                        <a:rPr lang="de-DE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Befallsstärke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19144"/>
                  </a:ext>
                </a:extLst>
              </a:tr>
              <a:tr h="16703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Erfolgskontrolle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Maßnahmenkatalog in Form eines Fragebogens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Einschätzung und Kontrolle der Wirksamkeit der Maßnahme (z.B. durch Anlegen eines Spritzfensters)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732196"/>
                  </a:ext>
                </a:extLst>
              </a:tr>
              <a:tr h="532407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erreichbare Gesamtpunktzahl im Teilindikator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35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9"/>
          <p:cNvSpPr txBox="1"/>
          <p:nvPr/>
        </p:nvSpPr>
        <p:spPr>
          <a:xfrm>
            <a:off x="791499" y="633599"/>
            <a:ext cx="2893421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2010411" hangingPunct="0"/>
            <a:r>
              <a:rPr lang="de-DE" sz="4398" kern="0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  <a:sym typeface="Arial"/>
              </a:rPr>
              <a:t>Biodiversität</a:t>
            </a:r>
          </a:p>
        </p:txBody>
      </p:sp>
      <p:sp>
        <p:nvSpPr>
          <p:cNvPr id="300" name="Bewirtschaftungsdaten aus Feldverwaltung…"/>
          <p:cNvSpPr txBox="1"/>
          <p:nvPr/>
        </p:nvSpPr>
        <p:spPr>
          <a:xfrm>
            <a:off x="1402974" y="2162228"/>
            <a:ext cx="12010721" cy="108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0519" rIns="100519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Abfrage anhand der Checkliste im Handbuch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kern="0" dirty="0">
                <a:solidFill>
                  <a:srgbClr val="000000"/>
                </a:solidFill>
                <a:latin typeface="Calibri" panose="020F0502020204030204"/>
                <a:sym typeface="Arial"/>
              </a:rPr>
              <a:t>Zusätzliche Abfragen zu ackerbaulichen Maßnahmen und technischer Ausstattung </a:t>
            </a:r>
          </a:p>
        </p:txBody>
      </p:sp>
      <p:graphicFrame>
        <p:nvGraphicFramePr>
          <p:cNvPr id="301" name="Tabelle 7"/>
          <p:cNvGraphicFramePr/>
          <p:nvPr>
            <p:extLst>
              <p:ext uri="{D42A27DB-BD31-4B8C-83A1-F6EECF244321}">
                <p14:modId xmlns:p14="http://schemas.microsoft.com/office/powerpoint/2010/main" val="170036045"/>
              </p:ext>
            </p:extLst>
          </p:nvPr>
        </p:nvGraphicFramePr>
        <p:xfrm>
          <a:off x="1402974" y="3946496"/>
          <a:ext cx="6398948" cy="4328679"/>
        </p:xfrm>
        <a:graphic>
          <a:graphicData uri="http://schemas.openxmlformats.org/drawingml/2006/table">
            <a:tbl>
              <a:tblPr firstRow="1" firstCol="1" bandRow="1"/>
              <a:tblGrid>
                <a:gridCol w="4476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973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Teilindikatoren Ackerland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Max. erreichbare Punktzahl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37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1. Extensive Bewirtschaftung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1</a:t>
                      </a:r>
                      <a:r>
                        <a:rPr lang="de-DE" sz="2300" dirty="0"/>
                        <a:t>2 (+3 ZP)</a:t>
                      </a:r>
                      <a:endParaRPr sz="2300" dirty="0"/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1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2. Landschaftselemente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  6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545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3. </a:t>
                      </a:r>
                      <a:r>
                        <a:rPr lang="de-DE" sz="2300" dirty="0"/>
                        <a:t>Biodiversitätsleistungen</a:t>
                      </a:r>
                      <a:endParaRPr sz="2300" dirty="0"/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1</a:t>
                      </a:r>
                      <a:r>
                        <a:rPr lang="de-DE" sz="2300" dirty="0"/>
                        <a:t>0 (+3 ZP)</a:t>
                      </a:r>
                      <a:endParaRPr sz="2300" dirty="0"/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409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4. Teilschlaggröße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  3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27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300" dirty="0"/>
                        <a:t>5</a:t>
                      </a:r>
                      <a:r>
                        <a:rPr sz="2300" dirty="0"/>
                        <a:t>. Anbaudiversität</a:t>
                      </a:r>
                    </a:p>
                  </a:txBody>
                  <a:tcPr marL="79150" marR="0" marT="0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 </a:t>
                      </a:r>
                      <a:r>
                        <a:rPr lang="de-DE" sz="2300" dirty="0"/>
                        <a:t>11</a:t>
                      </a:r>
                      <a:endParaRPr sz="2300" dirty="0"/>
                    </a:p>
                  </a:txBody>
                  <a:tcPr marL="79150" marR="0" marT="0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27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Gesamtpunktzahl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lang="de-DE" sz="2300" b="1" dirty="0"/>
                        <a:t>42 (+6 ZP)</a:t>
                      </a:r>
                      <a:endParaRPr sz="2300" b="1" dirty="0"/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02" name="Tabelle 8"/>
          <p:cNvGraphicFramePr/>
          <p:nvPr>
            <p:extLst>
              <p:ext uri="{D42A27DB-BD31-4B8C-83A1-F6EECF244321}">
                <p14:modId xmlns:p14="http://schemas.microsoft.com/office/powerpoint/2010/main" val="340893625"/>
              </p:ext>
            </p:extLst>
          </p:nvPr>
        </p:nvGraphicFramePr>
        <p:xfrm>
          <a:off x="8072811" y="3943103"/>
          <a:ext cx="5818172" cy="3258359"/>
        </p:xfrm>
        <a:graphic>
          <a:graphicData uri="http://schemas.openxmlformats.org/drawingml/2006/table">
            <a:tbl>
              <a:tblPr firstRow="1" firstCol="1" bandRow="1"/>
              <a:tblGrid>
                <a:gridCol w="4075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5465">
                <a:tc>
                  <a:txBody>
                    <a:bodyPr/>
                    <a:lstStyle/>
                    <a:p>
                      <a:pPr indent="36000" algn="l">
                        <a:defRPr sz="1800"/>
                      </a:pPr>
                      <a:r>
                        <a:rPr lang="de-DE" sz="2300" b="1" noProof="0" dirty="0">
                          <a:solidFill>
                            <a:schemeClr val="bg1"/>
                          </a:solidFill>
                        </a:rPr>
                        <a:t>Teilindikatoren Grünland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Max. erreichbare Punktzahl</a:t>
                      </a:r>
                    </a:p>
                  </a:txBody>
                  <a:tcPr marL="79150" marR="0" marT="0" marB="0" anchor="b" horzOverflow="overflow">
                    <a:lnB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845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1. Extensive Bewirtschaftung 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lang="de-DE" sz="2300" dirty="0"/>
                        <a:t>35</a:t>
                      </a:r>
                      <a:endParaRPr sz="2300" dirty="0"/>
                    </a:p>
                  </a:txBody>
                  <a:tcPr marL="79150" marR="0" marT="0" marB="0" anchor="ctr" horzOverflow="overflow">
                    <a:lnT w="127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405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2. Landschaftselemente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  </a:t>
                      </a:r>
                      <a:r>
                        <a:rPr lang="de-DE" sz="2300" dirty="0"/>
                        <a:t>3 (+3 ZP)</a:t>
                      </a:r>
                      <a:endParaRPr sz="2300" dirty="0"/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96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/>
                        <a:t>3. Ökologische Vorrangfläche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sz="2300" dirty="0"/>
                        <a:t>1</a:t>
                      </a:r>
                      <a:r>
                        <a:rPr lang="de-DE" sz="2300" dirty="0"/>
                        <a:t>1 (+ 8 ZP)</a:t>
                      </a:r>
                      <a:endParaRPr sz="2300" dirty="0"/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682">
                <a:tc>
                  <a:txBody>
                    <a:bodyPr/>
                    <a:lstStyle/>
                    <a:p>
                      <a:pPr indent="36000"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300" b="1" noProof="0" dirty="0"/>
                        <a:t>Gesamtpunktzahl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6000">
                        <a:defRPr sz="1800"/>
                      </a:pPr>
                      <a:r>
                        <a:rPr lang="de-DE" sz="2300" b="1" dirty="0"/>
                        <a:t>49 (+ 11 ZP)</a:t>
                      </a:r>
                      <a:endParaRPr sz="2300" b="1" dirty="0"/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08DFBCB2-A4D4-4692-B596-BB19B022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6407" y="3943103"/>
            <a:ext cx="5507686" cy="4104587"/>
          </a:xfrm>
          <a:prstGeom prst="rect">
            <a:avLst/>
          </a:prstGeom>
        </p:spPr>
      </p:pic>
      <p:sp>
        <p:nvSpPr>
          <p:cNvPr id="10" name="Titel 5">
            <a:extLst>
              <a:ext uri="{FF2B5EF4-FFF2-40B4-BE49-F238E27FC236}">
                <a16:creationId xmlns:a16="http://schemas.microsoft.com/office/drawing/2014/main" id="{1A39FD74-1F8F-4EB1-911B-E77796AC51AE}"/>
              </a:ext>
            </a:extLst>
          </p:cNvPr>
          <p:cNvSpPr txBox="1">
            <a:spLocks/>
          </p:cNvSpPr>
          <p:nvPr/>
        </p:nvSpPr>
        <p:spPr>
          <a:xfrm>
            <a:off x="1402974" y="548933"/>
            <a:ext cx="18266585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08"/>
            <a:endParaRPr lang="de-DE" sz="4800" dirty="0">
              <a:solidFill>
                <a:srgbClr val="000000"/>
              </a:solidFill>
              <a:latin typeface="Arial Black" panose="020B0A04020102020204" pitchFamily="34" charset="0"/>
              <a:sym typeface="Arial"/>
            </a:endParaRPr>
          </a:p>
          <a:p>
            <a:pPr defTabSz="1507808"/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Biodiversität</a:t>
            </a:r>
          </a:p>
        </p:txBody>
      </p:sp>
    </p:spTree>
    <p:extLst>
      <p:ext uri="{BB962C8B-B14F-4D97-AF65-F5344CB8AC3E}">
        <p14:creationId xmlns:p14="http://schemas.microsoft.com/office/powerpoint/2010/main" val="81068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4CEB8F5-9E32-0E41-EAFE-D2865EE58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Herausforderungen für Nachhaltigkeit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441FF7C-0E76-4A22-9D44-4082030ED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70" y="2276715"/>
            <a:ext cx="18237874" cy="8713241"/>
          </a:xfrm>
        </p:spPr>
        <p:txBody>
          <a:bodyPr>
            <a:normAutofit/>
          </a:bodyPr>
          <a:lstStyle/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Die Situation und Debatte ist komplex und gerät z.T. in Zielkonflikte:</a:t>
            </a:r>
          </a:p>
          <a:p>
            <a:pPr hangingPunct="0">
              <a:spcBef>
                <a:spcPts val="0"/>
              </a:spcBef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Politischen Rahmenbedingungen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zum Teil noch in der Entwicklung (EU-Taxonomie) bzw. Mindestkriterien für Nachhaltigkeit in der Landwirtschaft sind (noch) nicht gesetzt – Projekt MinKriSet (Thünen-Institut/ DLG)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Die Lieferkette fragt gezielt nach messbaren Indikatoren auf der Erzeugerstufe, um ESG / </a:t>
            </a: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CSRD konform 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zu agieren.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Spannungsfeld zwischen Ökologisierung / Klimaschutz und Ernährungssicherung (Hunger in ärmsten Ländern durch Krieg in der Ukraine) – </a:t>
            </a: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Extensivierung vs. Nutzungseffizienz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Klimawandel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als Katalysator für Anpassungsprozesse (Dürre, Temperatur, etc.)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Absatzkanäle für </a:t>
            </a: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Leguminosen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aus erweiterten Fruchtfolgen stehen noch nicht ausreichend zur Verfügung -&gt; (Eigen)Rentabilität neuer Früchte nicht immer gegeben</a:t>
            </a: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hangingPunct="0"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Investitionen z.B.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in Veredelung sind geplant, werden z.T. zurückgestellt (z.B. Zinswende, politische Rahmenbedingungen, etc.)</a:t>
            </a:r>
          </a:p>
          <a:p>
            <a:pPr hangingPunct="0">
              <a:spcBef>
                <a:spcPts val="0"/>
              </a:spcBef>
              <a:defRPr/>
            </a:pPr>
            <a:endParaRPr lang="de-DE" sz="263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indent="0" hangingPunct="0">
              <a:spcBef>
                <a:spcPts val="0"/>
              </a:spcBef>
              <a:buNone/>
              <a:defRPr/>
            </a:pP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Ziel: Abbau Tierbestände, aber die </a:t>
            </a:r>
            <a:r>
              <a:rPr lang="de-DE" sz="2638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Verwertung von Grünland </a:t>
            </a:r>
            <a:r>
              <a:rPr lang="de-DE" sz="263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der Diskussion</a:t>
            </a:r>
          </a:p>
        </p:txBody>
      </p:sp>
    </p:spTree>
    <p:extLst>
      <p:ext uri="{BB962C8B-B14F-4D97-AF65-F5344CB8AC3E}">
        <p14:creationId xmlns:p14="http://schemas.microsoft.com/office/powerpoint/2010/main" val="923900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9A4A4DDE-EB1B-ACB9-2677-5F1D8B767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024" y="4540959"/>
            <a:ext cx="9644026" cy="27354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dirty="0"/>
              <a:t>Nachhaltige </a:t>
            </a:r>
          </a:p>
          <a:p>
            <a:pPr marL="0" indent="0" algn="ctr">
              <a:buNone/>
            </a:pPr>
            <a:r>
              <a:rPr lang="de-DE" sz="7200" b="1" dirty="0"/>
              <a:t>Schweinehaltung</a:t>
            </a:r>
            <a:endParaRPr lang="de-ES" sz="72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861B9-51C4-882F-319C-3CF0CE4F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789" y="5038429"/>
            <a:ext cx="17229902" cy="1232492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DLG-Nachhaltigkeitsprogramm</a:t>
            </a:r>
          </a:p>
        </p:txBody>
      </p:sp>
    </p:spTree>
    <p:extLst>
      <p:ext uri="{BB962C8B-B14F-4D97-AF65-F5344CB8AC3E}">
        <p14:creationId xmlns:p14="http://schemas.microsoft.com/office/powerpoint/2010/main" val="3684198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3F6C96E-43AB-4AE1-4BC7-625952E8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625" y="1484460"/>
            <a:ext cx="8292941" cy="82929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9EB876-5665-32CF-F141-D49FB317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2478427"/>
            <a:ext cx="12885731" cy="830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40" b="1" dirty="0"/>
              <a:t>Zertifizierung auf Basis folgender Nachhaltigkeitsindikatoren:</a:t>
            </a:r>
            <a:endParaRPr lang="de-DE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C02E2D-FE0B-DA5F-5782-ACC44CA1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Gold-Standard Schweinehaltung (neu)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298" b="0" dirty="0"/>
              <a:t>Relevant u.a. für Finanzwesen, Handel, PR und Pachtmarkt</a:t>
            </a:r>
            <a:endParaRPr lang="de-ES" sz="3298" b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038C47-1D22-B7A9-7DD9-4DE2415CF99B}"/>
              </a:ext>
            </a:extLst>
          </p:cNvPr>
          <p:cNvSpPr txBox="1"/>
          <p:nvPr/>
        </p:nvSpPr>
        <p:spPr>
          <a:xfrm>
            <a:off x="1389069" y="8760467"/>
            <a:ext cx="11735665" cy="11435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Umsetzung</a:t>
            </a:r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: Vor-Ort-Audit (Auditoren sind geschult und bereits im Einsatz)</a:t>
            </a:r>
          </a:p>
          <a:p>
            <a:pPr>
              <a:lnSpc>
                <a:spcPct val="150000"/>
              </a:lnSpc>
            </a:pP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Abschluss</a:t>
            </a:r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: DLG-Zertifikat in Gold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5EFEAC-BDD9-4D26-9D77-A60D49DE5153}"/>
              </a:ext>
            </a:extLst>
          </p:cNvPr>
          <p:cNvSpPr txBox="1"/>
          <p:nvPr/>
        </p:nvSpPr>
        <p:spPr>
          <a:xfrm>
            <a:off x="12005363" y="9472894"/>
            <a:ext cx="474952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968" b="1" dirty="0"/>
              <a:t>Nachhaltigkeits-Score: 2,8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697997-0A4F-4F10-802B-36EDE5E2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157" y="3122192"/>
            <a:ext cx="7727843" cy="54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0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in Bild, das Karte, Diagramm, Atlas, Text enthält.&#10;&#10;Beschreibung automatisch generiert.">
            <a:extLst>
              <a:ext uri="{FF2B5EF4-FFF2-40B4-BE49-F238E27FC236}">
                <a16:creationId xmlns:a16="http://schemas.microsoft.com/office/drawing/2014/main" id="{E9B50C53-369B-4C10-949A-3F889CAD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56" y="2104214"/>
            <a:ext cx="3910876" cy="47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B3C1E7A-150F-433D-9971-590DAE899058}"/>
              </a:ext>
            </a:extLst>
          </p:cNvPr>
          <p:cNvSpPr/>
          <p:nvPr/>
        </p:nvSpPr>
        <p:spPr>
          <a:xfrm>
            <a:off x="1201084" y="2790107"/>
            <a:ext cx="9736532" cy="5729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 fontAlgn="base">
              <a:defRPr/>
            </a:pPr>
            <a:r>
              <a:rPr lang="de-DE" sz="26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der Testphase: </a:t>
            </a: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  	05. Juli 2024​</a:t>
            </a:r>
          </a:p>
          <a:p>
            <a:pPr defTabSz="1507846" fontAlgn="base">
              <a:defRPr/>
            </a:pPr>
            <a:r>
              <a:rPr lang="de-DE" sz="26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Geplanter Abschluss:</a:t>
            </a: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   	Ende September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1507846" fontAlgn="base">
              <a:defRPr/>
            </a:pPr>
            <a:r>
              <a:rPr lang="de-DE" sz="26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Betriebsanzahl: 	</a:t>
            </a: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von 20 Betrieben erfolgt 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1507846" fontAlgn="base">
              <a:defRPr/>
            </a:pPr>
            <a:r>
              <a:rPr lang="de-DE" sz="26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Standorte: </a:t>
            </a: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        	Von Flensburg bis Passau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1507846" fontAlgn="base">
              <a:defRPr/>
            </a:pPr>
            <a:r>
              <a:rPr lang="de-DE" sz="264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Auditdauer: </a:t>
            </a: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       	ca. 3-4 Stunden (exkl. Diskussion)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1507846" fontAlgn="base">
              <a:defRPr/>
            </a:pP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753923" lvl="1" defTabSz="1507846" fontAlgn="base">
              <a:defRPr/>
            </a:pP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Testphase verläuft vielversprechend: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753923" lvl="1" defTabSz="1507846" fontAlgn="base">
              <a:defRPr/>
            </a:pP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225125" lvl="1" indent="-471202" defTabSz="1507846" fontAlgn="base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Überarbeitung innerhalb der Kriterien in Teilen notwendig​</a:t>
            </a:r>
          </a:p>
          <a:p>
            <a:pPr marL="1225125" lvl="1" indent="-471202" defTabSz="1507846" fontAlgn="base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de-DE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 ist Vorstellung / Präsentation auf der EUROTIER in Hannover</a:t>
            </a:r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defTabSz="1507846" fontAlgn="base">
              <a:defRPr/>
            </a:pPr>
            <a:r>
              <a:rPr lang="de-DE" sz="2309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de-DE" sz="2309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DFEC9A84-C5A3-453E-9020-131C2CE6D3DB}"/>
              </a:ext>
            </a:extLst>
          </p:cNvPr>
          <p:cNvSpPr txBox="1">
            <a:spLocks/>
          </p:cNvSpPr>
          <p:nvPr/>
        </p:nvSpPr>
        <p:spPr>
          <a:xfrm>
            <a:off x="1201084" y="366434"/>
            <a:ext cx="18282494" cy="178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46">
              <a:defRPr/>
            </a:pPr>
            <a:r>
              <a:rPr lang="de-DE" sz="4287" dirty="0">
                <a:solidFill>
                  <a:srgbClr val="008EAB"/>
                </a:solidFill>
              </a:rPr>
              <a:t/>
            </a:r>
            <a:br>
              <a:rPr lang="de-DE" sz="4287" dirty="0">
                <a:solidFill>
                  <a:srgbClr val="008EAB"/>
                </a:solidFill>
              </a:rPr>
            </a:br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Testphase 2024 – Nachhaltigkeitsbewertung Schwein</a:t>
            </a:r>
            <a:endParaRPr lang="de-ES" sz="4800" dirty="0">
              <a:solidFill>
                <a:srgbClr val="008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1C3F4745-6E52-4D54-98A5-A7FE9FB4D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35025"/>
              </p:ext>
            </p:extLst>
          </p:nvPr>
        </p:nvGraphicFramePr>
        <p:xfrm>
          <a:off x="14521433" y="5654673"/>
          <a:ext cx="4875750" cy="4040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5750">
                  <a:extLst>
                    <a:ext uri="{9D8B030D-6E8A-4147-A177-3AD203B41FA5}">
                      <a16:colId xmlns:a16="http://schemas.microsoft.com/office/drawing/2014/main" val="2008615709"/>
                    </a:ext>
                  </a:extLst>
                </a:gridCol>
              </a:tblGrid>
              <a:tr h="603123">
                <a:tc>
                  <a:txBody>
                    <a:bodyPr/>
                    <a:lstStyle/>
                    <a:p>
                      <a:pPr algn="ctr"/>
                      <a:r>
                        <a:rPr lang="de-DE" sz="2600" b="1" dirty="0">
                          <a:solidFill>
                            <a:schemeClr val="bg1"/>
                          </a:solidFill>
                        </a:rPr>
                        <a:t>Mitwirkende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58879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ISN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7725447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KTBL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1998445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LWK NRW/ Niedersachen/ RLP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67665650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Thünen Institut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82339688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LFL Bayern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5611200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SSB Schleswig-Holstein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8425939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BRS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7567487"/>
                  </a:ext>
                </a:extLst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Praktiker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0132322"/>
                  </a:ext>
                </a:extLst>
              </a:tr>
            </a:tbl>
          </a:graphicData>
        </a:graphic>
      </p:graphicFrame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5837D80-C45F-417F-8C13-56EB330F029D}"/>
              </a:ext>
            </a:extLst>
          </p:cNvPr>
          <p:cNvCxnSpPr>
            <a:cxnSpLocks/>
          </p:cNvCxnSpPr>
          <p:nvPr/>
        </p:nvCxnSpPr>
        <p:spPr>
          <a:xfrm>
            <a:off x="14304390" y="5409203"/>
            <a:ext cx="486826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3305291-6EB6-442F-8048-EAE561E29488}"/>
              </a:ext>
            </a:extLst>
          </p:cNvPr>
          <p:cNvCxnSpPr>
            <a:cxnSpLocks/>
          </p:cNvCxnSpPr>
          <p:nvPr/>
        </p:nvCxnSpPr>
        <p:spPr>
          <a:xfrm>
            <a:off x="14304390" y="5391689"/>
            <a:ext cx="0" cy="381344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Marker">
            <a:extLst>
              <a:ext uri="{FF2B5EF4-FFF2-40B4-BE49-F238E27FC236}">
                <a16:creationId xmlns:a16="http://schemas.microsoft.com/office/drawing/2014/main" id="{9EDC175D-E895-41C3-9B68-35F3B444C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862517" y="3995008"/>
            <a:ext cx="556171" cy="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E8453C21-F529-4DD1-A38A-9B986366A443}"/>
              </a:ext>
            </a:extLst>
          </p:cNvPr>
          <p:cNvSpPr/>
          <p:nvPr/>
        </p:nvSpPr>
        <p:spPr>
          <a:xfrm>
            <a:off x="1623703" y="593693"/>
            <a:ext cx="10195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680481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Unterlagen für ein Audit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A57A856-3E1E-4A79-B66E-D79C199FB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814042"/>
              </p:ext>
            </p:extLst>
          </p:nvPr>
        </p:nvGraphicFramePr>
        <p:xfrm>
          <a:off x="1623703" y="1649291"/>
          <a:ext cx="17209953" cy="8502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09953">
                  <a:extLst>
                    <a:ext uri="{9D8B030D-6E8A-4147-A177-3AD203B41FA5}">
                      <a16:colId xmlns:a16="http://schemas.microsoft.com/office/drawing/2014/main" val="2008615709"/>
                    </a:ext>
                  </a:extLst>
                </a:gridCol>
              </a:tblGrid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Auditbezogene Unterlagen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58879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Beleg Einstufung Haltungsform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7725447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Betriebsinterne Kennzahlen (Tiergesundheit/Verluste/ etc.)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1998445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Antibiotikamonitoring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67665650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Befunddaten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82339688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Salmonellenstatus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5611200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Baupläne Stall sowie Wirtschaftsdüngerlagerung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8425939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Futtermittelanalyse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7567487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Vermarktungsverträge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0132322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Verträge Energieversorger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5580861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Prüfbestimmungen Nachhaltige Schweinehaltung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00298225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Arbeitsverträge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75611059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BMEL Jahresabschluss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9124638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Compliance Verordnung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716274"/>
                  </a:ext>
                </a:extLst>
              </a:tr>
              <a:tr h="558587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Engagement-Kennzahlen</a:t>
                      </a:r>
                    </a:p>
                  </a:txBody>
                  <a:tcPr marL="201041" marR="201041" marT="100521" marB="1005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361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811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D5EC24B2-26F7-468E-8A63-37EF1753A996}"/>
              </a:ext>
            </a:extLst>
          </p:cNvPr>
          <p:cNvSpPr/>
          <p:nvPr/>
        </p:nvSpPr>
        <p:spPr>
          <a:xfrm>
            <a:off x="3470503" y="5208959"/>
            <a:ext cx="11304304" cy="1555212"/>
          </a:xfrm>
          <a:prstGeom prst="rect">
            <a:avLst/>
          </a:prstGeom>
          <a:solidFill>
            <a:srgbClr val="92D050"/>
          </a:solidFill>
          <a:ln w="12700">
            <a:noFill/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224EE05C-4449-4791-9539-4C05F3CF86A6}"/>
              </a:ext>
            </a:extLst>
          </p:cNvPr>
          <p:cNvSpPr/>
          <p:nvPr/>
        </p:nvSpPr>
        <p:spPr>
          <a:xfrm>
            <a:off x="7639114" y="3900310"/>
            <a:ext cx="8650186" cy="15702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0AA8A58-00F4-47FE-8CE4-51746B5E8CFB}"/>
              </a:ext>
            </a:extLst>
          </p:cNvPr>
          <p:cNvSpPr txBox="1"/>
          <p:nvPr/>
        </p:nvSpPr>
        <p:spPr>
          <a:xfrm>
            <a:off x="3918807" y="5682026"/>
            <a:ext cx="2603533" cy="60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defTabSz="1507846">
              <a:defRPr/>
            </a:pPr>
            <a:r>
              <a:rPr lang="de-DE" sz="3958" dirty="0">
                <a:solidFill>
                  <a:srgbClr val="000000"/>
                </a:solidFill>
                <a:latin typeface="Arial Black" panose="020B0A04020102020204" pitchFamily="34" charset="0"/>
              </a:rPr>
              <a:t>Ökologie </a:t>
            </a:r>
            <a:endParaRPr sz="395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9B41934-E67C-4EE1-AF02-8B8388E29DDF}"/>
              </a:ext>
            </a:extLst>
          </p:cNvPr>
          <p:cNvSpPr txBox="1"/>
          <p:nvPr/>
        </p:nvSpPr>
        <p:spPr>
          <a:xfrm>
            <a:off x="8463624" y="4409701"/>
            <a:ext cx="7704994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DLG</a:t>
            </a:r>
            <a:r>
              <a:rPr lang="de-DE"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-Programm Schweinehaltung</a:t>
            </a:r>
            <a:endParaRPr sz="439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8498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36580A2-76A5-446F-8D9F-C5A1692C6577}"/>
              </a:ext>
            </a:extLst>
          </p:cNvPr>
          <p:cNvSpPr txBox="1"/>
          <p:nvPr/>
        </p:nvSpPr>
        <p:spPr>
          <a:xfrm>
            <a:off x="1316432" y="1137524"/>
            <a:ext cx="1836010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 3: Tiergesundheit Tierverluste (Mast)</a:t>
            </a:r>
            <a:endParaRPr sz="4800" b="1" dirty="0">
              <a:solidFill>
                <a:srgbClr val="008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8AE9E73-5368-4E45-883A-867FC6829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35382"/>
              </p:ext>
            </p:extLst>
          </p:nvPr>
        </p:nvGraphicFramePr>
        <p:xfrm>
          <a:off x="1316432" y="2433449"/>
          <a:ext cx="16074101" cy="6033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4922">
                  <a:extLst>
                    <a:ext uri="{9D8B030D-6E8A-4147-A177-3AD203B41FA5}">
                      <a16:colId xmlns:a16="http://schemas.microsoft.com/office/drawing/2014/main" val="2550213508"/>
                    </a:ext>
                  </a:extLst>
                </a:gridCol>
                <a:gridCol w="8971486">
                  <a:extLst>
                    <a:ext uri="{9D8B030D-6E8A-4147-A177-3AD203B41FA5}">
                      <a16:colId xmlns:a16="http://schemas.microsoft.com/office/drawing/2014/main" val="1973008529"/>
                    </a:ext>
                  </a:extLst>
                </a:gridCol>
                <a:gridCol w="3257693">
                  <a:extLst>
                    <a:ext uri="{9D8B030D-6E8A-4147-A177-3AD203B41FA5}">
                      <a16:colId xmlns:a16="http://schemas.microsoft.com/office/drawing/2014/main" val="2832870652"/>
                    </a:ext>
                  </a:extLst>
                </a:gridCol>
              </a:tblGrid>
              <a:tr h="754152">
                <a:tc>
                  <a:txBody>
                    <a:bodyPr/>
                    <a:lstStyle/>
                    <a:p>
                      <a:r>
                        <a:rPr lang="de-DE" sz="3000" dirty="0"/>
                        <a:t>Tierverluste Mast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300" dirty="0"/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000" dirty="0"/>
                        <a:t>3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14886"/>
                  </a:ext>
                </a:extLst>
              </a:tr>
              <a:tr h="754152">
                <a:tc rowSpan="7"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Schweinemastverluste: &gt; 6 %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2600" dirty="0"/>
                        <a:t>- 3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747742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&gt; 5 % bis 6 %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- 2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675764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&gt; 4 % bis 5 %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- 1 Punkt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942108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&gt; 2,5 % bis 4 %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0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19768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&gt; 2 % bis 2,5 %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1 Punkt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496664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&gt; 1,5 bis 2,5 %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2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948723"/>
                  </a:ext>
                </a:extLst>
              </a:tr>
              <a:tr h="75415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dirty="0"/>
                        <a:t>Schweinemastverluste: </a:t>
                      </a:r>
                      <a:r>
                        <a:rPr lang="de-DE" sz="2600" u="sng" dirty="0"/>
                        <a:t>&lt;</a:t>
                      </a:r>
                      <a:r>
                        <a:rPr lang="de-DE" sz="2600" dirty="0"/>
                        <a:t> 1,5 %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dirty="0"/>
                        <a:t>3 Punkte</a:t>
                      </a:r>
                    </a:p>
                  </a:txBody>
                  <a:tcPr marL="150781" marR="150781" marT="75390" marB="753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3011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E2FA9CD-4156-499F-B709-68074A7A027D}"/>
              </a:ext>
            </a:extLst>
          </p:cNvPr>
          <p:cNvSpPr txBox="1"/>
          <p:nvPr/>
        </p:nvSpPr>
        <p:spPr>
          <a:xfrm>
            <a:off x="1316432" y="8875901"/>
            <a:ext cx="13237521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zzgl. Erfassung/ Dokumentation von Befunddaten/ Salmonellenstatus/Antibiotika</a:t>
            </a:r>
          </a:p>
          <a:p>
            <a:endParaRPr lang="de-DE" sz="2968" dirty="0"/>
          </a:p>
        </p:txBody>
      </p:sp>
    </p:spTree>
    <p:extLst>
      <p:ext uri="{BB962C8B-B14F-4D97-AF65-F5344CB8AC3E}">
        <p14:creationId xmlns:p14="http://schemas.microsoft.com/office/powerpoint/2010/main" val="1345729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36580A2-76A5-446F-8D9F-C5A1692C6577}"/>
              </a:ext>
            </a:extLst>
          </p:cNvPr>
          <p:cNvSpPr txBox="1"/>
          <p:nvPr/>
        </p:nvSpPr>
        <p:spPr>
          <a:xfrm>
            <a:off x="1389069" y="938399"/>
            <a:ext cx="1377921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 4: Treibhausgasbilanzierung</a:t>
            </a:r>
            <a:endParaRPr sz="4800" b="1" dirty="0">
              <a:solidFill>
                <a:srgbClr val="008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0664B-B39F-4DAF-A410-950A8BA72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1677063"/>
            <a:ext cx="8544243" cy="84643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900" dirty="0"/>
              <a:t>Kein absoluter CO2 – Wert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900" dirty="0"/>
              <a:t>Bewertung erfolgt über ein zweigliedriges System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CO2- Fußabdruck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Schadgasemissionen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900" dirty="0"/>
              <a:t>7 Teilindikatoren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Emissionsminderung Stall &amp; WD-Lagerung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N/P in der Fütterung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Futteraufwand in kg je kg Zuwachs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Energieeinsatz – Bewertung AG Energie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Ferkeltransport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00" dirty="0"/>
              <a:t>Bonuspunkte</a:t>
            </a:r>
          </a:p>
          <a:p>
            <a:pPr lvl="1"/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A911C26-79FD-4952-AE21-95CA1DB22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09826" y="3339712"/>
            <a:ext cx="8544243" cy="4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93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36580A2-76A5-446F-8D9F-C5A1692C6577}"/>
              </a:ext>
            </a:extLst>
          </p:cNvPr>
          <p:cNvSpPr txBox="1"/>
          <p:nvPr/>
        </p:nvSpPr>
        <p:spPr>
          <a:xfrm>
            <a:off x="1389068" y="891030"/>
            <a:ext cx="878172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 6: Futtermittel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0664B-B39F-4DAF-A410-950A8BA72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1629694"/>
            <a:ext cx="8544243" cy="831151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640" dirty="0"/>
              <a:t>Bewertung erfolgt über ein dreigliedriges System</a:t>
            </a:r>
          </a:p>
          <a:p>
            <a:pPr marL="753923" lvl="1" indent="0">
              <a:lnSpc>
                <a:spcPct val="160000"/>
              </a:lnSpc>
              <a:buNone/>
            </a:pPr>
            <a:r>
              <a:rPr lang="de-DE" sz="2640" dirty="0"/>
              <a:t>Sauenhaltung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Futteraufwand Sau in kg/a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Futteraufwand Ferkel in kg/kg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N-/P- reduzierte Fütterung</a:t>
            </a:r>
          </a:p>
          <a:p>
            <a:pPr marL="753923" lvl="1" indent="0">
              <a:lnSpc>
                <a:spcPct val="160000"/>
              </a:lnSpc>
              <a:buNone/>
            </a:pPr>
            <a:r>
              <a:rPr lang="de-DE" sz="2640" dirty="0"/>
              <a:t>Mast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Futteraufwand in kg/kg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N-/P- reduzierte Fütterung</a:t>
            </a:r>
          </a:p>
          <a:p>
            <a:pPr marL="753923" lvl="1" indent="0">
              <a:lnSpc>
                <a:spcPct val="160000"/>
              </a:lnSpc>
              <a:buNone/>
            </a:pPr>
            <a:r>
              <a:rPr lang="de-DE" sz="2640" dirty="0"/>
              <a:t>Weitere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Hef – value Wert in %</a:t>
            </a:r>
          </a:p>
          <a:p>
            <a:pPr lvl="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Regionalitätsbewertung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E13CBD-EC32-4B64-BAEA-4DEA5CE9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2"/>
          <a:stretch/>
        </p:blipFill>
        <p:spPr>
          <a:xfrm>
            <a:off x="10732726" y="965067"/>
            <a:ext cx="4544044" cy="46987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2129D1-3BB7-4DF5-863A-D7DBD0E1A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7" b="2876"/>
          <a:stretch/>
        </p:blipFill>
        <p:spPr>
          <a:xfrm>
            <a:off x="12667188" y="5974353"/>
            <a:ext cx="5219164" cy="4037097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E2BBED5-4F5B-4649-A3DA-E6D62CEBE9A0}"/>
              </a:ext>
            </a:extLst>
          </p:cNvPr>
          <p:cNvCxnSpPr>
            <a:cxnSpLocks/>
          </p:cNvCxnSpPr>
          <p:nvPr/>
        </p:nvCxnSpPr>
        <p:spPr>
          <a:xfrm flipH="1">
            <a:off x="11297135" y="5777467"/>
            <a:ext cx="537521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660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36580A2-76A5-446F-8D9F-C5A1692C6577}"/>
              </a:ext>
            </a:extLst>
          </p:cNvPr>
          <p:cNvSpPr txBox="1"/>
          <p:nvPr/>
        </p:nvSpPr>
        <p:spPr>
          <a:xfrm>
            <a:off x="1389069" y="1177269"/>
            <a:ext cx="1183315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lang="de-DE" sz="4800" b="1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 8: Energienutzung/ -effizienz</a:t>
            </a:r>
            <a:endParaRPr sz="4800" b="1" dirty="0">
              <a:solidFill>
                <a:srgbClr val="008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A0664B-B39F-4DAF-A410-950A8BA72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9" y="1915933"/>
            <a:ext cx="8544243" cy="45118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638" dirty="0"/>
              <a:t>Bewertung erfolgt über ein Bonus – Malus System</a:t>
            </a:r>
          </a:p>
          <a:p>
            <a:pPr lvl="1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38" dirty="0"/>
              <a:t>Erneuerbare Energien</a:t>
            </a:r>
          </a:p>
          <a:p>
            <a:pPr lvl="1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38" dirty="0"/>
              <a:t>Energieeinsatz/ Verbrauch</a:t>
            </a:r>
          </a:p>
          <a:p>
            <a:pPr marL="1979047" lvl="2" indent="-47120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38" dirty="0"/>
              <a:t>Ferkelerzeugung</a:t>
            </a:r>
          </a:p>
          <a:p>
            <a:pPr marL="1979047" lvl="2" indent="-47120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38" dirty="0"/>
              <a:t>Ferkelerzeugung + Ferkelaufzucht</a:t>
            </a:r>
          </a:p>
          <a:p>
            <a:pPr marL="1979047" lvl="2" indent="-471202">
              <a:lnSpc>
                <a:spcPct val="160000"/>
              </a:lnSpc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38" dirty="0"/>
              <a:t>Schweinemast</a:t>
            </a:r>
          </a:p>
          <a:p>
            <a:pPr marL="1225125" lvl="1" indent="-471202">
              <a:lnSpc>
                <a:spcPct val="160000"/>
              </a:lnSpc>
            </a:pPr>
            <a:endParaRPr lang="de-DE" sz="2638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1AA18D8-E62A-4A7B-97C7-F32D32B7F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312" y="3944799"/>
            <a:ext cx="4036071" cy="61112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74D80DE-1CE0-4FE2-9847-D05A65FC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839" y="1233734"/>
            <a:ext cx="4630789" cy="5219128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0F8968C-1C25-43AD-9C1E-39A6F56F0539}"/>
              </a:ext>
            </a:extLst>
          </p:cNvPr>
          <p:cNvCxnSpPr>
            <a:cxnSpLocks/>
          </p:cNvCxnSpPr>
          <p:nvPr/>
        </p:nvCxnSpPr>
        <p:spPr>
          <a:xfrm flipV="1">
            <a:off x="14324133" y="3890496"/>
            <a:ext cx="0" cy="621272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811FD3C-701A-4254-A09E-CFCCA7987FE8}"/>
              </a:ext>
            </a:extLst>
          </p:cNvPr>
          <p:cNvCxnSpPr>
            <a:cxnSpLocks/>
          </p:cNvCxnSpPr>
          <p:nvPr/>
        </p:nvCxnSpPr>
        <p:spPr>
          <a:xfrm flipH="1">
            <a:off x="14682840" y="6465780"/>
            <a:ext cx="46307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DF66CD6F-097D-4207-9588-EBF5A708E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2839" y="6478699"/>
            <a:ext cx="4630275" cy="36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8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D5EC24B2-26F7-468E-8A63-37EF1753A996}"/>
              </a:ext>
            </a:extLst>
          </p:cNvPr>
          <p:cNvSpPr/>
          <p:nvPr/>
        </p:nvSpPr>
        <p:spPr>
          <a:xfrm>
            <a:off x="3650980" y="5513497"/>
            <a:ext cx="11304304" cy="1555212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224EE05C-4449-4791-9539-4C05F3CF86A6}"/>
              </a:ext>
            </a:extLst>
          </p:cNvPr>
          <p:cNvSpPr/>
          <p:nvPr/>
        </p:nvSpPr>
        <p:spPr>
          <a:xfrm>
            <a:off x="7313314" y="4179756"/>
            <a:ext cx="9201715" cy="15702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0AA8A58-00F4-47FE-8CE4-51746B5E8CFB}"/>
              </a:ext>
            </a:extLst>
          </p:cNvPr>
          <p:cNvSpPr txBox="1"/>
          <p:nvPr/>
        </p:nvSpPr>
        <p:spPr>
          <a:xfrm>
            <a:off x="4223589" y="6104831"/>
            <a:ext cx="2488502" cy="60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defTabSz="1507846">
              <a:defRPr/>
            </a:pPr>
            <a:r>
              <a:rPr lang="de-DE" sz="3958" dirty="0">
                <a:solidFill>
                  <a:srgbClr val="000000"/>
                </a:solidFill>
                <a:latin typeface="Arial Black" panose="020B0A04020102020204" pitchFamily="34" charset="0"/>
              </a:rPr>
              <a:t>Soziales </a:t>
            </a:r>
            <a:endParaRPr sz="395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9B41934-E67C-4EE1-AF02-8B8388E29DDF}"/>
              </a:ext>
            </a:extLst>
          </p:cNvPr>
          <p:cNvSpPr txBox="1"/>
          <p:nvPr/>
        </p:nvSpPr>
        <p:spPr>
          <a:xfrm>
            <a:off x="8100123" y="4627852"/>
            <a:ext cx="8650186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DLG</a:t>
            </a:r>
            <a:r>
              <a:rPr lang="de-DE"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-Programm Ackerbau / Schwein</a:t>
            </a:r>
            <a:endParaRPr sz="439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534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515C8F2-3654-12AE-0F75-17FD10B68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068" y="3746577"/>
            <a:ext cx="18224288" cy="2612240"/>
          </a:xfrm>
        </p:spPr>
        <p:txBody>
          <a:bodyPr numCol="2">
            <a:noAutofit/>
          </a:bodyPr>
          <a:lstStyle/>
          <a:p>
            <a:pPr marL="0" indent="0">
              <a:buClr>
                <a:srgbClr val="92D050"/>
              </a:buClr>
              <a:buSzPct val="70000"/>
              <a:buNone/>
            </a:pPr>
            <a:r>
              <a:rPr lang="de-DE" sz="2640" b="1" dirty="0">
                <a:solidFill>
                  <a:srgbClr val="92D050"/>
                </a:solidFill>
              </a:rPr>
              <a:t>Wie ist der Prozess der Produktion qualifiziert? 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700" b="1" dirty="0"/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EU-Green-Deal: EU-Taxonomie und ESG / Sustainable Finance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CSRD (Corporate Sustainability Reporting Directive) und Lagebericht Jahresabschluss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2640" dirty="0"/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800" dirty="0"/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LkSG–Lieferkettengesetz (Social/ Governance)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Marketing als Produktlabel im Handel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Betriebliche Öffentlichkeitsarbeit zur Eigenreputation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4CEB8F5-9E32-0E41-EAFE-D2865EE5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331790"/>
            <a:ext cx="17339786" cy="2185952"/>
          </a:xfrm>
        </p:spPr>
        <p:txBody>
          <a:bodyPr>
            <a:normAutofit/>
          </a:bodyPr>
          <a:lstStyle/>
          <a:p>
            <a:r>
              <a:rPr lang="de-DE" sz="4800" dirty="0"/>
              <a:t>Warum ist die Nachhaltigkeits-Zertifizierung </a:t>
            </a:r>
            <a:br>
              <a:rPr lang="de-DE" sz="4800" dirty="0"/>
            </a:br>
            <a:r>
              <a:rPr lang="de-DE" sz="4800" dirty="0"/>
              <a:t>in Zukunft wichtig?</a:t>
            </a:r>
            <a:endParaRPr lang="de-ES" sz="4800" dirty="0"/>
          </a:p>
        </p:txBody>
      </p:sp>
      <p:pic>
        <p:nvPicPr>
          <p:cNvPr id="8" name="Grafik 7" descr="Ein Bild, das Aquarium, Fisch enthält.&#10;&#10;Automatisch generierte Beschreibung">
            <a:extLst>
              <a:ext uri="{FF2B5EF4-FFF2-40B4-BE49-F238E27FC236}">
                <a16:creationId xmlns:a16="http://schemas.microsoft.com/office/drawing/2014/main" id="{27B5CF45-D2F7-0480-3997-9A3C91E39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6" t="46316" r="2768" b="24666"/>
          <a:stretch/>
        </p:blipFill>
        <p:spPr>
          <a:xfrm>
            <a:off x="552995" y="7984448"/>
            <a:ext cx="18280489" cy="210660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DB77F1-3B75-4BEA-8F65-EB184BA8C58C}"/>
              </a:ext>
            </a:extLst>
          </p:cNvPr>
          <p:cNvSpPr txBox="1"/>
          <p:nvPr/>
        </p:nvSpPr>
        <p:spPr>
          <a:xfrm>
            <a:off x="1389068" y="2626348"/>
            <a:ext cx="15193583" cy="12692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Drei Dinge werden zukünftig entscheidend sein für die </a:t>
            </a: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Regulatorik bzw. erfolgreiche Platzierung von Agrarprodukten</a:t>
            </a:r>
            <a:r>
              <a:rPr lang="de-DE" sz="264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26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40" b="1" dirty="0">
                <a:latin typeface="Arial" panose="020B0604020202020204" pitchFamily="34" charset="0"/>
                <a:cs typeface="Arial" panose="020B0604020202020204" pitchFamily="34" charset="0"/>
              </a:rPr>
              <a:t>Produktqualität, Preis und Prozessqualität! </a:t>
            </a:r>
            <a:endParaRPr lang="de-ES" sz="264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4AB1C07-FC09-470B-A70F-6A5F2B484982}"/>
              </a:ext>
            </a:extLst>
          </p:cNvPr>
          <p:cNvSpPr/>
          <p:nvPr/>
        </p:nvSpPr>
        <p:spPr>
          <a:xfrm>
            <a:off x="1389068" y="6562235"/>
            <a:ext cx="16979561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2640" dirty="0">
                <a:solidFill>
                  <a:srgbClr val="92D050"/>
                </a:solidFill>
              </a:rPr>
              <a:t>Das DLG-Zertifikat bietet eine Grundlage für die Einhaltung der Standards in einer </a:t>
            </a:r>
            <a:r>
              <a:rPr lang="de-DE" sz="2640" b="1" dirty="0">
                <a:solidFill>
                  <a:srgbClr val="92D050"/>
                </a:solidFill>
              </a:rPr>
              <a:t>ESG-konformen Lieferkette </a:t>
            </a:r>
            <a:r>
              <a:rPr lang="de-DE" sz="2640" dirty="0">
                <a:solidFill>
                  <a:srgbClr val="92D050"/>
                </a:solidFill>
              </a:rPr>
              <a:t>und unterstützt dabei die </a:t>
            </a:r>
            <a:r>
              <a:rPr lang="de-DE" sz="2640" b="1" dirty="0">
                <a:solidFill>
                  <a:srgbClr val="92D050"/>
                </a:solidFill>
              </a:rPr>
              <a:t>CSRD-Berichtslegung</a:t>
            </a:r>
            <a:r>
              <a:rPr lang="de-DE" sz="2640" dirty="0">
                <a:solidFill>
                  <a:srgbClr val="92D050"/>
                </a:solidFill>
              </a:rPr>
              <a:t> im Unternehmen</a:t>
            </a:r>
          </a:p>
          <a:p>
            <a:r>
              <a:rPr lang="de-DE" sz="2640" b="1" dirty="0">
                <a:solidFill>
                  <a:srgbClr val="92D050"/>
                </a:solidFill>
              </a:rPr>
              <a:t>Landwirtschaftliche Betriebe sind mit dem DLG-Standard zertifiziert und dokumentieren damit ihr Handeln. </a:t>
            </a:r>
            <a:endParaRPr lang="de-DE" sz="264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4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" name="Tabelle 2"/>
          <p:cNvGraphicFramePr/>
          <p:nvPr>
            <p:extLst>
              <p:ext uri="{D42A27DB-BD31-4B8C-83A1-F6EECF244321}">
                <p14:modId xmlns:p14="http://schemas.microsoft.com/office/powerpoint/2010/main" val="2323444175"/>
              </p:ext>
            </p:extLst>
          </p:nvPr>
        </p:nvGraphicFramePr>
        <p:xfrm>
          <a:off x="1402973" y="4410634"/>
          <a:ext cx="12779193" cy="5396752"/>
        </p:xfrm>
        <a:graphic>
          <a:graphicData uri="http://schemas.openxmlformats.org/drawingml/2006/table">
            <a:tbl>
              <a:tblPr firstCol="1" bandRow="1"/>
              <a:tblGrid>
                <a:gridCol w="255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6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56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4594">
                <a:tc row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Note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Werte (€/Jahr)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Gruppe 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Gruppe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Gruppe 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Gruppe 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29.005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3</a:t>
                      </a:r>
                      <a:r>
                        <a:rPr lang="de-DE" sz="2600" dirty="0"/>
                        <a:t>4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255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45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559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66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061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2</a:t>
                      </a:r>
                      <a:r>
                        <a:rPr lang="de-DE" sz="2600" dirty="0"/>
                        <a:t>7.624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32.624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43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390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62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915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26.308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31.070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41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324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59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919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25.912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28.188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37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490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≥ </a:t>
                      </a:r>
                      <a:r>
                        <a:rPr lang="de-DE" sz="2600" dirty="0"/>
                        <a:t>54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360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&lt; </a:t>
                      </a:r>
                      <a:r>
                        <a:rPr lang="de-DE" sz="2600" dirty="0"/>
                        <a:t>28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188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&lt; 3</a:t>
                      </a:r>
                      <a:r>
                        <a:rPr lang="de-DE" sz="2600" dirty="0"/>
                        <a:t>7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490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600" dirty="0"/>
                        <a:t>&lt; </a:t>
                      </a:r>
                      <a:r>
                        <a:rPr lang="de-DE" sz="2600" dirty="0"/>
                        <a:t>54</a:t>
                      </a:r>
                      <a:r>
                        <a:rPr sz="2600" dirty="0"/>
                        <a:t>.</a:t>
                      </a:r>
                      <a:r>
                        <a:rPr lang="de-DE" sz="2600" dirty="0"/>
                        <a:t>360</a:t>
                      </a:r>
                      <a:endParaRPr sz="26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45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600" dirty="0"/>
                        <a:t>&lt; 25.912  -  </a:t>
                      </a:r>
                      <a:r>
                        <a:rPr sz="2600" dirty="0"/>
                        <a:t>Anforderungen nicht erfüllt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1" name="Als Datengrundlage zur Berechnung des Indikators dienen die verschiedenen Lohnklassen branchenspezifischer Tarifverträge, wie   auch Ausbildungsgrad und damit Art der Tätigkeit des Arbeitnehmers…"/>
          <p:cNvSpPr txBox="1"/>
          <p:nvPr/>
        </p:nvSpPr>
        <p:spPr>
          <a:xfrm>
            <a:off x="1402973" y="1998102"/>
            <a:ext cx="17012618" cy="201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87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Als Datengrundlage zur Berechnung des Indikators dienen die verschiedenen Lohnklassen branchenspezifischer Tarifverträge, wie auch Ausbildungsgrad und damit Art der Tätigkeit des Arbeitnehmers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87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Die Zielwerte von Teilzeitkräften werden für die jeweiligen Gehaltsgruppen und Bewertungsklassen</a:t>
            </a:r>
            <a:b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direkt proportional zu den vereinbarten Arbeitszeiten angepasst.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487CE0FA-60E3-47E8-9BF1-C7E315E43F52}"/>
              </a:ext>
            </a:extLst>
          </p:cNvPr>
          <p:cNvSpPr txBox="1">
            <a:spLocks/>
          </p:cNvSpPr>
          <p:nvPr/>
        </p:nvSpPr>
        <p:spPr>
          <a:xfrm>
            <a:off x="1402973" y="548933"/>
            <a:ext cx="17910656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08"/>
            <a:endParaRPr lang="de-DE" sz="4287" dirty="0">
              <a:solidFill>
                <a:srgbClr val="000000"/>
              </a:solidFill>
              <a:sym typeface="Arial"/>
            </a:endParaRPr>
          </a:p>
          <a:p>
            <a:pPr defTabSz="1507808"/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Entlohnung</a:t>
            </a:r>
          </a:p>
        </p:txBody>
      </p:sp>
    </p:spTree>
    <p:extLst>
      <p:ext uri="{BB962C8B-B14F-4D97-AF65-F5344CB8AC3E}">
        <p14:creationId xmlns:p14="http://schemas.microsoft.com/office/powerpoint/2010/main" val="2741739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Box 9"/>
          <p:cNvSpPr txBox="1"/>
          <p:nvPr/>
        </p:nvSpPr>
        <p:spPr>
          <a:xfrm>
            <a:off x="791500" y="633599"/>
            <a:ext cx="2463816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2010411" hangingPunct="0"/>
            <a:r>
              <a:rPr sz="4398" kern="0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  <a:sym typeface="Arial"/>
              </a:rPr>
              <a:t>Arbeitszeit</a:t>
            </a:r>
          </a:p>
        </p:txBody>
      </p:sp>
      <p:sp>
        <p:nvSpPr>
          <p:cNvPr id="349" name="Der Indikator Arbeitszeit erfasst die durchschnittliche wöchentliche Realarbeitszeit des Arbeitnehmers.…"/>
          <p:cNvSpPr txBox="1"/>
          <p:nvPr/>
        </p:nvSpPr>
        <p:spPr>
          <a:xfrm>
            <a:off x="1402973" y="2110026"/>
            <a:ext cx="15830005" cy="249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Der Indikator Arbeitszeit erfasst die durchschnittliche wöchentliche Realarbeitszeit des Arbeitnehmers. 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Dazu muss für jeden abhängig Beschäftigen die real geleistete Jahresarbeitszeit inklusive Überstunden und bezahltem Urlaub angegeben werden. </a:t>
            </a:r>
          </a:p>
          <a:p>
            <a:pPr marL="457200" indent="-457200" algn="just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Teilt man diesen Wert durch 52,2 Wochen, ergibt sich die durchschnittliche wöchentliche Realarbeitszeit.</a:t>
            </a:r>
          </a:p>
        </p:txBody>
      </p:sp>
      <p:graphicFrame>
        <p:nvGraphicFramePr>
          <p:cNvPr id="350" name="Tabelle 6"/>
          <p:cNvGraphicFramePr/>
          <p:nvPr>
            <p:extLst>
              <p:ext uri="{D42A27DB-BD31-4B8C-83A1-F6EECF244321}">
                <p14:modId xmlns:p14="http://schemas.microsoft.com/office/powerpoint/2010/main" val="1163660920"/>
              </p:ext>
            </p:extLst>
          </p:nvPr>
        </p:nvGraphicFramePr>
        <p:xfrm>
          <a:off x="1402973" y="5380074"/>
          <a:ext cx="9653492" cy="4125432"/>
        </p:xfrm>
        <a:graphic>
          <a:graphicData uri="http://schemas.openxmlformats.org/drawingml/2006/table">
            <a:tbl>
              <a:tblPr firstRow="1" firstCol="1" bandRow="1"/>
              <a:tblGrid>
                <a:gridCol w="2704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chemeClr val="tx1"/>
                          </a:solidFill>
                        </a:rPr>
                        <a:t>Note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chemeClr val="tx1"/>
                          </a:solidFill>
                        </a:rPr>
                        <a:t>Werte (Std./Woche)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≤ 40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41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3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42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4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43 - 44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5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45 - 48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Anforderungen nicht erfüllt 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itel 3">
            <a:extLst>
              <a:ext uri="{FF2B5EF4-FFF2-40B4-BE49-F238E27FC236}">
                <a16:creationId xmlns:a16="http://schemas.microsoft.com/office/drawing/2014/main" id="{56E5F67E-C7D1-46C5-9023-E1A259972EFE}"/>
              </a:ext>
            </a:extLst>
          </p:cNvPr>
          <p:cNvSpPr txBox="1">
            <a:spLocks/>
          </p:cNvSpPr>
          <p:nvPr/>
        </p:nvSpPr>
        <p:spPr>
          <a:xfrm>
            <a:off x="1402973" y="548933"/>
            <a:ext cx="17910656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08"/>
            <a:endParaRPr lang="de-DE" sz="4287" dirty="0">
              <a:solidFill>
                <a:srgbClr val="000000"/>
              </a:solidFill>
              <a:sym typeface="Arial"/>
            </a:endParaRPr>
          </a:p>
          <a:p>
            <a:pPr defTabSz="1507808"/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Arbeitszeit</a:t>
            </a:r>
          </a:p>
        </p:txBody>
      </p:sp>
    </p:spTree>
    <p:extLst>
      <p:ext uri="{BB962C8B-B14F-4D97-AF65-F5344CB8AC3E}">
        <p14:creationId xmlns:p14="http://schemas.microsoft.com/office/powerpoint/2010/main" val="3423774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D5EC24B2-26F7-468E-8A63-37EF1753A996}"/>
              </a:ext>
            </a:extLst>
          </p:cNvPr>
          <p:cNvSpPr/>
          <p:nvPr/>
        </p:nvSpPr>
        <p:spPr>
          <a:xfrm>
            <a:off x="3982440" y="5208959"/>
            <a:ext cx="11304304" cy="1555212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224EE05C-4449-4791-9539-4C05F3CF86A6}"/>
              </a:ext>
            </a:extLst>
          </p:cNvPr>
          <p:cNvSpPr/>
          <p:nvPr/>
        </p:nvSpPr>
        <p:spPr>
          <a:xfrm>
            <a:off x="7145079" y="3900310"/>
            <a:ext cx="9393102" cy="157027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100519" rIns="100519" anchor="ctr"/>
          <a:lstStyle/>
          <a:p>
            <a:pPr algn="ctr" defTabSz="1507846">
              <a:defRPr>
                <a:solidFill>
                  <a:srgbClr val="FBBB20">
                    <a:lumOff val="44000"/>
                  </a:srgbClr>
                </a:solidFill>
              </a:defRPr>
            </a:pPr>
            <a:endParaRPr sz="395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0AA8A58-00F4-47FE-8CE4-51746B5E8CFB}"/>
              </a:ext>
            </a:extLst>
          </p:cNvPr>
          <p:cNvSpPr txBox="1"/>
          <p:nvPr/>
        </p:nvSpPr>
        <p:spPr>
          <a:xfrm>
            <a:off x="4344898" y="5682026"/>
            <a:ext cx="2943370" cy="60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defTabSz="1507846">
              <a:defRPr/>
            </a:pPr>
            <a:r>
              <a:rPr lang="de-DE" sz="3958" dirty="0">
                <a:solidFill>
                  <a:srgbClr val="000000"/>
                </a:solidFill>
                <a:latin typeface="Arial Black" panose="020B0A04020102020204" pitchFamily="34" charset="0"/>
              </a:rPr>
              <a:t>Ökonomie </a:t>
            </a:r>
            <a:endParaRPr sz="395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9B41934-E67C-4EE1-AF02-8B8388E29DDF}"/>
              </a:ext>
            </a:extLst>
          </p:cNvPr>
          <p:cNvSpPr txBox="1"/>
          <p:nvPr/>
        </p:nvSpPr>
        <p:spPr>
          <a:xfrm>
            <a:off x="8045436" y="4347053"/>
            <a:ext cx="8650186" cy="6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defTabSz="1507846">
              <a:defRPr/>
            </a:pPr>
            <a:r>
              <a:rPr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DLG</a:t>
            </a:r>
            <a:r>
              <a:rPr lang="de-DE" sz="4398" dirty="0">
                <a:solidFill>
                  <a:srgbClr val="FBBB20">
                    <a:lumOff val="44000"/>
                  </a:srgbClr>
                </a:solidFill>
                <a:latin typeface="Calibri" panose="020F0502020204030204"/>
              </a:rPr>
              <a:t>-Programm Ackerbau / Schwein</a:t>
            </a:r>
            <a:endParaRPr sz="4398" dirty="0">
              <a:solidFill>
                <a:srgbClr val="FBBB20">
                  <a:lumOff val="44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1223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_Spinne.png">
            <a:extLst>
              <a:ext uri="{FF2B5EF4-FFF2-40B4-BE49-F238E27FC236}">
                <a16:creationId xmlns:a16="http://schemas.microsoft.com/office/drawing/2014/main" id="{E475BE7B-00A1-4933-8F27-CEC137855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" t="7136" b="12769"/>
          <a:stretch/>
        </p:blipFill>
        <p:spPr>
          <a:xfrm>
            <a:off x="9937750" y="4061700"/>
            <a:ext cx="9543887" cy="535647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CBF47C8-4188-4F01-A558-C7E681BC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Die 5 Indikatoren der Ökonomie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0DC189-BB38-4798-820D-E38D09CB0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757" y="2408581"/>
            <a:ext cx="11764572" cy="76077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3600" dirty="0"/>
              <a:t>Ackerbau: </a:t>
            </a:r>
            <a:r>
              <a:rPr lang="de-DE" sz="3600" b="1" dirty="0"/>
              <a:t>Ordentliches kalkulatorisches Ergebnis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3600" dirty="0"/>
              <a:t>Schwein: </a:t>
            </a:r>
            <a:r>
              <a:rPr lang="de-DE" sz="3600" b="1" dirty="0"/>
              <a:t>Direktkostenfreie Leistung </a:t>
            </a:r>
            <a:r>
              <a:rPr lang="de-DE" sz="3600" dirty="0"/>
              <a:t>(Vollkosten = Bonus)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36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3600" b="1" dirty="0"/>
              <a:t>Netto-Cash-Flow </a:t>
            </a:r>
            <a:r>
              <a:rPr lang="de-DE" sz="3600" dirty="0"/>
              <a:t>(Cash-Flow III)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36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3600" b="1" dirty="0"/>
              <a:t>Ausschöpfung der langfristigen Kapitaldienstgrenze in %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3600" b="1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3600" b="1" dirty="0"/>
              <a:t>Gewinnrate in %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endParaRPr lang="de-DE" sz="3600" b="1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3600" b="1" dirty="0"/>
              <a:t>Eigenkapitalquote in %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54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Zahlen werden aus Jahresabschluss entnommen…"/>
          <p:cNvSpPr txBox="1"/>
          <p:nvPr/>
        </p:nvSpPr>
        <p:spPr>
          <a:xfrm>
            <a:off x="1253423" y="1978751"/>
            <a:ext cx="8060698" cy="487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21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Zahlen werden aus Jahresabschluss entnommen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21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Ordentliches Ergebnis minus Opportunitätskosten der eigenen, im Unternehmen eingesetzten Faktoren in Form des Pacht-, Zins- und Lohnansatzes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21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Ein positiver Wert gibt an, dass neben der Kostendeckung bzw. Entlohnung aller eingesetzten Faktoren </a:t>
            </a:r>
            <a:r>
              <a:rPr lang="de-DE"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(diese ist bei 0 erreicht) auch eine Entlohnung der unternehmerischen Tätigkeit an sich erzielt wird.</a:t>
            </a:r>
          </a:p>
        </p:txBody>
      </p:sp>
      <p:graphicFrame>
        <p:nvGraphicFramePr>
          <p:cNvPr id="430" name="Tabelle 7"/>
          <p:cNvGraphicFramePr/>
          <p:nvPr>
            <p:extLst>
              <p:ext uri="{D42A27DB-BD31-4B8C-83A1-F6EECF244321}">
                <p14:modId xmlns:p14="http://schemas.microsoft.com/office/powerpoint/2010/main" val="3038240049"/>
              </p:ext>
            </p:extLst>
          </p:nvPr>
        </p:nvGraphicFramePr>
        <p:xfrm>
          <a:off x="9666082" y="2329807"/>
          <a:ext cx="9497997" cy="7562843"/>
        </p:xfrm>
        <a:graphic>
          <a:graphicData uri="http://schemas.openxmlformats.org/drawingml/2006/table">
            <a:tbl>
              <a:tblPr firstRow="1" firstCol="1" bandRow="1"/>
              <a:tblGrid>
                <a:gridCol w="74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79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Position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 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300" dirty="0"/>
                        <a:t>Gewinn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Zeitraumfremde Erträge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Zeitraumfremde Aufwendungen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Erträge aus Investitionszulagen und -zuschüssen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80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Außerplanmäßige Abschreibung sowie auf Tiere und auf Umlaufvermögen in unüblicher Höhe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Außerplanmäßige Abschreibung auf Finanzanlagen in unüblicher Höhe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0807"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+/-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l">
                        <a:defRPr sz="1800"/>
                      </a:pPr>
                      <a:r>
                        <a:rPr sz="2300" dirty="0"/>
                        <a:t>Nicht regelmäßige Bereiche des Finanzergebnisses: abgeführter Gewinn, Erträge aus Verlustübernahme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20954" algn="ctr">
                        <a:tabLst>
                          <a:tab pos="1016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=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300" b="1" dirty="0"/>
                        <a:t>Ordentliches Ergebnis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 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l">
                        <a:defRPr sz="1800"/>
                      </a:pPr>
                      <a:r>
                        <a:rPr sz="2300" dirty="0"/>
                        <a:t>Ordentliches Ergebnis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20954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l">
                        <a:defRPr sz="1800"/>
                      </a:pPr>
                      <a:r>
                        <a:rPr sz="2300" dirty="0"/>
                        <a:t>Lohnansatz für nicht entlohnte AK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20954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l">
                        <a:defRPr sz="1800"/>
                      </a:pPr>
                      <a:r>
                        <a:rPr sz="2300" dirty="0"/>
                        <a:t>Pachtansatz für eigene Flächen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20954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l">
                        <a:defRPr sz="1800"/>
                      </a:pPr>
                      <a:r>
                        <a:rPr sz="2300" dirty="0"/>
                        <a:t>Zinsansatz für das Eigenkapital ohne Boden und Lieferrechte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9767">
                <a:tc>
                  <a:txBody>
                    <a:bodyPr/>
                    <a:lstStyle/>
                    <a:p>
                      <a:pPr marR="111125" algn="ctr">
                        <a:tabLst>
                          <a:tab pos="4953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/>
                        <a:t>=</a:t>
                      </a:r>
                      <a:endParaRPr sz="1800" b="1" dirty="0"/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l">
                        <a:defRPr sz="1800"/>
                      </a:pPr>
                      <a:r>
                        <a:rPr sz="2300" b="1" dirty="0"/>
                        <a:t>Ordentliches kalkulatorisches Ergebnis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31" name="Tabelle 8"/>
          <p:cNvGraphicFramePr/>
          <p:nvPr>
            <p:extLst>
              <p:ext uri="{D42A27DB-BD31-4B8C-83A1-F6EECF244321}">
                <p14:modId xmlns:p14="http://schemas.microsoft.com/office/powerpoint/2010/main" val="3591892928"/>
              </p:ext>
            </p:extLst>
          </p:nvPr>
        </p:nvGraphicFramePr>
        <p:xfrm>
          <a:off x="4565123" y="6643646"/>
          <a:ext cx="4748998" cy="3244619"/>
        </p:xfrm>
        <a:graphic>
          <a:graphicData uri="http://schemas.openxmlformats.org/drawingml/2006/table">
            <a:tbl>
              <a:tblPr firstRow="1" firstCol="1" bandRow="1"/>
              <a:tblGrid>
                <a:gridCol w="151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17">
                <a:tc>
                  <a:txBody>
                    <a:bodyPr/>
                    <a:lstStyle/>
                    <a:p>
                      <a:pPr marR="11176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Note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11125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Werte (€/ha)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≥ 300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150 – 299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3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75 – 149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4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0 – 74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5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&lt; 0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51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/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0954" algn="ctr">
                        <a:defRPr sz="1800"/>
                      </a:pPr>
                      <a:r>
                        <a:rPr sz="2300" dirty="0"/>
                        <a:t>Nicht definiert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el 3">
            <a:extLst>
              <a:ext uri="{FF2B5EF4-FFF2-40B4-BE49-F238E27FC236}">
                <a16:creationId xmlns:a16="http://schemas.microsoft.com/office/drawing/2014/main" id="{79D64E5F-51F6-4A6D-9732-5A4792D481DF}"/>
              </a:ext>
            </a:extLst>
          </p:cNvPr>
          <p:cNvSpPr txBox="1">
            <a:spLocks/>
          </p:cNvSpPr>
          <p:nvPr/>
        </p:nvSpPr>
        <p:spPr>
          <a:xfrm>
            <a:off x="1253423" y="548932"/>
            <a:ext cx="17910656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08"/>
            <a:endParaRPr lang="de-DE" sz="4287" dirty="0">
              <a:solidFill>
                <a:srgbClr val="000000"/>
              </a:solidFill>
              <a:sym typeface="Arial"/>
            </a:endParaRPr>
          </a:p>
          <a:p>
            <a:pPr defTabSz="1507808"/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Ordentliches kalkulatorisches Ergebnis</a:t>
            </a:r>
          </a:p>
        </p:txBody>
      </p:sp>
    </p:spTree>
    <p:extLst>
      <p:ext uri="{BB962C8B-B14F-4D97-AF65-F5344CB8AC3E}">
        <p14:creationId xmlns:p14="http://schemas.microsoft.com/office/powerpoint/2010/main" val="2233615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Zahlen werden aus Jahresabschluss entnommen…"/>
          <p:cNvSpPr txBox="1"/>
          <p:nvPr/>
        </p:nvSpPr>
        <p:spPr>
          <a:xfrm>
            <a:off x="1096721" y="2211268"/>
            <a:ext cx="11449697" cy="4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0519" rIns="100519">
            <a:spAutoFit/>
          </a:bodyPr>
          <a:lstStyle/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Zahlen werden </a:t>
            </a:r>
            <a:r>
              <a:rPr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aus </a:t>
            </a:r>
            <a:r>
              <a:rPr lang="de-DE"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(BMEL-) </a:t>
            </a:r>
            <a:r>
              <a:rPr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Jahresabschluss </a:t>
            </a: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entnommen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Der Indikator errechnet sich, indem der tatsächliche Kapitaldienst auf die langfristige Kapitaldienstgrenze bezogen wird. Er zeigt damit an, inwieweit die Kapitaldienstgrenze ausgeschöpft wird. 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Ein Wert von </a:t>
            </a:r>
            <a:r>
              <a:rPr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100 % = </a:t>
            </a:r>
            <a:r>
              <a:rPr lang="de-DE"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vollständige</a:t>
            </a:r>
            <a:r>
              <a:rPr sz="2638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Tilgung der Forderungen mittels der gesamten vorhandenen Liquidität</a:t>
            </a:r>
          </a:p>
          <a:p>
            <a:pPr marL="457200" indent="-457200" defTabSz="2010411" hangingPunct="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Übersteigt der Wert 100 % besteht eine Gefährdung der Zahlungsfähigkeit und der Kreditbedienung.</a:t>
            </a:r>
          </a:p>
        </p:txBody>
      </p:sp>
      <p:graphicFrame>
        <p:nvGraphicFramePr>
          <p:cNvPr id="452" name="Tabelle 9"/>
          <p:cNvGraphicFramePr/>
          <p:nvPr>
            <p:extLst>
              <p:ext uri="{D42A27DB-BD31-4B8C-83A1-F6EECF244321}">
                <p14:modId xmlns:p14="http://schemas.microsoft.com/office/powerpoint/2010/main" val="1292679306"/>
              </p:ext>
            </p:extLst>
          </p:nvPr>
        </p:nvGraphicFramePr>
        <p:xfrm>
          <a:off x="13071128" y="4009749"/>
          <a:ext cx="5936250" cy="2250084"/>
        </p:xfrm>
        <a:graphic>
          <a:graphicData uri="http://schemas.openxmlformats.org/drawingml/2006/table">
            <a:tbl>
              <a:tblPr firstRow="1" firstCol="1" bandRow="1"/>
              <a:tblGrid>
                <a:gridCol w="118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Position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 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Zinsen u. ähnliche Aufwendungen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9055" indent="68580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Zinszuschuss, jährliche Zahlungen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Tilgung Verbindlichkeiten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=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l">
                        <a:lnSpc>
                          <a:spcPct val="115000"/>
                        </a:lnSpc>
                        <a:defRPr sz="1800"/>
                      </a:pPr>
                      <a:r>
                        <a:rPr sz="2300" b="1" dirty="0"/>
                        <a:t>Tatsächlicher Kapitaldienst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3" name="Tabelle 10"/>
          <p:cNvGraphicFramePr/>
          <p:nvPr>
            <p:extLst>
              <p:ext uri="{D42A27DB-BD31-4B8C-83A1-F6EECF244321}">
                <p14:modId xmlns:p14="http://schemas.microsoft.com/office/powerpoint/2010/main" val="1768620704"/>
              </p:ext>
            </p:extLst>
          </p:nvPr>
        </p:nvGraphicFramePr>
        <p:xfrm>
          <a:off x="13071128" y="6809130"/>
          <a:ext cx="5936250" cy="3081516"/>
        </p:xfrm>
        <a:graphic>
          <a:graphicData uri="http://schemas.openxmlformats.org/drawingml/2006/table">
            <a:tbl>
              <a:tblPr firstRow="1" firstCol="1" bandRow="1"/>
              <a:tblGrid>
                <a:gridCol w="118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Position</a:t>
                      </a:r>
                    </a:p>
                  </a:txBody>
                  <a:tcPr marL="7915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 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Ordentliches Ergebnis</a:t>
                      </a:r>
                    </a:p>
                  </a:txBody>
                  <a:tcPr marL="79150" marR="0" marT="0" marB="0" anchor="ctr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Einlagen/Kapitalerhöhung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Entnahmen/Gewinnausschüttungen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+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Zinsen u. ähnliche Aufwendungen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-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dirty="0"/>
                        <a:t>Zinszuschuss, jährliche Zahlungen</a:t>
                      </a:r>
                    </a:p>
                  </a:txBody>
                  <a:tcPr marL="79150" marR="0" marT="0" marB="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/>
                        <a:t> =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7475" algn="l">
                        <a:lnSpc>
                          <a:spcPct val="115000"/>
                        </a:lnSpc>
                        <a:defRPr sz="1800"/>
                      </a:pPr>
                      <a:r>
                        <a:rPr sz="2300" b="1" dirty="0"/>
                        <a:t>Langfristige Kapitaldienstgrenze</a:t>
                      </a:r>
                    </a:p>
                  </a:txBody>
                  <a:tcPr marL="79150" marR="0" marT="0" marB="0" anchor="ctr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54" name="Tabelle 11"/>
          <p:cNvGraphicFramePr/>
          <p:nvPr>
            <p:extLst>
              <p:ext uri="{D42A27DB-BD31-4B8C-83A1-F6EECF244321}">
                <p14:modId xmlns:p14="http://schemas.microsoft.com/office/powerpoint/2010/main" val="1266234898"/>
              </p:ext>
            </p:extLst>
          </p:nvPr>
        </p:nvGraphicFramePr>
        <p:xfrm>
          <a:off x="6610168" y="6809130"/>
          <a:ext cx="5936250" cy="3039899"/>
        </p:xfrm>
        <a:graphic>
          <a:graphicData uri="http://schemas.openxmlformats.org/drawingml/2006/table">
            <a:tbl>
              <a:tblPr firstRow="1" firstCol="1" bandRow="1"/>
              <a:tblGrid>
                <a:gridCol w="118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Note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Werte (%)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>
                          <a:lumOff val="44000"/>
                        </a:schemeClr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1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≤ 70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>
                          <a:lumOff val="44000"/>
                        </a:schemeClr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2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71 – 80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3</a:t>
                      </a:r>
                    </a:p>
                  </a:txBody>
                  <a:tcPr marL="0" marR="0" marT="0" marB="0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81 – 90</a:t>
                      </a:r>
                    </a:p>
                  </a:txBody>
                  <a:tcPr marL="0" marR="0" marT="0" marB="0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4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91 – 100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5</a:t>
                      </a:r>
                    </a:p>
                  </a:txBody>
                  <a:tcPr marL="0" marR="0" marT="0" marB="0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&gt; 100</a:t>
                      </a:r>
                    </a:p>
                  </a:txBody>
                  <a:tcPr marL="0" marR="0" marT="0" marB="0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/>
                        <a:t>6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defRPr sz="1800"/>
                      </a:pPr>
                      <a:r>
                        <a:rPr sz="2600" dirty="0"/>
                        <a:t>Nicht definiert</a:t>
                      </a:r>
                    </a:p>
                  </a:txBody>
                  <a:tcPr marL="0" marR="0" marT="0" marB="0" horzOverflow="overflow">
                    <a:solidFill>
                      <a:schemeClr val="accent3">
                        <a:lumOff val="4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el 3">
            <a:extLst>
              <a:ext uri="{FF2B5EF4-FFF2-40B4-BE49-F238E27FC236}">
                <a16:creationId xmlns:a16="http://schemas.microsoft.com/office/drawing/2014/main" id="{AADF1B85-2D83-4D3E-873D-EC459ECA63D1}"/>
              </a:ext>
            </a:extLst>
          </p:cNvPr>
          <p:cNvSpPr txBox="1">
            <a:spLocks/>
          </p:cNvSpPr>
          <p:nvPr/>
        </p:nvSpPr>
        <p:spPr>
          <a:xfrm>
            <a:off x="1096722" y="548930"/>
            <a:ext cx="17910656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1507808"/>
            <a:endParaRPr lang="de-DE" sz="428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2680413">
              <a:defRPr/>
            </a:pPr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Ausschöpfung der langfristigen Kapitaldienstgrenze</a:t>
            </a:r>
          </a:p>
        </p:txBody>
      </p:sp>
    </p:spTree>
    <p:extLst>
      <p:ext uri="{BB962C8B-B14F-4D97-AF65-F5344CB8AC3E}">
        <p14:creationId xmlns:p14="http://schemas.microsoft.com/office/powerpoint/2010/main" val="518813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ectángulo"/>
          <p:cNvSpPr/>
          <p:nvPr/>
        </p:nvSpPr>
        <p:spPr>
          <a:xfrm>
            <a:off x="-29860" y="2290798"/>
            <a:ext cx="17413002" cy="8240953"/>
          </a:xfrm>
          <a:prstGeom prst="rect">
            <a:avLst/>
          </a:prstGeom>
          <a:noFill/>
          <a:ln w="12700">
            <a:miter lim="400000"/>
          </a:ln>
        </p:spPr>
        <p:txBody>
          <a:bodyPr lIns="100519" rIns="100519"/>
          <a:lstStyle/>
          <a:p>
            <a:endParaRPr sz="3958" dirty="0"/>
          </a:p>
        </p:txBody>
      </p:sp>
      <p:sp>
        <p:nvSpPr>
          <p:cNvPr id="490" name="Verpflichtend für die Programmteilnahme…"/>
          <p:cNvSpPr txBox="1"/>
          <p:nvPr/>
        </p:nvSpPr>
        <p:spPr>
          <a:xfrm>
            <a:off x="1420902" y="1610226"/>
            <a:ext cx="15830005" cy="2110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0519" rIns="100519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lang="de-DE" sz="2638" dirty="0">
                <a:latin typeface="Arial" panose="020B0604020202020204" pitchFamily="34" charset="0"/>
                <a:cs typeface="Arial" panose="020B0604020202020204" pitchFamily="34" charset="0"/>
              </a:rPr>
              <a:t>Verpflichtend</a:t>
            </a: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 für die Programmteilnahme</a:t>
            </a:r>
          </a:p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Ohne </a:t>
            </a:r>
            <a:r>
              <a:rPr sz="2638" dirty="0" err="1">
                <a:latin typeface="Arial" panose="020B0604020202020204" pitchFamily="34" charset="0"/>
                <a:cs typeface="Arial" panose="020B0604020202020204" pitchFamily="34" charset="0"/>
              </a:rPr>
              <a:t>Notenbewertung</a:t>
            </a:r>
            <a:endParaRPr sz="263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2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Anforderungen sollen Betriebsleiter unterstützen, sich den Herausforderungen einer verantwortungsvollen Unternehmensführung zu stellen.</a:t>
            </a:r>
          </a:p>
        </p:txBody>
      </p:sp>
      <p:sp>
        <p:nvSpPr>
          <p:cNvPr id="493" name="Beinhaltet Maßnahmen und Prozesse, die im Unternehmen dazu führen, dass Regelkonformität im rechtverbindlichen und ethischen Bereich gewährleistet werden…"/>
          <p:cNvSpPr/>
          <p:nvPr/>
        </p:nvSpPr>
        <p:spPr>
          <a:xfrm>
            <a:off x="1420902" y="4531328"/>
            <a:ext cx="9708148" cy="552585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67534" tIns="167534" rIns="167534" bIns="167534"/>
          <a:lstStyle/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Beinhaltet Maßnahmen und Prozesse, die im Unternehmen dazu führen, dass </a:t>
            </a:r>
            <a:r>
              <a:rPr sz="2638" b="1" dirty="0">
                <a:latin typeface="Arial" panose="020B0604020202020204" pitchFamily="34" charset="0"/>
                <a:cs typeface="Arial" panose="020B0604020202020204" pitchFamily="34" charset="0"/>
              </a:rPr>
              <a:t>Regelkonformität</a:t>
            </a: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 im rechtverbindlichen und ethischen Bereich</a:t>
            </a:r>
            <a:r>
              <a:rPr lang="de-DE" sz="2638" dirty="0">
                <a:latin typeface="Arial" panose="020B0604020202020204" pitchFamily="34" charset="0"/>
                <a:cs typeface="Arial" panose="020B0604020202020204" pitchFamily="34" charset="0"/>
              </a:rPr>
              <a:t> (Korruption, Kinderarbeit, etc.)</a:t>
            </a: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 gewährleistet werden</a:t>
            </a:r>
          </a:p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Umfasst drei Bereiche</a:t>
            </a:r>
          </a:p>
          <a:p>
            <a:pPr marL="655075" lvl="1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Arial" panose="020B0604020202020204" pitchFamily="34" charset="0"/>
              <a:buChar char="•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die Präambel / das Betriebsleitbild</a:t>
            </a:r>
          </a:p>
          <a:p>
            <a:pPr marL="655075" lvl="1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Arial" panose="020B0604020202020204" pitchFamily="34" charset="0"/>
              <a:buChar char="•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Verhaltensleitlinien</a:t>
            </a:r>
          </a:p>
          <a:p>
            <a:pPr marL="655075" lvl="1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Arial" panose="020B0604020202020204" pitchFamily="34" charset="0"/>
              <a:buChar char="•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gesetzliche Mindestanforderungen und mitgeltende Normen</a:t>
            </a:r>
          </a:p>
          <a:p>
            <a:pPr marL="457200" indent="-457200">
              <a:lnSpc>
                <a:spcPct val="120000"/>
              </a:lnSpc>
              <a:spcBef>
                <a:spcPts val="440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Leitfaden zur Anfertigung des Kodex</a:t>
            </a:r>
          </a:p>
        </p:txBody>
      </p:sp>
      <p:sp>
        <p:nvSpPr>
          <p:cNvPr id="494" name="Zur Erfassung und Minimierung unternehmerischen Risiken…"/>
          <p:cNvSpPr/>
          <p:nvPr/>
        </p:nvSpPr>
        <p:spPr>
          <a:xfrm>
            <a:off x="11951136" y="4531328"/>
            <a:ext cx="6254093" cy="516779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67534" tIns="167534" rIns="167534" bIns="167534"/>
          <a:lstStyle/>
          <a:p>
            <a:pPr marL="457200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Zur Erfassung und Minimierung unternehmerischen Risiken </a:t>
            </a:r>
          </a:p>
          <a:p>
            <a:pPr marL="457200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Umfasst drei Schritte</a:t>
            </a:r>
          </a:p>
          <a:p>
            <a:pPr marL="655075" lvl="1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Risikoanalyse</a:t>
            </a:r>
          </a:p>
          <a:p>
            <a:pPr marL="655075" lvl="1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Risikobewertung</a:t>
            </a:r>
          </a:p>
          <a:p>
            <a:pPr marL="655075" lvl="1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Risikosteuerung</a:t>
            </a:r>
          </a:p>
          <a:p>
            <a:pPr marL="457200" indent="-457200">
              <a:lnSpc>
                <a:spcPct val="120000"/>
              </a:lnSpc>
              <a:spcBef>
                <a:spcPts val="1539"/>
              </a:spcBef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  <a:defRPr sz="1000"/>
            </a:pPr>
            <a:r>
              <a:rPr sz="2638" dirty="0">
                <a:latin typeface="Arial" panose="020B0604020202020204" pitchFamily="34" charset="0"/>
                <a:cs typeface="Arial" panose="020B0604020202020204" pitchFamily="34" charset="0"/>
              </a:rPr>
              <a:t>Leitfaden zur Anfertigung eines Risikomanagementsystems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49BD162C-C9E8-4C5B-A034-DEB90288A3C8}"/>
              </a:ext>
            </a:extLst>
          </p:cNvPr>
          <p:cNvSpPr txBox="1">
            <a:spLocks/>
          </p:cNvSpPr>
          <p:nvPr/>
        </p:nvSpPr>
        <p:spPr>
          <a:xfrm>
            <a:off x="1420902" y="280095"/>
            <a:ext cx="17910656" cy="17808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endParaRPr lang="de-DE" sz="4287" dirty="0"/>
          </a:p>
          <a:p>
            <a:pPr defTabSz="2680413">
              <a:defRPr/>
            </a:pPr>
            <a:r>
              <a:rPr lang="de-DE" sz="4800" dirty="0">
                <a:solidFill>
                  <a:srgbClr val="008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491" name="Betriebskodex"/>
          <p:cNvSpPr/>
          <p:nvPr/>
        </p:nvSpPr>
        <p:spPr>
          <a:xfrm>
            <a:off x="1420902" y="4155958"/>
            <a:ext cx="9634911" cy="46983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0519" rIns="100519"/>
          <a:lstStyle>
            <a:lvl1pPr algn="ctr">
              <a:defRPr sz="12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sz="2638" dirty="0">
                <a:solidFill>
                  <a:schemeClr val="tx1"/>
                </a:solidFill>
              </a:rPr>
              <a:t>Betriebskodex</a:t>
            </a:r>
            <a:r>
              <a:rPr lang="de-DE" sz="2638" dirty="0">
                <a:solidFill>
                  <a:schemeClr val="tx1"/>
                </a:solidFill>
              </a:rPr>
              <a:t> (Governance)</a:t>
            </a:r>
            <a:endParaRPr sz="2638" dirty="0">
              <a:solidFill>
                <a:schemeClr val="tx1"/>
              </a:solidFill>
            </a:endParaRPr>
          </a:p>
        </p:txBody>
      </p:sp>
      <p:sp>
        <p:nvSpPr>
          <p:cNvPr id="492" name="Risikomanagement"/>
          <p:cNvSpPr/>
          <p:nvPr/>
        </p:nvSpPr>
        <p:spPr>
          <a:xfrm>
            <a:off x="11951137" y="4155957"/>
            <a:ext cx="5831281" cy="46983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0519" rIns="100519"/>
          <a:lstStyle>
            <a:lvl1pPr algn="ctr">
              <a:defRPr sz="12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sz="2638" dirty="0">
                <a:solidFill>
                  <a:schemeClr val="tx1"/>
                </a:solidFill>
              </a:rPr>
              <a:t>Risikomanagement</a:t>
            </a:r>
          </a:p>
        </p:txBody>
      </p:sp>
    </p:spTree>
    <p:extLst>
      <p:ext uri="{BB962C8B-B14F-4D97-AF65-F5344CB8AC3E}">
        <p14:creationId xmlns:p14="http://schemas.microsoft.com/office/powerpoint/2010/main" val="2533547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ABE834-0609-7E05-FEFD-6EB257A18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4068" y="4098843"/>
            <a:ext cx="7006165" cy="1015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38" b="1" dirty="0"/>
              <a:t>Betrieb weiterentwickeln </a:t>
            </a:r>
            <a:r>
              <a:rPr lang="de-DE" sz="2638" dirty="0"/>
              <a:t>im Hinblick </a:t>
            </a:r>
            <a:br>
              <a:rPr lang="de-DE" sz="2638" dirty="0"/>
            </a:br>
            <a:r>
              <a:rPr lang="de-DE" sz="2638" dirty="0"/>
              <a:t>auf Betriebswirtschaft und Nachhaltigkeit</a:t>
            </a:r>
          </a:p>
          <a:p>
            <a:endParaRPr lang="de-DE" sz="2638" dirty="0"/>
          </a:p>
          <a:p>
            <a:endParaRPr lang="de-ES" sz="2638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7A0706-2C8C-7D59-88C8-ED37A75A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Ihr Nutzen…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958" b="0" dirty="0"/>
              <a:t>als landwirtschaftlicher Betrieb</a:t>
            </a:r>
            <a:endParaRPr lang="de-ES" sz="3958" b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ECFF8EC-6E99-17E2-3F18-C7788ACE2E38}"/>
              </a:ext>
            </a:extLst>
          </p:cNvPr>
          <p:cNvSpPr txBox="1">
            <a:spLocks/>
          </p:cNvSpPr>
          <p:nvPr/>
        </p:nvSpPr>
        <p:spPr>
          <a:xfrm>
            <a:off x="2334068" y="5900780"/>
            <a:ext cx="7006165" cy="1015021"/>
          </a:xfrm>
          <a:prstGeom prst="rect">
            <a:avLst/>
          </a:prstGeom>
        </p:spPr>
        <p:txBody>
          <a:bodyPr vert="horz" lIns="0" tIns="0" rIns="150781" bIns="7539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Verhandlungsposition stärken </a:t>
            </a:r>
            <a:r>
              <a:rPr lang="de-DE" sz="2638" dirty="0"/>
              <a:t/>
            </a:r>
            <a:br>
              <a:rPr lang="de-DE" sz="2638" dirty="0"/>
            </a:br>
            <a:r>
              <a:rPr lang="de-DE" sz="2638" dirty="0"/>
              <a:t>in der Wertschöpfungskette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9B37088-8F13-A708-64BC-FFFD37E440A4}"/>
              </a:ext>
            </a:extLst>
          </p:cNvPr>
          <p:cNvSpPr txBox="1">
            <a:spLocks/>
          </p:cNvSpPr>
          <p:nvPr/>
        </p:nvSpPr>
        <p:spPr>
          <a:xfrm>
            <a:off x="2334068" y="7889812"/>
            <a:ext cx="7006165" cy="830966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Betriebliche Neupositionierung </a:t>
            </a:r>
            <a:br>
              <a:rPr lang="de-DE" sz="2638" b="1" dirty="0"/>
            </a:br>
            <a:r>
              <a:rPr lang="de-DE" sz="2638" dirty="0"/>
              <a:t>bei Pachtung und Kauf von Flächen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B7F76EF-FEB4-4A7C-80E3-393500DED269}"/>
              </a:ext>
            </a:extLst>
          </p:cNvPr>
          <p:cNvSpPr txBox="1">
            <a:spLocks/>
          </p:cNvSpPr>
          <p:nvPr/>
        </p:nvSpPr>
        <p:spPr>
          <a:xfrm>
            <a:off x="11595320" y="4098841"/>
            <a:ext cx="8076245" cy="1009576"/>
          </a:xfrm>
          <a:prstGeom prst="rect">
            <a:avLst/>
          </a:prstGeom>
        </p:spPr>
        <p:txBody>
          <a:bodyPr vert="horz" lIns="0" tIns="0" rIns="150781" bIns="753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Entwicklungspotenziale des Betriebes </a:t>
            </a:r>
            <a:br>
              <a:rPr lang="de-DE" sz="2638" b="1" dirty="0"/>
            </a:br>
            <a:r>
              <a:rPr lang="de-DE" sz="2638" b="1" dirty="0"/>
              <a:t>besser erkennen</a:t>
            </a:r>
            <a:r>
              <a:rPr lang="de-DE" sz="2638" dirty="0"/>
              <a:t>: Ökonomie, Ökologie, Soziales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767F470-2762-E34A-4275-7ED9F2A96A54}"/>
              </a:ext>
            </a:extLst>
          </p:cNvPr>
          <p:cNvSpPr txBox="1">
            <a:spLocks/>
          </p:cNvSpPr>
          <p:nvPr/>
        </p:nvSpPr>
        <p:spPr>
          <a:xfrm>
            <a:off x="11595320" y="6008879"/>
            <a:ext cx="8074240" cy="824045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Mitarbeiter binden </a:t>
            </a:r>
            <a:r>
              <a:rPr lang="de-DE" sz="2638" dirty="0"/>
              <a:t>durch Sichtbarkeit </a:t>
            </a:r>
            <a:br>
              <a:rPr lang="de-DE" sz="2638" dirty="0"/>
            </a:br>
            <a:r>
              <a:rPr lang="de-DE" sz="2638" dirty="0"/>
              <a:t>betrieblicher Stärken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0229122-4730-9E34-43EC-18E3D9D69097}"/>
              </a:ext>
            </a:extLst>
          </p:cNvPr>
          <p:cNvSpPr txBox="1">
            <a:spLocks/>
          </p:cNvSpPr>
          <p:nvPr/>
        </p:nvSpPr>
        <p:spPr>
          <a:xfrm>
            <a:off x="11595319" y="7733216"/>
            <a:ext cx="8074242" cy="824045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Starker Auftritt </a:t>
            </a:r>
            <a:r>
              <a:rPr lang="de-DE" sz="2638" dirty="0"/>
              <a:t>in der Öffentlichkeit und </a:t>
            </a:r>
            <a:br>
              <a:rPr lang="de-DE" sz="2638" dirty="0"/>
            </a:br>
            <a:r>
              <a:rPr lang="de-DE" sz="2638" dirty="0"/>
              <a:t>im direkten nachbarschaftlichen Umfeld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9E93456-570A-ACBA-F259-B37C70ADA9E4}"/>
              </a:ext>
            </a:extLst>
          </p:cNvPr>
          <p:cNvSpPr txBox="1"/>
          <p:nvPr/>
        </p:nvSpPr>
        <p:spPr>
          <a:xfrm>
            <a:off x="1384775" y="3980103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2CF422-842F-7110-EB37-756F6662919D}"/>
              </a:ext>
            </a:extLst>
          </p:cNvPr>
          <p:cNvSpPr txBox="1"/>
          <p:nvPr/>
        </p:nvSpPr>
        <p:spPr>
          <a:xfrm>
            <a:off x="1384775" y="5879914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A93986A-0E5A-3940-B1B8-C22D97333732}"/>
              </a:ext>
            </a:extLst>
          </p:cNvPr>
          <p:cNvSpPr txBox="1"/>
          <p:nvPr/>
        </p:nvSpPr>
        <p:spPr>
          <a:xfrm>
            <a:off x="1384775" y="7733201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99F55B-4063-5EF4-DF20-47C8D9C2CD8A}"/>
              </a:ext>
            </a:extLst>
          </p:cNvPr>
          <p:cNvSpPr txBox="1"/>
          <p:nvPr/>
        </p:nvSpPr>
        <p:spPr>
          <a:xfrm>
            <a:off x="10646026" y="3980103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5BFC5D-B3B2-08AC-5625-A9E89C5263AD}"/>
              </a:ext>
            </a:extLst>
          </p:cNvPr>
          <p:cNvSpPr txBox="1"/>
          <p:nvPr/>
        </p:nvSpPr>
        <p:spPr>
          <a:xfrm>
            <a:off x="10646026" y="5879914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A0F4929-85AC-CAFA-BF75-37D92F09C0B2}"/>
              </a:ext>
            </a:extLst>
          </p:cNvPr>
          <p:cNvSpPr txBox="1"/>
          <p:nvPr/>
        </p:nvSpPr>
        <p:spPr>
          <a:xfrm>
            <a:off x="10646026" y="7733201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00071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ABE834-0609-7E05-FEFD-6EB257A18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4068" y="3754867"/>
            <a:ext cx="7006165" cy="1015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38" b="1" dirty="0"/>
              <a:t>Einheitlichen Standard der Landwirtschaft nutzen und in eigene Prozesse einbinden</a:t>
            </a:r>
          </a:p>
          <a:p>
            <a:endParaRPr lang="de-ES" sz="2638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7A0706-2C8C-7D59-88C8-ED37A75A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Ihr Nutzen…</a:t>
            </a:r>
            <a:r>
              <a:rPr lang="de-DE" sz="4947" dirty="0"/>
              <a:t/>
            </a:r>
            <a:br>
              <a:rPr lang="de-DE" sz="4947" dirty="0"/>
            </a:br>
            <a:r>
              <a:rPr lang="de-DE" sz="3958" b="0" dirty="0"/>
              <a:t>als Partner der Landwirtschaft</a:t>
            </a:r>
            <a:endParaRPr lang="de-ES" sz="3958" b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ECFF8EC-6E99-17E2-3F18-C7788ACE2E38}"/>
              </a:ext>
            </a:extLst>
          </p:cNvPr>
          <p:cNvSpPr txBox="1">
            <a:spLocks/>
          </p:cNvSpPr>
          <p:nvPr/>
        </p:nvSpPr>
        <p:spPr>
          <a:xfrm>
            <a:off x="2334068" y="5081851"/>
            <a:ext cx="7006165" cy="1015021"/>
          </a:xfrm>
          <a:prstGeom prst="rect">
            <a:avLst/>
          </a:prstGeom>
        </p:spPr>
        <p:txBody>
          <a:bodyPr vert="horz" lIns="0" tIns="0" rIns="150781" bIns="7539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Standard deckt Nachhaltigkeitsprüfung </a:t>
            </a:r>
            <a:br>
              <a:rPr lang="de-DE" sz="2638" b="1" dirty="0"/>
            </a:br>
            <a:r>
              <a:rPr lang="de-DE" sz="2638" b="1" dirty="0"/>
              <a:t>in ihrem Prozess ab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9B37088-8F13-A708-64BC-FFFD37E440A4}"/>
              </a:ext>
            </a:extLst>
          </p:cNvPr>
          <p:cNvSpPr txBox="1">
            <a:spLocks/>
          </p:cNvSpPr>
          <p:nvPr/>
        </p:nvSpPr>
        <p:spPr>
          <a:xfrm>
            <a:off x="2334068" y="6678977"/>
            <a:ext cx="7006165" cy="830966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Transparenz und Information</a:t>
            </a:r>
            <a:r>
              <a:rPr lang="de-DE" sz="2638" dirty="0"/>
              <a:t>, </a:t>
            </a:r>
            <a:br>
              <a:rPr lang="de-DE" sz="2638" dirty="0"/>
            </a:br>
            <a:r>
              <a:rPr lang="de-DE" sz="2638" dirty="0"/>
              <a:t>um finanzielle Entscheidungen zu treffen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B7F76EF-FEB4-4A7C-80E3-393500DED269}"/>
              </a:ext>
            </a:extLst>
          </p:cNvPr>
          <p:cNvSpPr txBox="1">
            <a:spLocks/>
          </p:cNvSpPr>
          <p:nvPr/>
        </p:nvSpPr>
        <p:spPr>
          <a:xfrm>
            <a:off x="11595320" y="3754865"/>
            <a:ext cx="8076245" cy="1009576"/>
          </a:xfrm>
          <a:prstGeom prst="rect">
            <a:avLst/>
          </a:prstGeom>
        </p:spPr>
        <p:txBody>
          <a:bodyPr vert="horz" lIns="0" tIns="0" rIns="150781" bIns="753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Marktzugänge sichern </a:t>
            </a:r>
            <a:r>
              <a:rPr lang="de-DE" sz="2638" dirty="0"/>
              <a:t>dank zertifizierter </a:t>
            </a:r>
            <a:br>
              <a:rPr lang="de-DE" sz="2638" dirty="0"/>
            </a:br>
            <a:r>
              <a:rPr lang="de-DE" sz="2638" dirty="0"/>
              <a:t>nachhaltiger Projekte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767F470-2762-E34A-4275-7ED9F2A96A54}"/>
              </a:ext>
            </a:extLst>
          </p:cNvPr>
          <p:cNvSpPr txBox="1">
            <a:spLocks/>
          </p:cNvSpPr>
          <p:nvPr/>
        </p:nvSpPr>
        <p:spPr>
          <a:xfrm>
            <a:off x="11595320" y="5189950"/>
            <a:ext cx="8074240" cy="824045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Nachhaltigkeit in den Wertschöpfungsketten </a:t>
            </a:r>
            <a:r>
              <a:rPr lang="de-DE" sz="2638" dirty="0"/>
              <a:t/>
            </a:r>
            <a:br>
              <a:rPr lang="de-DE" sz="2638" dirty="0"/>
            </a:br>
            <a:r>
              <a:rPr lang="de-DE" sz="2638" b="1" dirty="0"/>
              <a:t>fördern</a:t>
            </a:r>
            <a:r>
              <a:rPr lang="de-DE" sz="2638" dirty="0"/>
              <a:t> durch definierte Standards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0229122-4730-9E34-43EC-18E3D9D69097}"/>
              </a:ext>
            </a:extLst>
          </p:cNvPr>
          <p:cNvSpPr txBox="1">
            <a:spLocks/>
          </p:cNvSpPr>
          <p:nvPr/>
        </p:nvSpPr>
        <p:spPr>
          <a:xfrm>
            <a:off x="11595319" y="6522381"/>
            <a:ext cx="8074242" cy="824045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Stabilität von Investitionen </a:t>
            </a:r>
            <a:r>
              <a:rPr lang="de-DE" sz="2638" dirty="0"/>
              <a:t>durch Minderung </a:t>
            </a:r>
            <a:br>
              <a:rPr lang="de-DE" sz="2638" dirty="0"/>
            </a:br>
            <a:r>
              <a:rPr lang="de-DE" sz="2638" dirty="0"/>
              <a:t>von Umweltrisiken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9E93456-570A-ACBA-F259-B37C70ADA9E4}"/>
              </a:ext>
            </a:extLst>
          </p:cNvPr>
          <p:cNvSpPr txBox="1"/>
          <p:nvPr/>
        </p:nvSpPr>
        <p:spPr>
          <a:xfrm>
            <a:off x="1384775" y="3636127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2CF422-842F-7110-EB37-756F6662919D}"/>
              </a:ext>
            </a:extLst>
          </p:cNvPr>
          <p:cNvSpPr txBox="1"/>
          <p:nvPr/>
        </p:nvSpPr>
        <p:spPr>
          <a:xfrm>
            <a:off x="1384775" y="5060985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A93986A-0E5A-3940-B1B8-C22D97333732}"/>
              </a:ext>
            </a:extLst>
          </p:cNvPr>
          <p:cNvSpPr txBox="1"/>
          <p:nvPr/>
        </p:nvSpPr>
        <p:spPr>
          <a:xfrm>
            <a:off x="1384775" y="6522366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99F55B-4063-5EF4-DF20-47C8D9C2CD8A}"/>
              </a:ext>
            </a:extLst>
          </p:cNvPr>
          <p:cNvSpPr txBox="1"/>
          <p:nvPr/>
        </p:nvSpPr>
        <p:spPr>
          <a:xfrm>
            <a:off x="10646026" y="3636127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5BFC5D-B3B2-08AC-5625-A9E89C5263AD}"/>
              </a:ext>
            </a:extLst>
          </p:cNvPr>
          <p:cNvSpPr txBox="1"/>
          <p:nvPr/>
        </p:nvSpPr>
        <p:spPr>
          <a:xfrm>
            <a:off x="10646026" y="5060985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A0F4929-85AC-CAFA-BF75-37D92F09C0B2}"/>
              </a:ext>
            </a:extLst>
          </p:cNvPr>
          <p:cNvSpPr txBox="1"/>
          <p:nvPr/>
        </p:nvSpPr>
        <p:spPr>
          <a:xfrm>
            <a:off x="10646026" y="6522366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13B6CB1-CDEC-5EC9-A756-72909484F23D}"/>
              </a:ext>
            </a:extLst>
          </p:cNvPr>
          <p:cNvSpPr txBox="1">
            <a:spLocks/>
          </p:cNvSpPr>
          <p:nvPr/>
        </p:nvSpPr>
        <p:spPr>
          <a:xfrm>
            <a:off x="2334068" y="7942874"/>
            <a:ext cx="7006165" cy="830966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Verantwortung durch gezielte Förderung </a:t>
            </a:r>
            <a:r>
              <a:rPr lang="de-DE" sz="2638" dirty="0"/>
              <a:t>nachhaltiger Ziele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4010EA3-98EC-1FB8-5AD7-E73E95A3B78A}"/>
              </a:ext>
            </a:extLst>
          </p:cNvPr>
          <p:cNvSpPr txBox="1">
            <a:spLocks/>
          </p:cNvSpPr>
          <p:nvPr/>
        </p:nvSpPr>
        <p:spPr>
          <a:xfrm>
            <a:off x="11595319" y="7786278"/>
            <a:ext cx="8074242" cy="824045"/>
          </a:xfrm>
          <a:prstGeom prst="rect">
            <a:avLst/>
          </a:prstGeom>
        </p:spPr>
        <p:txBody>
          <a:bodyPr vert="horz" lIns="0" tIns="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115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687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259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83150" indent="-2857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9786"/>
              </a:buClr>
              <a:buSzPct val="10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38" b="1" dirty="0"/>
              <a:t>Langfristige Werthaltung </a:t>
            </a:r>
            <a:r>
              <a:rPr lang="de-DE" sz="2638" dirty="0"/>
              <a:t>dank nachhaltiger Systemleistungen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A4C413-C7EC-B71E-98D4-1429E411BEFC}"/>
              </a:ext>
            </a:extLst>
          </p:cNvPr>
          <p:cNvSpPr txBox="1"/>
          <p:nvPr/>
        </p:nvSpPr>
        <p:spPr>
          <a:xfrm>
            <a:off x="1384775" y="7786263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6354FF-3AE5-D1AD-141B-AAF8FBED7968}"/>
              </a:ext>
            </a:extLst>
          </p:cNvPr>
          <p:cNvSpPr txBox="1"/>
          <p:nvPr/>
        </p:nvSpPr>
        <p:spPr>
          <a:xfrm>
            <a:off x="10646026" y="7786263"/>
            <a:ext cx="949292" cy="1015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ES" sz="6596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6240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BF148C0-68B5-43DC-BB21-316285BD745D}"/>
              </a:ext>
            </a:extLst>
          </p:cNvPr>
          <p:cNvSpPr/>
          <p:nvPr/>
        </p:nvSpPr>
        <p:spPr>
          <a:xfrm>
            <a:off x="-17180" y="3438617"/>
            <a:ext cx="8510848" cy="3794685"/>
          </a:xfrm>
          <a:custGeom>
            <a:avLst/>
            <a:gdLst>
              <a:gd name="connsiteX0" fmla="*/ 0 w 9210845"/>
              <a:gd name="connsiteY0" fmla="*/ 827744 h 3783106"/>
              <a:gd name="connsiteX1" fmla="*/ 827744 w 9210845"/>
              <a:gd name="connsiteY1" fmla="*/ 0 h 3783106"/>
              <a:gd name="connsiteX2" fmla="*/ 8383101 w 9210845"/>
              <a:gd name="connsiteY2" fmla="*/ 0 h 3783106"/>
              <a:gd name="connsiteX3" fmla="*/ 9210845 w 9210845"/>
              <a:gd name="connsiteY3" fmla="*/ 827744 h 3783106"/>
              <a:gd name="connsiteX4" fmla="*/ 9210845 w 9210845"/>
              <a:gd name="connsiteY4" fmla="*/ 2955362 h 3783106"/>
              <a:gd name="connsiteX5" fmla="*/ 8383101 w 9210845"/>
              <a:gd name="connsiteY5" fmla="*/ 3783106 h 3783106"/>
              <a:gd name="connsiteX6" fmla="*/ 827744 w 9210845"/>
              <a:gd name="connsiteY6" fmla="*/ 3783106 h 3783106"/>
              <a:gd name="connsiteX7" fmla="*/ 0 w 9210845"/>
              <a:gd name="connsiteY7" fmla="*/ 2955362 h 3783106"/>
              <a:gd name="connsiteX8" fmla="*/ 0 w 9210845"/>
              <a:gd name="connsiteY8" fmla="*/ 827744 h 3783106"/>
              <a:gd name="connsiteX0" fmla="*/ 699247 w 9210845"/>
              <a:gd name="connsiteY0" fmla="*/ 648450 h 3783106"/>
              <a:gd name="connsiteX1" fmla="*/ 827744 w 9210845"/>
              <a:gd name="connsiteY1" fmla="*/ 0 h 3783106"/>
              <a:gd name="connsiteX2" fmla="*/ 8383101 w 9210845"/>
              <a:gd name="connsiteY2" fmla="*/ 0 h 3783106"/>
              <a:gd name="connsiteX3" fmla="*/ 9210845 w 9210845"/>
              <a:gd name="connsiteY3" fmla="*/ 827744 h 3783106"/>
              <a:gd name="connsiteX4" fmla="*/ 9210845 w 9210845"/>
              <a:gd name="connsiteY4" fmla="*/ 2955362 h 3783106"/>
              <a:gd name="connsiteX5" fmla="*/ 8383101 w 9210845"/>
              <a:gd name="connsiteY5" fmla="*/ 3783106 h 3783106"/>
              <a:gd name="connsiteX6" fmla="*/ 827744 w 9210845"/>
              <a:gd name="connsiteY6" fmla="*/ 3783106 h 3783106"/>
              <a:gd name="connsiteX7" fmla="*/ 0 w 9210845"/>
              <a:gd name="connsiteY7" fmla="*/ 2955362 h 3783106"/>
              <a:gd name="connsiteX8" fmla="*/ 699247 w 9210845"/>
              <a:gd name="connsiteY8" fmla="*/ 648450 h 3783106"/>
              <a:gd name="connsiteX0" fmla="*/ 114327 w 8625925"/>
              <a:gd name="connsiteY0" fmla="*/ 648450 h 3783106"/>
              <a:gd name="connsiteX1" fmla="*/ 242824 w 8625925"/>
              <a:gd name="connsiteY1" fmla="*/ 0 h 3783106"/>
              <a:gd name="connsiteX2" fmla="*/ 7798181 w 8625925"/>
              <a:gd name="connsiteY2" fmla="*/ 0 h 3783106"/>
              <a:gd name="connsiteX3" fmla="*/ 8625925 w 8625925"/>
              <a:gd name="connsiteY3" fmla="*/ 827744 h 3783106"/>
              <a:gd name="connsiteX4" fmla="*/ 8625925 w 8625925"/>
              <a:gd name="connsiteY4" fmla="*/ 2955362 h 3783106"/>
              <a:gd name="connsiteX5" fmla="*/ 7798181 w 8625925"/>
              <a:gd name="connsiteY5" fmla="*/ 3783106 h 3783106"/>
              <a:gd name="connsiteX6" fmla="*/ 242824 w 8625925"/>
              <a:gd name="connsiteY6" fmla="*/ 3783106 h 3783106"/>
              <a:gd name="connsiteX7" fmla="*/ 203974 w 8625925"/>
              <a:gd name="connsiteY7" fmla="*/ 2722280 h 3783106"/>
              <a:gd name="connsiteX8" fmla="*/ 114327 w 8625925"/>
              <a:gd name="connsiteY8" fmla="*/ 648450 h 3783106"/>
              <a:gd name="connsiteX0" fmla="*/ 114327 w 8625925"/>
              <a:gd name="connsiteY0" fmla="*/ 648450 h 3783106"/>
              <a:gd name="connsiteX1" fmla="*/ 242824 w 8625925"/>
              <a:gd name="connsiteY1" fmla="*/ 0 h 3783106"/>
              <a:gd name="connsiteX2" fmla="*/ 7798181 w 8625925"/>
              <a:gd name="connsiteY2" fmla="*/ 0 h 3783106"/>
              <a:gd name="connsiteX3" fmla="*/ 8625925 w 8625925"/>
              <a:gd name="connsiteY3" fmla="*/ 827744 h 3783106"/>
              <a:gd name="connsiteX4" fmla="*/ 8625925 w 8625925"/>
              <a:gd name="connsiteY4" fmla="*/ 2955362 h 3783106"/>
              <a:gd name="connsiteX5" fmla="*/ 7798181 w 8625925"/>
              <a:gd name="connsiteY5" fmla="*/ 3783106 h 3783106"/>
              <a:gd name="connsiteX6" fmla="*/ 242824 w 8625925"/>
              <a:gd name="connsiteY6" fmla="*/ 3783106 h 3783106"/>
              <a:gd name="connsiteX7" fmla="*/ 203974 w 8625925"/>
              <a:gd name="connsiteY7" fmla="*/ 2722280 h 3783106"/>
              <a:gd name="connsiteX8" fmla="*/ 114327 w 8625925"/>
              <a:gd name="connsiteY8" fmla="*/ 648450 h 3783106"/>
              <a:gd name="connsiteX0" fmla="*/ 114327 w 8625925"/>
              <a:gd name="connsiteY0" fmla="*/ 648450 h 3783106"/>
              <a:gd name="connsiteX1" fmla="*/ 242824 w 8625925"/>
              <a:gd name="connsiteY1" fmla="*/ 0 h 3783106"/>
              <a:gd name="connsiteX2" fmla="*/ 7798181 w 8625925"/>
              <a:gd name="connsiteY2" fmla="*/ 0 h 3783106"/>
              <a:gd name="connsiteX3" fmla="*/ 8625925 w 8625925"/>
              <a:gd name="connsiteY3" fmla="*/ 827744 h 3783106"/>
              <a:gd name="connsiteX4" fmla="*/ 8625925 w 8625925"/>
              <a:gd name="connsiteY4" fmla="*/ 2955362 h 3783106"/>
              <a:gd name="connsiteX5" fmla="*/ 7798181 w 8625925"/>
              <a:gd name="connsiteY5" fmla="*/ 3783106 h 3783106"/>
              <a:gd name="connsiteX6" fmla="*/ 242824 w 8625925"/>
              <a:gd name="connsiteY6" fmla="*/ 3783106 h 3783106"/>
              <a:gd name="connsiteX7" fmla="*/ 203974 w 8625925"/>
              <a:gd name="connsiteY7" fmla="*/ 2722280 h 3783106"/>
              <a:gd name="connsiteX8" fmla="*/ 114327 w 8625925"/>
              <a:gd name="connsiteY8" fmla="*/ 648450 h 3783106"/>
              <a:gd name="connsiteX0" fmla="*/ 151945 w 8663543"/>
              <a:gd name="connsiteY0" fmla="*/ 648450 h 3801035"/>
              <a:gd name="connsiteX1" fmla="*/ 280442 w 8663543"/>
              <a:gd name="connsiteY1" fmla="*/ 0 h 3801035"/>
              <a:gd name="connsiteX2" fmla="*/ 7835799 w 8663543"/>
              <a:gd name="connsiteY2" fmla="*/ 0 h 3801035"/>
              <a:gd name="connsiteX3" fmla="*/ 8663543 w 8663543"/>
              <a:gd name="connsiteY3" fmla="*/ 827744 h 3801035"/>
              <a:gd name="connsiteX4" fmla="*/ 8663543 w 8663543"/>
              <a:gd name="connsiteY4" fmla="*/ 2955362 h 3801035"/>
              <a:gd name="connsiteX5" fmla="*/ 7835799 w 8663543"/>
              <a:gd name="connsiteY5" fmla="*/ 3783106 h 3801035"/>
              <a:gd name="connsiteX6" fmla="*/ 190795 w 8663543"/>
              <a:gd name="connsiteY6" fmla="*/ 3801035 h 3801035"/>
              <a:gd name="connsiteX7" fmla="*/ 241592 w 8663543"/>
              <a:gd name="connsiteY7" fmla="*/ 2722280 h 3801035"/>
              <a:gd name="connsiteX8" fmla="*/ 151945 w 8663543"/>
              <a:gd name="connsiteY8" fmla="*/ 648450 h 3801035"/>
              <a:gd name="connsiteX0" fmla="*/ 114327 w 8625925"/>
              <a:gd name="connsiteY0" fmla="*/ 648450 h 3801035"/>
              <a:gd name="connsiteX1" fmla="*/ 242824 w 8625925"/>
              <a:gd name="connsiteY1" fmla="*/ 0 h 3801035"/>
              <a:gd name="connsiteX2" fmla="*/ 7798181 w 8625925"/>
              <a:gd name="connsiteY2" fmla="*/ 0 h 3801035"/>
              <a:gd name="connsiteX3" fmla="*/ 8625925 w 8625925"/>
              <a:gd name="connsiteY3" fmla="*/ 827744 h 3801035"/>
              <a:gd name="connsiteX4" fmla="*/ 8625925 w 8625925"/>
              <a:gd name="connsiteY4" fmla="*/ 2955362 h 3801035"/>
              <a:gd name="connsiteX5" fmla="*/ 7798181 w 8625925"/>
              <a:gd name="connsiteY5" fmla="*/ 3783106 h 3801035"/>
              <a:gd name="connsiteX6" fmla="*/ 477027 w 8625925"/>
              <a:gd name="connsiteY6" fmla="*/ 3801035 h 3801035"/>
              <a:gd name="connsiteX7" fmla="*/ 203974 w 8625925"/>
              <a:gd name="connsiteY7" fmla="*/ 2722280 h 3801035"/>
              <a:gd name="connsiteX8" fmla="*/ 114327 w 8625925"/>
              <a:gd name="connsiteY8" fmla="*/ 648450 h 3801035"/>
              <a:gd name="connsiteX0" fmla="*/ 114327 w 8625925"/>
              <a:gd name="connsiteY0" fmla="*/ 651717 h 3804302"/>
              <a:gd name="connsiteX1" fmla="*/ 242824 w 8625925"/>
              <a:gd name="connsiteY1" fmla="*/ 3267 h 3804302"/>
              <a:gd name="connsiteX2" fmla="*/ 157656 w 8625925"/>
              <a:gd name="connsiteY2" fmla="*/ 0 h 3804302"/>
              <a:gd name="connsiteX3" fmla="*/ 7798181 w 8625925"/>
              <a:gd name="connsiteY3" fmla="*/ 3267 h 3804302"/>
              <a:gd name="connsiteX4" fmla="*/ 8625925 w 8625925"/>
              <a:gd name="connsiteY4" fmla="*/ 831011 h 3804302"/>
              <a:gd name="connsiteX5" fmla="*/ 8625925 w 8625925"/>
              <a:gd name="connsiteY5" fmla="*/ 2958629 h 3804302"/>
              <a:gd name="connsiteX6" fmla="*/ 7798181 w 8625925"/>
              <a:gd name="connsiteY6" fmla="*/ 3786373 h 3804302"/>
              <a:gd name="connsiteX7" fmla="*/ 477027 w 8625925"/>
              <a:gd name="connsiteY7" fmla="*/ 3804302 h 3804302"/>
              <a:gd name="connsiteX8" fmla="*/ 203974 w 8625925"/>
              <a:gd name="connsiteY8" fmla="*/ 2725547 h 3804302"/>
              <a:gd name="connsiteX9" fmla="*/ 114327 w 8625925"/>
              <a:gd name="connsiteY9" fmla="*/ 651717 h 3804302"/>
              <a:gd name="connsiteX0" fmla="*/ 114327 w 8625925"/>
              <a:gd name="connsiteY0" fmla="*/ 649357 h 3801942"/>
              <a:gd name="connsiteX1" fmla="*/ 242824 w 8625925"/>
              <a:gd name="connsiteY1" fmla="*/ 907 h 3801942"/>
              <a:gd name="connsiteX2" fmla="*/ 214806 w 8625925"/>
              <a:gd name="connsiteY2" fmla="*/ 10340 h 3801942"/>
              <a:gd name="connsiteX3" fmla="*/ 7798181 w 8625925"/>
              <a:gd name="connsiteY3" fmla="*/ 907 h 3801942"/>
              <a:gd name="connsiteX4" fmla="*/ 8625925 w 8625925"/>
              <a:gd name="connsiteY4" fmla="*/ 828651 h 3801942"/>
              <a:gd name="connsiteX5" fmla="*/ 8625925 w 8625925"/>
              <a:gd name="connsiteY5" fmla="*/ 2956269 h 3801942"/>
              <a:gd name="connsiteX6" fmla="*/ 7798181 w 8625925"/>
              <a:gd name="connsiteY6" fmla="*/ 3784013 h 3801942"/>
              <a:gd name="connsiteX7" fmla="*/ 477027 w 8625925"/>
              <a:gd name="connsiteY7" fmla="*/ 3801942 h 3801942"/>
              <a:gd name="connsiteX8" fmla="*/ 203974 w 8625925"/>
              <a:gd name="connsiteY8" fmla="*/ 2723187 h 3801942"/>
              <a:gd name="connsiteX9" fmla="*/ 114327 w 8625925"/>
              <a:gd name="connsiteY9" fmla="*/ 649357 h 3801942"/>
              <a:gd name="connsiteX0" fmla="*/ 114327 w 8625925"/>
              <a:gd name="connsiteY0" fmla="*/ 649700 h 3802285"/>
              <a:gd name="connsiteX1" fmla="*/ 242824 w 8625925"/>
              <a:gd name="connsiteY1" fmla="*/ 1250 h 3802285"/>
              <a:gd name="connsiteX2" fmla="*/ 157656 w 8625925"/>
              <a:gd name="connsiteY2" fmla="*/ 4333 h 3802285"/>
              <a:gd name="connsiteX3" fmla="*/ 7798181 w 8625925"/>
              <a:gd name="connsiteY3" fmla="*/ 1250 h 3802285"/>
              <a:gd name="connsiteX4" fmla="*/ 8625925 w 8625925"/>
              <a:gd name="connsiteY4" fmla="*/ 828994 h 3802285"/>
              <a:gd name="connsiteX5" fmla="*/ 8625925 w 8625925"/>
              <a:gd name="connsiteY5" fmla="*/ 2956612 h 3802285"/>
              <a:gd name="connsiteX6" fmla="*/ 7798181 w 8625925"/>
              <a:gd name="connsiteY6" fmla="*/ 3784356 h 3802285"/>
              <a:gd name="connsiteX7" fmla="*/ 477027 w 8625925"/>
              <a:gd name="connsiteY7" fmla="*/ 3802285 h 3802285"/>
              <a:gd name="connsiteX8" fmla="*/ 203974 w 8625925"/>
              <a:gd name="connsiteY8" fmla="*/ 2723530 h 3802285"/>
              <a:gd name="connsiteX9" fmla="*/ 114327 w 8625925"/>
              <a:gd name="connsiteY9" fmla="*/ 649700 h 3802285"/>
              <a:gd name="connsiteX0" fmla="*/ 230706 w 8742304"/>
              <a:gd name="connsiteY0" fmla="*/ 648450 h 3801035"/>
              <a:gd name="connsiteX1" fmla="*/ 194103 w 8742304"/>
              <a:gd name="connsiteY1" fmla="*/ 19050 h 3801035"/>
              <a:gd name="connsiteX2" fmla="*/ 274035 w 8742304"/>
              <a:gd name="connsiteY2" fmla="*/ 3083 h 3801035"/>
              <a:gd name="connsiteX3" fmla="*/ 7914560 w 8742304"/>
              <a:gd name="connsiteY3" fmla="*/ 0 h 3801035"/>
              <a:gd name="connsiteX4" fmla="*/ 8742304 w 8742304"/>
              <a:gd name="connsiteY4" fmla="*/ 827744 h 3801035"/>
              <a:gd name="connsiteX5" fmla="*/ 8742304 w 8742304"/>
              <a:gd name="connsiteY5" fmla="*/ 2955362 h 3801035"/>
              <a:gd name="connsiteX6" fmla="*/ 7914560 w 8742304"/>
              <a:gd name="connsiteY6" fmla="*/ 3783106 h 3801035"/>
              <a:gd name="connsiteX7" fmla="*/ 593406 w 8742304"/>
              <a:gd name="connsiteY7" fmla="*/ 3801035 h 3801035"/>
              <a:gd name="connsiteX8" fmla="*/ 320353 w 8742304"/>
              <a:gd name="connsiteY8" fmla="*/ 2722280 h 3801035"/>
              <a:gd name="connsiteX9" fmla="*/ 230706 w 8742304"/>
              <a:gd name="connsiteY9" fmla="*/ 648450 h 3801035"/>
              <a:gd name="connsiteX0" fmla="*/ 36603 w 8548201"/>
              <a:gd name="connsiteY0" fmla="*/ 648450 h 3801035"/>
              <a:gd name="connsiteX1" fmla="*/ 0 w 8548201"/>
              <a:gd name="connsiteY1" fmla="*/ 19050 h 3801035"/>
              <a:gd name="connsiteX2" fmla="*/ 79932 w 8548201"/>
              <a:gd name="connsiteY2" fmla="*/ 3083 h 3801035"/>
              <a:gd name="connsiteX3" fmla="*/ 7720457 w 8548201"/>
              <a:gd name="connsiteY3" fmla="*/ 0 h 3801035"/>
              <a:gd name="connsiteX4" fmla="*/ 8548201 w 8548201"/>
              <a:gd name="connsiteY4" fmla="*/ 827744 h 3801035"/>
              <a:gd name="connsiteX5" fmla="*/ 8548201 w 8548201"/>
              <a:gd name="connsiteY5" fmla="*/ 2955362 h 3801035"/>
              <a:gd name="connsiteX6" fmla="*/ 7720457 w 8548201"/>
              <a:gd name="connsiteY6" fmla="*/ 3783106 h 3801035"/>
              <a:gd name="connsiteX7" fmla="*/ 399303 w 8548201"/>
              <a:gd name="connsiteY7" fmla="*/ 3801035 h 3801035"/>
              <a:gd name="connsiteX8" fmla="*/ 126250 w 8548201"/>
              <a:gd name="connsiteY8" fmla="*/ 2722280 h 3801035"/>
              <a:gd name="connsiteX9" fmla="*/ 36603 w 8548201"/>
              <a:gd name="connsiteY9" fmla="*/ 648450 h 3801035"/>
              <a:gd name="connsiteX0" fmla="*/ 36603 w 8548201"/>
              <a:gd name="connsiteY0" fmla="*/ 648450 h 3801035"/>
              <a:gd name="connsiteX1" fmla="*/ 0 w 8548201"/>
              <a:gd name="connsiteY1" fmla="*/ 19050 h 3801035"/>
              <a:gd name="connsiteX2" fmla="*/ 79932 w 8548201"/>
              <a:gd name="connsiteY2" fmla="*/ 3083 h 3801035"/>
              <a:gd name="connsiteX3" fmla="*/ 7720457 w 8548201"/>
              <a:gd name="connsiteY3" fmla="*/ 0 h 3801035"/>
              <a:gd name="connsiteX4" fmla="*/ 8548201 w 8548201"/>
              <a:gd name="connsiteY4" fmla="*/ 827744 h 3801035"/>
              <a:gd name="connsiteX5" fmla="*/ 8548201 w 8548201"/>
              <a:gd name="connsiteY5" fmla="*/ 2955362 h 3801035"/>
              <a:gd name="connsiteX6" fmla="*/ 7720457 w 8548201"/>
              <a:gd name="connsiteY6" fmla="*/ 3783106 h 3801035"/>
              <a:gd name="connsiteX7" fmla="*/ 399303 w 8548201"/>
              <a:gd name="connsiteY7" fmla="*/ 3801035 h 3801035"/>
              <a:gd name="connsiteX8" fmla="*/ 126250 w 8548201"/>
              <a:gd name="connsiteY8" fmla="*/ 2722280 h 3801035"/>
              <a:gd name="connsiteX9" fmla="*/ 36603 w 8548201"/>
              <a:gd name="connsiteY9" fmla="*/ 648450 h 3801035"/>
              <a:gd name="connsiteX0" fmla="*/ 91315 w 8602913"/>
              <a:gd name="connsiteY0" fmla="*/ 648450 h 3804490"/>
              <a:gd name="connsiteX1" fmla="*/ 54712 w 8602913"/>
              <a:gd name="connsiteY1" fmla="*/ 19050 h 3804490"/>
              <a:gd name="connsiteX2" fmla="*/ 134644 w 8602913"/>
              <a:gd name="connsiteY2" fmla="*/ 3083 h 3804490"/>
              <a:gd name="connsiteX3" fmla="*/ 7775169 w 8602913"/>
              <a:gd name="connsiteY3" fmla="*/ 0 h 3804490"/>
              <a:gd name="connsiteX4" fmla="*/ 8602913 w 8602913"/>
              <a:gd name="connsiteY4" fmla="*/ 827744 h 3804490"/>
              <a:gd name="connsiteX5" fmla="*/ 8602913 w 8602913"/>
              <a:gd name="connsiteY5" fmla="*/ 2955362 h 3804490"/>
              <a:gd name="connsiteX6" fmla="*/ 7775169 w 8602913"/>
              <a:gd name="connsiteY6" fmla="*/ 3783106 h 3804490"/>
              <a:gd name="connsiteX7" fmla="*/ 454015 w 8602913"/>
              <a:gd name="connsiteY7" fmla="*/ 3801035 h 3804490"/>
              <a:gd name="connsiteX8" fmla="*/ 180962 w 8602913"/>
              <a:gd name="connsiteY8" fmla="*/ 2722280 h 3804490"/>
              <a:gd name="connsiteX9" fmla="*/ 91315 w 8602913"/>
              <a:gd name="connsiteY9" fmla="*/ 648450 h 3804490"/>
              <a:gd name="connsiteX0" fmla="*/ 123065 w 8602913"/>
              <a:gd name="connsiteY0" fmla="*/ 3093200 h 3804490"/>
              <a:gd name="connsiteX1" fmla="*/ 54712 w 8602913"/>
              <a:gd name="connsiteY1" fmla="*/ 19050 h 3804490"/>
              <a:gd name="connsiteX2" fmla="*/ 134644 w 8602913"/>
              <a:gd name="connsiteY2" fmla="*/ 3083 h 3804490"/>
              <a:gd name="connsiteX3" fmla="*/ 7775169 w 8602913"/>
              <a:gd name="connsiteY3" fmla="*/ 0 h 3804490"/>
              <a:gd name="connsiteX4" fmla="*/ 8602913 w 8602913"/>
              <a:gd name="connsiteY4" fmla="*/ 827744 h 3804490"/>
              <a:gd name="connsiteX5" fmla="*/ 8602913 w 8602913"/>
              <a:gd name="connsiteY5" fmla="*/ 2955362 h 3804490"/>
              <a:gd name="connsiteX6" fmla="*/ 7775169 w 8602913"/>
              <a:gd name="connsiteY6" fmla="*/ 3783106 h 3804490"/>
              <a:gd name="connsiteX7" fmla="*/ 454015 w 8602913"/>
              <a:gd name="connsiteY7" fmla="*/ 3801035 h 3804490"/>
              <a:gd name="connsiteX8" fmla="*/ 180962 w 8602913"/>
              <a:gd name="connsiteY8" fmla="*/ 2722280 h 3804490"/>
              <a:gd name="connsiteX9" fmla="*/ 123065 w 8602913"/>
              <a:gd name="connsiteY9" fmla="*/ 3093200 h 3804490"/>
              <a:gd name="connsiteX0" fmla="*/ 152140 w 8631988"/>
              <a:gd name="connsiteY0" fmla="*/ 3093200 h 3807389"/>
              <a:gd name="connsiteX1" fmla="*/ 83787 w 8631988"/>
              <a:gd name="connsiteY1" fmla="*/ 19050 h 3807389"/>
              <a:gd name="connsiteX2" fmla="*/ 163719 w 8631988"/>
              <a:gd name="connsiteY2" fmla="*/ 3083 h 3807389"/>
              <a:gd name="connsiteX3" fmla="*/ 7804244 w 8631988"/>
              <a:gd name="connsiteY3" fmla="*/ 0 h 3807389"/>
              <a:gd name="connsiteX4" fmla="*/ 8631988 w 8631988"/>
              <a:gd name="connsiteY4" fmla="*/ 827744 h 3807389"/>
              <a:gd name="connsiteX5" fmla="*/ 8631988 w 8631988"/>
              <a:gd name="connsiteY5" fmla="*/ 2955362 h 3807389"/>
              <a:gd name="connsiteX6" fmla="*/ 7804244 w 8631988"/>
              <a:gd name="connsiteY6" fmla="*/ 3783106 h 3807389"/>
              <a:gd name="connsiteX7" fmla="*/ 483090 w 8631988"/>
              <a:gd name="connsiteY7" fmla="*/ 3801035 h 3807389"/>
              <a:gd name="connsiteX8" fmla="*/ 140187 w 8631988"/>
              <a:gd name="connsiteY8" fmla="*/ 2811180 h 3807389"/>
              <a:gd name="connsiteX9" fmla="*/ 152140 w 8631988"/>
              <a:gd name="connsiteY9" fmla="*/ 3093200 h 3807389"/>
              <a:gd name="connsiteX0" fmla="*/ 68353 w 8548201"/>
              <a:gd name="connsiteY0" fmla="*/ 3093200 h 3789385"/>
              <a:gd name="connsiteX1" fmla="*/ 0 w 8548201"/>
              <a:gd name="connsiteY1" fmla="*/ 19050 h 3789385"/>
              <a:gd name="connsiteX2" fmla="*/ 79932 w 8548201"/>
              <a:gd name="connsiteY2" fmla="*/ 3083 h 3789385"/>
              <a:gd name="connsiteX3" fmla="*/ 7720457 w 8548201"/>
              <a:gd name="connsiteY3" fmla="*/ 0 h 3789385"/>
              <a:gd name="connsiteX4" fmla="*/ 8548201 w 8548201"/>
              <a:gd name="connsiteY4" fmla="*/ 827744 h 3789385"/>
              <a:gd name="connsiteX5" fmla="*/ 8548201 w 8548201"/>
              <a:gd name="connsiteY5" fmla="*/ 2955362 h 3789385"/>
              <a:gd name="connsiteX6" fmla="*/ 7720457 w 8548201"/>
              <a:gd name="connsiteY6" fmla="*/ 3783106 h 3789385"/>
              <a:gd name="connsiteX7" fmla="*/ 907303 w 8548201"/>
              <a:gd name="connsiteY7" fmla="*/ 3781985 h 3789385"/>
              <a:gd name="connsiteX8" fmla="*/ 56400 w 8548201"/>
              <a:gd name="connsiteY8" fmla="*/ 2811180 h 3789385"/>
              <a:gd name="connsiteX9" fmla="*/ 68353 w 8548201"/>
              <a:gd name="connsiteY9" fmla="*/ 3093200 h 3789385"/>
              <a:gd name="connsiteX0" fmla="*/ 68353 w 8548201"/>
              <a:gd name="connsiteY0" fmla="*/ 3093200 h 3801365"/>
              <a:gd name="connsiteX1" fmla="*/ 0 w 8548201"/>
              <a:gd name="connsiteY1" fmla="*/ 19050 h 3801365"/>
              <a:gd name="connsiteX2" fmla="*/ 79932 w 8548201"/>
              <a:gd name="connsiteY2" fmla="*/ 3083 h 3801365"/>
              <a:gd name="connsiteX3" fmla="*/ 7720457 w 8548201"/>
              <a:gd name="connsiteY3" fmla="*/ 0 h 3801365"/>
              <a:gd name="connsiteX4" fmla="*/ 8548201 w 8548201"/>
              <a:gd name="connsiteY4" fmla="*/ 827744 h 3801365"/>
              <a:gd name="connsiteX5" fmla="*/ 8548201 w 8548201"/>
              <a:gd name="connsiteY5" fmla="*/ 2955362 h 3801365"/>
              <a:gd name="connsiteX6" fmla="*/ 7720457 w 8548201"/>
              <a:gd name="connsiteY6" fmla="*/ 3783106 h 3801365"/>
              <a:gd name="connsiteX7" fmla="*/ 900953 w 8548201"/>
              <a:gd name="connsiteY7" fmla="*/ 3794685 h 3801365"/>
              <a:gd name="connsiteX8" fmla="*/ 56400 w 8548201"/>
              <a:gd name="connsiteY8" fmla="*/ 2811180 h 3801365"/>
              <a:gd name="connsiteX9" fmla="*/ 68353 w 8548201"/>
              <a:gd name="connsiteY9" fmla="*/ 3093200 h 3801365"/>
              <a:gd name="connsiteX0" fmla="*/ 68353 w 8548201"/>
              <a:gd name="connsiteY0" fmla="*/ 3093200 h 3794685"/>
              <a:gd name="connsiteX1" fmla="*/ 0 w 8548201"/>
              <a:gd name="connsiteY1" fmla="*/ 19050 h 3794685"/>
              <a:gd name="connsiteX2" fmla="*/ 79932 w 8548201"/>
              <a:gd name="connsiteY2" fmla="*/ 3083 h 3794685"/>
              <a:gd name="connsiteX3" fmla="*/ 7720457 w 8548201"/>
              <a:gd name="connsiteY3" fmla="*/ 0 h 3794685"/>
              <a:gd name="connsiteX4" fmla="*/ 8548201 w 8548201"/>
              <a:gd name="connsiteY4" fmla="*/ 827744 h 3794685"/>
              <a:gd name="connsiteX5" fmla="*/ 8548201 w 8548201"/>
              <a:gd name="connsiteY5" fmla="*/ 2955362 h 3794685"/>
              <a:gd name="connsiteX6" fmla="*/ 7720457 w 8548201"/>
              <a:gd name="connsiteY6" fmla="*/ 3783106 h 3794685"/>
              <a:gd name="connsiteX7" fmla="*/ 900953 w 8548201"/>
              <a:gd name="connsiteY7" fmla="*/ 3794685 h 3794685"/>
              <a:gd name="connsiteX8" fmla="*/ 56400 w 8548201"/>
              <a:gd name="connsiteY8" fmla="*/ 2811180 h 3794685"/>
              <a:gd name="connsiteX9" fmla="*/ 68353 w 8548201"/>
              <a:gd name="connsiteY9" fmla="*/ 3093200 h 3794685"/>
              <a:gd name="connsiteX0" fmla="*/ 403283 w 8883131"/>
              <a:gd name="connsiteY0" fmla="*/ 3093200 h 3794685"/>
              <a:gd name="connsiteX1" fmla="*/ 334930 w 8883131"/>
              <a:gd name="connsiteY1" fmla="*/ 19050 h 3794685"/>
              <a:gd name="connsiteX2" fmla="*/ 414862 w 8883131"/>
              <a:gd name="connsiteY2" fmla="*/ 3083 h 3794685"/>
              <a:gd name="connsiteX3" fmla="*/ 8055387 w 8883131"/>
              <a:gd name="connsiteY3" fmla="*/ 0 h 3794685"/>
              <a:gd name="connsiteX4" fmla="*/ 8883131 w 8883131"/>
              <a:gd name="connsiteY4" fmla="*/ 827744 h 3794685"/>
              <a:gd name="connsiteX5" fmla="*/ 8883131 w 8883131"/>
              <a:gd name="connsiteY5" fmla="*/ 2955362 h 3794685"/>
              <a:gd name="connsiteX6" fmla="*/ 8055387 w 8883131"/>
              <a:gd name="connsiteY6" fmla="*/ 3783106 h 3794685"/>
              <a:gd name="connsiteX7" fmla="*/ 384983 w 8883131"/>
              <a:gd name="connsiteY7" fmla="*/ 3794685 h 3794685"/>
              <a:gd name="connsiteX8" fmla="*/ 391330 w 8883131"/>
              <a:gd name="connsiteY8" fmla="*/ 2811180 h 3794685"/>
              <a:gd name="connsiteX9" fmla="*/ 403283 w 8883131"/>
              <a:gd name="connsiteY9" fmla="*/ 3093200 h 3794685"/>
              <a:gd name="connsiteX0" fmla="*/ 68353 w 8548201"/>
              <a:gd name="connsiteY0" fmla="*/ 3093200 h 3794685"/>
              <a:gd name="connsiteX1" fmla="*/ 0 w 8548201"/>
              <a:gd name="connsiteY1" fmla="*/ 19050 h 3794685"/>
              <a:gd name="connsiteX2" fmla="*/ 79932 w 8548201"/>
              <a:gd name="connsiteY2" fmla="*/ 3083 h 3794685"/>
              <a:gd name="connsiteX3" fmla="*/ 7720457 w 8548201"/>
              <a:gd name="connsiteY3" fmla="*/ 0 h 3794685"/>
              <a:gd name="connsiteX4" fmla="*/ 8548201 w 8548201"/>
              <a:gd name="connsiteY4" fmla="*/ 827744 h 3794685"/>
              <a:gd name="connsiteX5" fmla="*/ 8548201 w 8548201"/>
              <a:gd name="connsiteY5" fmla="*/ 2955362 h 3794685"/>
              <a:gd name="connsiteX6" fmla="*/ 7720457 w 8548201"/>
              <a:gd name="connsiteY6" fmla="*/ 3783106 h 3794685"/>
              <a:gd name="connsiteX7" fmla="*/ 50053 w 8548201"/>
              <a:gd name="connsiteY7" fmla="*/ 3794685 h 3794685"/>
              <a:gd name="connsiteX8" fmla="*/ 56400 w 8548201"/>
              <a:gd name="connsiteY8" fmla="*/ 2811180 h 3794685"/>
              <a:gd name="connsiteX9" fmla="*/ 68353 w 8548201"/>
              <a:gd name="connsiteY9" fmla="*/ 3093200 h 3794685"/>
              <a:gd name="connsiteX0" fmla="*/ 23903 w 8503751"/>
              <a:gd name="connsiteY0" fmla="*/ 3093200 h 3794685"/>
              <a:gd name="connsiteX1" fmla="*/ 0 w 8503751"/>
              <a:gd name="connsiteY1" fmla="*/ 19050 h 3794685"/>
              <a:gd name="connsiteX2" fmla="*/ 35482 w 8503751"/>
              <a:gd name="connsiteY2" fmla="*/ 3083 h 3794685"/>
              <a:gd name="connsiteX3" fmla="*/ 7676007 w 8503751"/>
              <a:gd name="connsiteY3" fmla="*/ 0 h 3794685"/>
              <a:gd name="connsiteX4" fmla="*/ 8503751 w 8503751"/>
              <a:gd name="connsiteY4" fmla="*/ 827744 h 3794685"/>
              <a:gd name="connsiteX5" fmla="*/ 8503751 w 8503751"/>
              <a:gd name="connsiteY5" fmla="*/ 2955362 h 3794685"/>
              <a:gd name="connsiteX6" fmla="*/ 7676007 w 8503751"/>
              <a:gd name="connsiteY6" fmla="*/ 3783106 h 3794685"/>
              <a:gd name="connsiteX7" fmla="*/ 5603 w 8503751"/>
              <a:gd name="connsiteY7" fmla="*/ 3794685 h 3794685"/>
              <a:gd name="connsiteX8" fmla="*/ 11950 w 8503751"/>
              <a:gd name="connsiteY8" fmla="*/ 2811180 h 3794685"/>
              <a:gd name="connsiteX9" fmla="*/ 23903 w 8503751"/>
              <a:gd name="connsiteY9" fmla="*/ 3093200 h 3794685"/>
              <a:gd name="connsiteX0" fmla="*/ 31000 w 8510848"/>
              <a:gd name="connsiteY0" fmla="*/ 3093200 h 3794685"/>
              <a:gd name="connsiteX1" fmla="*/ 7097 w 8510848"/>
              <a:gd name="connsiteY1" fmla="*/ 19050 h 3794685"/>
              <a:gd name="connsiteX2" fmla="*/ 42579 w 8510848"/>
              <a:gd name="connsiteY2" fmla="*/ 3083 h 3794685"/>
              <a:gd name="connsiteX3" fmla="*/ 7683104 w 8510848"/>
              <a:gd name="connsiteY3" fmla="*/ 0 h 3794685"/>
              <a:gd name="connsiteX4" fmla="*/ 8510848 w 8510848"/>
              <a:gd name="connsiteY4" fmla="*/ 827744 h 3794685"/>
              <a:gd name="connsiteX5" fmla="*/ 8510848 w 8510848"/>
              <a:gd name="connsiteY5" fmla="*/ 2955362 h 3794685"/>
              <a:gd name="connsiteX6" fmla="*/ 7683104 w 8510848"/>
              <a:gd name="connsiteY6" fmla="*/ 3783106 h 3794685"/>
              <a:gd name="connsiteX7" fmla="*/ 0 w 8510848"/>
              <a:gd name="connsiteY7" fmla="*/ 3794685 h 3794685"/>
              <a:gd name="connsiteX8" fmla="*/ 19047 w 8510848"/>
              <a:gd name="connsiteY8" fmla="*/ 2811180 h 3794685"/>
              <a:gd name="connsiteX9" fmla="*/ 31000 w 8510848"/>
              <a:gd name="connsiteY9" fmla="*/ 3093200 h 3794685"/>
              <a:gd name="connsiteX0" fmla="*/ 31003 w 8510851"/>
              <a:gd name="connsiteY0" fmla="*/ 3093200 h 3794685"/>
              <a:gd name="connsiteX1" fmla="*/ 7100 w 8510851"/>
              <a:gd name="connsiteY1" fmla="*/ 19050 h 3794685"/>
              <a:gd name="connsiteX2" fmla="*/ 42582 w 8510851"/>
              <a:gd name="connsiteY2" fmla="*/ 3083 h 3794685"/>
              <a:gd name="connsiteX3" fmla="*/ 7683107 w 8510851"/>
              <a:gd name="connsiteY3" fmla="*/ 0 h 3794685"/>
              <a:gd name="connsiteX4" fmla="*/ 8510851 w 8510851"/>
              <a:gd name="connsiteY4" fmla="*/ 827744 h 3794685"/>
              <a:gd name="connsiteX5" fmla="*/ 8510851 w 8510851"/>
              <a:gd name="connsiteY5" fmla="*/ 2955362 h 3794685"/>
              <a:gd name="connsiteX6" fmla="*/ 7683107 w 8510851"/>
              <a:gd name="connsiteY6" fmla="*/ 3783106 h 3794685"/>
              <a:gd name="connsiteX7" fmla="*/ 3 w 8510851"/>
              <a:gd name="connsiteY7" fmla="*/ 3794685 h 3794685"/>
              <a:gd name="connsiteX8" fmla="*/ 0 w 8510851"/>
              <a:gd name="connsiteY8" fmla="*/ 2811180 h 3794685"/>
              <a:gd name="connsiteX9" fmla="*/ 31003 w 8510851"/>
              <a:gd name="connsiteY9" fmla="*/ 3093200 h 3794685"/>
              <a:gd name="connsiteX0" fmla="*/ 0 w 8562398"/>
              <a:gd name="connsiteY0" fmla="*/ 1302500 h 3794685"/>
              <a:gd name="connsiteX1" fmla="*/ 58647 w 8562398"/>
              <a:gd name="connsiteY1" fmla="*/ 19050 h 3794685"/>
              <a:gd name="connsiteX2" fmla="*/ 94129 w 8562398"/>
              <a:gd name="connsiteY2" fmla="*/ 3083 h 3794685"/>
              <a:gd name="connsiteX3" fmla="*/ 7734654 w 8562398"/>
              <a:gd name="connsiteY3" fmla="*/ 0 h 3794685"/>
              <a:gd name="connsiteX4" fmla="*/ 8562398 w 8562398"/>
              <a:gd name="connsiteY4" fmla="*/ 827744 h 3794685"/>
              <a:gd name="connsiteX5" fmla="*/ 8562398 w 8562398"/>
              <a:gd name="connsiteY5" fmla="*/ 2955362 h 3794685"/>
              <a:gd name="connsiteX6" fmla="*/ 7734654 w 8562398"/>
              <a:gd name="connsiteY6" fmla="*/ 3783106 h 3794685"/>
              <a:gd name="connsiteX7" fmla="*/ 51550 w 8562398"/>
              <a:gd name="connsiteY7" fmla="*/ 3794685 h 3794685"/>
              <a:gd name="connsiteX8" fmla="*/ 51547 w 8562398"/>
              <a:gd name="connsiteY8" fmla="*/ 2811180 h 3794685"/>
              <a:gd name="connsiteX9" fmla="*/ 0 w 8562398"/>
              <a:gd name="connsiteY9" fmla="*/ 1302500 h 3794685"/>
              <a:gd name="connsiteX0" fmla="*/ 0 w 8510851"/>
              <a:gd name="connsiteY0" fmla="*/ 2811180 h 3794685"/>
              <a:gd name="connsiteX1" fmla="*/ 7100 w 8510851"/>
              <a:gd name="connsiteY1" fmla="*/ 19050 h 3794685"/>
              <a:gd name="connsiteX2" fmla="*/ 42582 w 8510851"/>
              <a:gd name="connsiteY2" fmla="*/ 3083 h 3794685"/>
              <a:gd name="connsiteX3" fmla="*/ 7683107 w 8510851"/>
              <a:gd name="connsiteY3" fmla="*/ 0 h 3794685"/>
              <a:gd name="connsiteX4" fmla="*/ 8510851 w 8510851"/>
              <a:gd name="connsiteY4" fmla="*/ 827744 h 3794685"/>
              <a:gd name="connsiteX5" fmla="*/ 8510851 w 8510851"/>
              <a:gd name="connsiteY5" fmla="*/ 2955362 h 3794685"/>
              <a:gd name="connsiteX6" fmla="*/ 7683107 w 8510851"/>
              <a:gd name="connsiteY6" fmla="*/ 3783106 h 3794685"/>
              <a:gd name="connsiteX7" fmla="*/ 3 w 8510851"/>
              <a:gd name="connsiteY7" fmla="*/ 3794685 h 3794685"/>
              <a:gd name="connsiteX8" fmla="*/ 0 w 8510851"/>
              <a:gd name="connsiteY8" fmla="*/ 2811180 h 3794685"/>
              <a:gd name="connsiteX0" fmla="*/ 568330 w 9079178"/>
              <a:gd name="connsiteY0" fmla="*/ 3794685 h 3794685"/>
              <a:gd name="connsiteX1" fmla="*/ 575427 w 9079178"/>
              <a:gd name="connsiteY1" fmla="*/ 19050 h 3794685"/>
              <a:gd name="connsiteX2" fmla="*/ 610909 w 9079178"/>
              <a:gd name="connsiteY2" fmla="*/ 3083 h 3794685"/>
              <a:gd name="connsiteX3" fmla="*/ 8251434 w 9079178"/>
              <a:gd name="connsiteY3" fmla="*/ 0 h 3794685"/>
              <a:gd name="connsiteX4" fmla="*/ 9079178 w 9079178"/>
              <a:gd name="connsiteY4" fmla="*/ 827744 h 3794685"/>
              <a:gd name="connsiteX5" fmla="*/ 9079178 w 9079178"/>
              <a:gd name="connsiteY5" fmla="*/ 2955362 h 3794685"/>
              <a:gd name="connsiteX6" fmla="*/ 8251434 w 9079178"/>
              <a:gd name="connsiteY6" fmla="*/ 3783106 h 3794685"/>
              <a:gd name="connsiteX7" fmla="*/ 568330 w 9079178"/>
              <a:gd name="connsiteY7" fmla="*/ 3794685 h 3794685"/>
              <a:gd name="connsiteX0" fmla="*/ 568330 w 9079178"/>
              <a:gd name="connsiteY0" fmla="*/ 3794685 h 3794685"/>
              <a:gd name="connsiteX1" fmla="*/ 575427 w 9079178"/>
              <a:gd name="connsiteY1" fmla="*/ 19050 h 3794685"/>
              <a:gd name="connsiteX2" fmla="*/ 610909 w 9079178"/>
              <a:gd name="connsiteY2" fmla="*/ 3083 h 3794685"/>
              <a:gd name="connsiteX3" fmla="*/ 8251434 w 9079178"/>
              <a:gd name="connsiteY3" fmla="*/ 0 h 3794685"/>
              <a:gd name="connsiteX4" fmla="*/ 9079178 w 9079178"/>
              <a:gd name="connsiteY4" fmla="*/ 827744 h 3794685"/>
              <a:gd name="connsiteX5" fmla="*/ 9079178 w 9079178"/>
              <a:gd name="connsiteY5" fmla="*/ 2955362 h 3794685"/>
              <a:gd name="connsiteX6" fmla="*/ 8251434 w 9079178"/>
              <a:gd name="connsiteY6" fmla="*/ 3783106 h 3794685"/>
              <a:gd name="connsiteX7" fmla="*/ 568330 w 9079178"/>
              <a:gd name="connsiteY7" fmla="*/ 3794685 h 3794685"/>
              <a:gd name="connsiteX0" fmla="*/ 0 w 8510848"/>
              <a:gd name="connsiteY0" fmla="*/ 3794685 h 3794685"/>
              <a:gd name="connsiteX1" fmla="*/ 7097 w 8510848"/>
              <a:gd name="connsiteY1" fmla="*/ 19050 h 3794685"/>
              <a:gd name="connsiteX2" fmla="*/ 42579 w 8510848"/>
              <a:gd name="connsiteY2" fmla="*/ 3083 h 3794685"/>
              <a:gd name="connsiteX3" fmla="*/ 7683104 w 8510848"/>
              <a:gd name="connsiteY3" fmla="*/ 0 h 3794685"/>
              <a:gd name="connsiteX4" fmla="*/ 8510848 w 8510848"/>
              <a:gd name="connsiteY4" fmla="*/ 827744 h 3794685"/>
              <a:gd name="connsiteX5" fmla="*/ 8510848 w 8510848"/>
              <a:gd name="connsiteY5" fmla="*/ 2955362 h 3794685"/>
              <a:gd name="connsiteX6" fmla="*/ 7683104 w 8510848"/>
              <a:gd name="connsiteY6" fmla="*/ 3783106 h 3794685"/>
              <a:gd name="connsiteX7" fmla="*/ 0 w 8510848"/>
              <a:gd name="connsiteY7" fmla="*/ 3794685 h 379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848" h="3794685">
                <a:moveTo>
                  <a:pt x="0" y="3794685"/>
                </a:moveTo>
                <a:cubicBezTo>
                  <a:pt x="28766" y="-26708"/>
                  <a:pt x="1" y="650984"/>
                  <a:pt x="7097" y="19050"/>
                </a:cubicBezTo>
                <a:cubicBezTo>
                  <a:pt x="80308" y="13728"/>
                  <a:pt x="-30632" y="8405"/>
                  <a:pt x="42579" y="3083"/>
                </a:cubicBezTo>
                <a:lnTo>
                  <a:pt x="7683104" y="0"/>
                </a:lnTo>
                <a:cubicBezTo>
                  <a:pt x="8140254" y="0"/>
                  <a:pt x="8510848" y="370594"/>
                  <a:pt x="8510848" y="827744"/>
                </a:cubicBezTo>
                <a:lnTo>
                  <a:pt x="8510848" y="2955362"/>
                </a:lnTo>
                <a:cubicBezTo>
                  <a:pt x="8510848" y="3412512"/>
                  <a:pt x="8140254" y="3783106"/>
                  <a:pt x="7683104" y="3783106"/>
                </a:cubicBezTo>
                <a:lnTo>
                  <a:pt x="0" y="379468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DF308EF-E229-E83E-F37A-27129252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3398200"/>
            <a:ext cx="9973518" cy="4512501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Vielen Dank für Ihre Aufmerksamkeit!</a:t>
            </a:r>
            <a:r>
              <a:rPr lang="de-DE" dirty="0"/>
              <a:t/>
            </a:r>
            <a:br>
              <a:rPr lang="de-DE" dirty="0"/>
            </a:br>
            <a:endParaRPr lang="de-ES" dirty="0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1D86CF05-A209-9DD5-9538-ABA85552183A}"/>
              </a:ext>
            </a:extLst>
          </p:cNvPr>
          <p:cNvSpPr txBox="1">
            <a:spLocks/>
          </p:cNvSpPr>
          <p:nvPr/>
        </p:nvSpPr>
        <p:spPr>
          <a:xfrm>
            <a:off x="11178941" y="785959"/>
            <a:ext cx="7481448" cy="6174836"/>
          </a:xfrm>
          <a:prstGeom prst="rect">
            <a:avLst/>
          </a:prstGeom>
        </p:spPr>
        <p:txBody>
          <a:bodyPr l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68" dirty="0">
                <a:latin typeface="Arial" panose="020B0604020202020204" pitchFamily="34" charset="0"/>
                <a:cs typeface="Arial" panose="020B0604020202020204" pitchFamily="34" charset="0"/>
              </a:rPr>
              <a:t>Kontakt </a:t>
            </a: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68" dirty="0">
                <a:latin typeface="Arial" panose="020B0604020202020204" pitchFamily="34" charset="0"/>
                <a:cs typeface="Arial" panose="020B0604020202020204" pitchFamily="34" charset="0"/>
              </a:rPr>
              <a:t>DLG e.V. </a:t>
            </a:r>
          </a:p>
          <a:p>
            <a:r>
              <a:rPr lang="de-DE" sz="2968" dirty="0">
                <a:latin typeface="Arial" panose="020B0604020202020204" pitchFamily="34" charset="0"/>
                <a:cs typeface="Arial" panose="020B0604020202020204" pitchFamily="34" charset="0"/>
              </a:rPr>
              <a:t>Fachzentrum Landwirtschaft</a:t>
            </a:r>
          </a:p>
          <a:p>
            <a:r>
              <a:rPr lang="de-DE" sz="2968" b="0" dirty="0">
                <a:latin typeface="Arial" panose="020B0604020202020204" pitchFamily="34" charset="0"/>
                <a:cs typeface="Arial" panose="020B0604020202020204" pitchFamily="34" charset="0"/>
              </a:rPr>
              <a:t>DLG e.V.</a:t>
            </a:r>
          </a:p>
          <a:p>
            <a:r>
              <a:rPr lang="de-DE" sz="2968" b="0" dirty="0">
                <a:latin typeface="Arial" panose="020B0604020202020204" pitchFamily="34" charset="0"/>
                <a:cs typeface="Arial" panose="020B0604020202020204" pitchFamily="34" charset="0"/>
              </a:rPr>
              <a:t>Erik Guttulsröd</a:t>
            </a:r>
          </a:p>
          <a:p>
            <a:endParaRPr lang="de-DE" sz="2968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68" b="0" dirty="0">
                <a:latin typeface="Arial" panose="020B0604020202020204" pitchFamily="34" charset="0"/>
                <a:cs typeface="Arial" panose="020B0604020202020204" pitchFamily="34" charset="0"/>
              </a:rPr>
              <a:t>+49 69 24788 286</a:t>
            </a:r>
          </a:p>
          <a:p>
            <a:r>
              <a:rPr lang="de-DE" sz="2968" b="0" dirty="0">
                <a:latin typeface="Arial" panose="020B0604020202020204" pitchFamily="34" charset="0"/>
                <a:cs typeface="Arial" panose="020B0604020202020204" pitchFamily="34" charset="0"/>
              </a:rPr>
              <a:t>E.Guttulsroed@dlg.org</a:t>
            </a: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96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ES" sz="296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ECE375-7B3D-46AD-9915-52F350F5E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694" y="6221699"/>
            <a:ext cx="3396966" cy="339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40BB723-DD8B-4BF1-AF68-27794B12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978" y="785959"/>
            <a:ext cx="1880996" cy="18809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EFAF80-57AF-4583-A7CB-6DAE24AFA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752" y="2923696"/>
            <a:ext cx="2593449" cy="25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D62125A-901A-4621-8CBA-16B59B1B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4" y="921713"/>
            <a:ext cx="17910656" cy="1781000"/>
          </a:xfrm>
        </p:spPr>
        <p:txBody>
          <a:bodyPr>
            <a:normAutofit/>
          </a:bodyPr>
          <a:lstStyle/>
          <a:p>
            <a:r>
              <a:rPr lang="de-DE" sz="4800" dirty="0"/>
              <a:t>Kernherausforderung 1: Nachhaltigkeit messbar machen!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CA7B01-8F06-4937-BD31-2553022F8414}"/>
              </a:ext>
            </a:extLst>
          </p:cNvPr>
          <p:cNvSpPr/>
          <p:nvPr/>
        </p:nvSpPr>
        <p:spPr>
          <a:xfrm>
            <a:off x="1402974" y="2984113"/>
            <a:ext cx="179106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Handlungsbedarf in der Landwirtschaft aufgrund der </a:t>
            </a:r>
            <a:r>
              <a:rPr lang="de-DE" sz="2800" b="1" dirty="0"/>
              <a:t>EU-Taxonomie, CSRD </a:t>
            </a:r>
            <a:r>
              <a:rPr lang="de-DE" sz="2800" dirty="0"/>
              <a:t>(Corporate Sustainability Reporting Directive) und </a:t>
            </a:r>
            <a:r>
              <a:rPr lang="de-DE" sz="2800" b="1" dirty="0"/>
              <a:t>LkSG</a:t>
            </a:r>
            <a:r>
              <a:rPr lang="de-DE" sz="2800" dirty="0"/>
              <a:t> (Lieferkettensorgfaltspflichtengesetz)</a:t>
            </a:r>
          </a:p>
          <a:p>
            <a:pPr marL="1340241" indent="-1340241">
              <a:buFont typeface="+mj-lt"/>
              <a:buAutoNum type="arabicPeriod"/>
            </a:pPr>
            <a:endParaRPr lang="de-DE" sz="2800" dirty="0"/>
          </a:p>
          <a:p>
            <a:pPr marL="1340241" indent="-1340241">
              <a:buFont typeface="+mj-lt"/>
              <a:buAutoNum type="arabicPeriod"/>
            </a:pPr>
            <a:r>
              <a:rPr lang="de-DE" sz="2800" dirty="0"/>
              <a:t>Eine Nachhaltigkeitszertifizierung muss für alle Produktionsformen </a:t>
            </a:r>
            <a:r>
              <a:rPr lang="de-DE" sz="2800" b="1" dirty="0"/>
              <a:t>transparent und fachlich nachvollziehbar </a:t>
            </a:r>
            <a:r>
              <a:rPr lang="de-DE" sz="2800" dirty="0"/>
              <a:t>sein. </a:t>
            </a:r>
            <a:br>
              <a:rPr lang="de-DE" sz="2800" dirty="0"/>
            </a:br>
            <a:r>
              <a:rPr lang="de-DE" sz="2800" dirty="0">
                <a:solidFill>
                  <a:srgbClr val="92D050"/>
                </a:solidFill>
              </a:rPr>
              <a:t>-&gt; Eine pauschale Definition Nachhaltigkeit = Ökologische Landwirtschaft halten wir nicht für angemessen.</a:t>
            </a:r>
          </a:p>
          <a:p>
            <a:pPr marL="1340241" indent="-1340241">
              <a:buFont typeface="+mj-lt"/>
              <a:buAutoNum type="arabicPeriod"/>
            </a:pPr>
            <a:endParaRPr lang="de-DE" sz="2800" dirty="0"/>
          </a:p>
          <a:p>
            <a:pPr marL="1340241" indent="-1340241">
              <a:buFont typeface="+mj-lt"/>
              <a:buAutoNum type="arabicPeriod"/>
            </a:pPr>
            <a:r>
              <a:rPr lang="de-DE" sz="2800" dirty="0"/>
              <a:t>Die </a:t>
            </a:r>
            <a:r>
              <a:rPr lang="de-DE" sz="2800" b="1" dirty="0"/>
              <a:t>ESG-Kriterien sind ganzheitlich zu betrachten</a:t>
            </a:r>
            <a:r>
              <a:rPr lang="de-DE" sz="2800" dirty="0"/>
              <a:t> und in den Prüfkriterien abzubilden. </a:t>
            </a:r>
            <a:br>
              <a:rPr lang="de-DE" sz="2800" dirty="0"/>
            </a:br>
            <a:r>
              <a:rPr lang="de-DE" sz="2800" dirty="0">
                <a:solidFill>
                  <a:srgbClr val="92D050"/>
                </a:solidFill>
              </a:rPr>
              <a:t>-&gt; Isolierte Betrachtungen z.B. isolierte THG-Emissionen bilden die Komplexität in der Landwirtschaft nicht ab.</a:t>
            </a:r>
          </a:p>
          <a:p>
            <a:pPr marL="1340241" indent="-1340241">
              <a:buFont typeface="+mj-lt"/>
              <a:buAutoNum type="arabicPeriod"/>
            </a:pPr>
            <a:endParaRPr lang="de-DE" sz="2800" dirty="0"/>
          </a:p>
          <a:p>
            <a:pPr marL="1340241" indent="-1340241">
              <a:buFont typeface="+mj-lt"/>
              <a:buAutoNum type="arabicPeriod"/>
            </a:pPr>
            <a:r>
              <a:rPr lang="de-DE" sz="2800" dirty="0"/>
              <a:t>Die </a:t>
            </a:r>
            <a:r>
              <a:rPr lang="de-DE" sz="2800" b="1" dirty="0"/>
              <a:t>DLG-Nachhaltigkeitszertifizierung bietet mit den 23 Indikatoren</a:t>
            </a:r>
            <a:r>
              <a:rPr lang="de-DE" sz="2800" dirty="0"/>
              <a:t> einen Bestandteil zur sachlichen Zertifizierung von Nachhaltigkeit. </a:t>
            </a:r>
            <a:br>
              <a:rPr lang="de-DE" sz="2800" dirty="0"/>
            </a:br>
            <a:endParaRPr lang="de-DE" sz="2800" dirty="0"/>
          </a:p>
          <a:p>
            <a:pPr marL="1340241" indent="-1340241">
              <a:buFont typeface="+mj-lt"/>
              <a:buAutoNum type="arabicPeriod"/>
            </a:pPr>
            <a:r>
              <a:rPr lang="de-DE" sz="2800" dirty="0"/>
              <a:t>Nachhaltigkeit ist und wird Vertragsbestandteil </a:t>
            </a:r>
            <a:r>
              <a:rPr lang="de-DE" sz="2800" b="1" dirty="0"/>
              <a:t>bei Ausschreibungen </a:t>
            </a:r>
            <a:r>
              <a:rPr lang="de-DE" sz="2800" dirty="0"/>
              <a:t>werden.</a:t>
            </a:r>
          </a:p>
        </p:txBody>
      </p:sp>
    </p:spTree>
    <p:extLst>
      <p:ext uri="{BB962C8B-B14F-4D97-AF65-F5344CB8AC3E}">
        <p14:creationId xmlns:p14="http://schemas.microsoft.com/office/powerpoint/2010/main" val="2789481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"/>
          <p:cNvSpPr/>
          <p:nvPr/>
        </p:nvSpPr>
        <p:spPr>
          <a:xfrm>
            <a:off x="9455025" y="10176392"/>
            <a:ext cx="10167619" cy="10795"/>
          </a:xfrm>
          <a:custGeom>
            <a:avLst/>
            <a:gdLst/>
            <a:ahLst/>
            <a:cxnLst/>
            <a:rect l="l" t="t" r="r" b="b"/>
            <a:pathLst>
              <a:path w="10167619" h="10795" extrusionOk="0">
                <a:moveTo>
                  <a:pt x="10167610" y="0"/>
                </a:moveTo>
                <a:lnTo>
                  <a:pt x="0" y="0"/>
                </a:lnTo>
                <a:lnTo>
                  <a:pt x="0" y="10470"/>
                </a:lnTo>
                <a:lnTo>
                  <a:pt x="10167610" y="10470"/>
                </a:lnTo>
                <a:lnTo>
                  <a:pt x="1016761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8510" y="1041853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4692" y="10366176"/>
            <a:ext cx="1403098" cy="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8706" y="665634"/>
            <a:ext cx="1196590" cy="107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6"/>
          <p:cNvSpPr/>
          <p:nvPr/>
        </p:nvSpPr>
        <p:spPr>
          <a:xfrm>
            <a:off x="9706509" y="5634918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6"/>
          <p:cNvSpPr/>
          <p:nvPr/>
        </p:nvSpPr>
        <p:spPr>
          <a:xfrm>
            <a:off x="9706510" y="4752260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6"/>
          <p:cNvSpPr/>
          <p:nvPr/>
        </p:nvSpPr>
        <p:spPr>
          <a:xfrm>
            <a:off x="9665741" y="7623265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6"/>
          <p:cNvSpPr/>
          <p:nvPr/>
        </p:nvSpPr>
        <p:spPr>
          <a:xfrm>
            <a:off x="9677301" y="6536433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9455025" y="2397540"/>
            <a:ext cx="9346322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sz="5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9658952" y="3523139"/>
            <a:ext cx="7318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information: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10489078" y="4639791"/>
            <a:ext cx="5625614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info.apdkaz@gopa-afc.de</a:t>
            </a:r>
            <a:endParaRPr sz="3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+77022322484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www.agrardialog-kaz.de</a:t>
            </a:r>
            <a:endParaRPr sz="3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17A Kabanbay Batyr Avenue, office 608</a:t>
            </a: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Astana, Kazakhstan, 010000</a:t>
            </a: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9455025" y="10176392"/>
            <a:ext cx="10167619" cy="10795"/>
          </a:xfrm>
          <a:custGeom>
            <a:avLst/>
            <a:gdLst/>
            <a:ahLst/>
            <a:cxnLst/>
            <a:rect l="l" t="t" r="r" b="b"/>
            <a:pathLst>
              <a:path w="10167619" h="10795" extrusionOk="0">
                <a:moveTo>
                  <a:pt x="10167610" y="0"/>
                </a:moveTo>
                <a:lnTo>
                  <a:pt x="0" y="0"/>
                </a:lnTo>
                <a:lnTo>
                  <a:pt x="0" y="10470"/>
                </a:lnTo>
                <a:lnTo>
                  <a:pt x="10167610" y="10470"/>
                </a:lnTo>
                <a:lnTo>
                  <a:pt x="1016761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8510" y="1041853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4692" y="10366176"/>
            <a:ext cx="1403098" cy="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8706" y="665634"/>
            <a:ext cx="1196590" cy="107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/>
          <p:nvPr/>
        </p:nvSpPr>
        <p:spPr>
          <a:xfrm>
            <a:off x="9696955" y="56324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9696955" y="476725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7"/>
          <p:cNvSpPr/>
          <p:nvPr/>
        </p:nvSpPr>
        <p:spPr>
          <a:xfrm>
            <a:off x="9658952" y="7539851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7"/>
          <p:cNvSpPr/>
          <p:nvPr/>
        </p:nvSpPr>
        <p:spPr>
          <a:xfrm>
            <a:off x="9699583" y="6560669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9614471" y="1738966"/>
            <a:ext cx="7318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5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9658952" y="3523139"/>
            <a:ext cx="7318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Контакты: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10489078" y="4670014"/>
            <a:ext cx="5905954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info.apdkaz@gopa-afc.de</a:t>
            </a:r>
            <a:endParaRPr sz="3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+77022322484</a:t>
            </a:r>
            <a:endParaRPr sz="3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www.agrardialog-kaz.de</a:t>
            </a:r>
            <a:endParaRPr sz="3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Кабанбай Батыра 17, офис 608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010000, Астана, Казахстан</a:t>
            </a:r>
            <a:endParaRPr sz="3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6154A18-6018-48C0-87C9-CD6509E0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973" y="1910443"/>
            <a:ext cx="18266583" cy="83602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968" dirty="0"/>
              <a:t>Treibhausgase und deren Messung stehen im absoluten Fokus der Wertschöpfungskette!</a:t>
            </a:r>
          </a:p>
          <a:p>
            <a:endParaRPr lang="de-DE" sz="2968" dirty="0"/>
          </a:p>
          <a:p>
            <a:pPr marL="0" indent="0">
              <a:buNone/>
            </a:pPr>
            <a:r>
              <a:rPr lang="de-DE" sz="2968" b="1" dirty="0"/>
              <a:t>Scope 1	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mechanische Quellen (z. B. Zugmaschinen, Trocknung, Kühlung etc.)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nicht-mechanische Quellen (z. B. Düngemanagement, landw. Böden etc.)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CO2 e-Emissionen von Landnutzungsänderungen (z.B. Moorböden, in Acker oder Grünland) (in vielen Bilanzierungsmodellen nicht enthalten)</a:t>
            </a:r>
          </a:p>
          <a:p>
            <a:endParaRPr lang="de-DE" sz="2968" dirty="0"/>
          </a:p>
          <a:p>
            <a:pPr marL="0" indent="0">
              <a:buNone/>
            </a:pPr>
            <a:r>
              <a:rPr lang="de-DE" sz="2968" b="1" dirty="0"/>
              <a:t>Scope 2	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eingekaufte Energie (Ökostrom etc.)</a:t>
            </a:r>
          </a:p>
          <a:p>
            <a:endParaRPr lang="de-DE" sz="2968" dirty="0"/>
          </a:p>
          <a:p>
            <a:pPr marL="0" indent="0">
              <a:buClr>
                <a:srgbClr val="92D050"/>
              </a:buClr>
              <a:buSzPct val="70000"/>
              <a:buNone/>
            </a:pPr>
            <a:r>
              <a:rPr lang="de-DE" sz="2968" b="1" dirty="0"/>
              <a:t>Scope 3	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indirekte Quellen (z.B. eingekaufte Futtermittel)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THG von Vorlieferanten oder Materialien</a:t>
            </a:r>
          </a:p>
          <a:p>
            <a:pPr lvl="3"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968" dirty="0"/>
              <a:t>Transporte etc. in der Lieferkette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2968" b="1" dirty="0">
                <a:solidFill>
                  <a:srgbClr val="FF0000"/>
                </a:solidFill>
              </a:rPr>
              <a:t>Messung und Internationalisierung in der Landwirtschaft aktuell kompliziert in Deutschland!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D62125A-901A-4621-8CBA-16B59B1B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72" y="548574"/>
            <a:ext cx="18419913" cy="1781000"/>
          </a:xfrm>
        </p:spPr>
        <p:txBody>
          <a:bodyPr>
            <a:normAutofit/>
          </a:bodyPr>
          <a:lstStyle/>
          <a:p>
            <a:r>
              <a:rPr lang="de-DE" sz="4800" dirty="0"/>
              <a:t>Kernherausforderung 2: </a:t>
            </a:r>
            <a:r>
              <a:rPr lang="de-DE" sz="4400" dirty="0"/>
              <a:t>Treibhausgas - Scopes in der Lieferkette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98739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394E3A2-88EA-A8CC-3B07-EA898B8D5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341" y="2989012"/>
            <a:ext cx="10175936" cy="5975374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20792DF-87A5-F097-AE58-C2BC2891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2535443"/>
            <a:ext cx="8905364" cy="7882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40" b="1" dirty="0"/>
              <a:t>So funktionierts;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b="1" dirty="0"/>
              <a:t>ESG-Indikatoren</a:t>
            </a:r>
            <a:r>
              <a:rPr lang="de-DE" sz="2640" dirty="0"/>
              <a:t> aus Ökologie, Ökonomie, Soziales, Management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Bewertung erfolgt je nach Indikator </a:t>
            </a:r>
            <a:r>
              <a:rPr lang="de-DE" sz="2640" b="1" dirty="0"/>
              <a:t>ziel- oder maßnahmenorientiert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Für die Indikatoren sind </a:t>
            </a:r>
            <a:r>
              <a:rPr lang="de-DE" sz="2640" b="1" dirty="0"/>
              <a:t>Zielwertbereiche</a:t>
            </a:r>
            <a:r>
              <a:rPr lang="de-DE" sz="2640" dirty="0"/>
              <a:t> definiert, </a:t>
            </a:r>
            <a:br>
              <a:rPr lang="de-DE" sz="2640" dirty="0"/>
            </a:br>
            <a:r>
              <a:rPr lang="de-DE" sz="2640" dirty="0"/>
              <a:t>um den Nachhaltigkeitsstatus des Betriebes zu ermitteln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Bewertungskriterien basierend </a:t>
            </a:r>
            <a:r>
              <a:rPr lang="de-DE" sz="2640" b="1" dirty="0"/>
              <a:t>auf fundierten fachlichen Erkenntnissen</a:t>
            </a:r>
            <a:r>
              <a:rPr lang="de-DE" sz="2640" dirty="0"/>
              <a:t>, Rechtsgrundlagen und gesellschaftspolitischen Anforderungen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Berechnung des Nachhaltigkeitsprofils basiert auf </a:t>
            </a:r>
            <a:br>
              <a:rPr lang="de-DE" sz="2640" dirty="0"/>
            </a:br>
            <a:r>
              <a:rPr lang="de-DE" sz="2640" dirty="0"/>
              <a:t>den realen Daten des landwirtschaftlichen Betriebes</a:t>
            </a:r>
          </a:p>
          <a:p>
            <a:pPr marL="471202" indent="-471202">
              <a:buClr>
                <a:srgbClr val="92D050"/>
              </a:buClr>
              <a:buSzPct val="70000"/>
              <a:buFont typeface="Wingdings" pitchFamily="2" charset="2"/>
              <a:buChar char="§"/>
            </a:pPr>
            <a:r>
              <a:rPr lang="de-DE" sz="2640" dirty="0"/>
              <a:t>Pragmatische </a:t>
            </a:r>
            <a:r>
              <a:rPr lang="de-DE" sz="2640" b="1" dirty="0"/>
              <a:t>Checklisten-Audits</a:t>
            </a:r>
            <a:r>
              <a:rPr lang="de-DE" sz="2640" dirty="0"/>
              <a:t> und Nachweis über vorliegende Dokumente auf dem Betrieb (Agrarantrag, Stoffstrombilanz, Arbeitsverträge, BMEL-Jahresabschluss, etc.)</a:t>
            </a:r>
            <a:endParaRPr lang="de-ES" sz="264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76A6A7-3E64-2648-556C-7E8FCF5E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DLG-Standard „Nachhaltige Landwirtschaft“</a:t>
            </a:r>
            <a:endParaRPr lang="de-ES" sz="4800" dirty="0"/>
          </a:p>
        </p:txBody>
      </p:sp>
    </p:spTree>
    <p:extLst>
      <p:ext uri="{BB962C8B-B14F-4D97-AF65-F5344CB8AC3E}">
        <p14:creationId xmlns:p14="http://schemas.microsoft.com/office/powerpoint/2010/main" val="166408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357241-7977-4A1D-8DD3-48AB7AB4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Grundsätzliche Bewertung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080360-E92B-4F47-A0A6-AB5FA3BC4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9310" y="2930790"/>
            <a:ext cx="8504976" cy="5717796"/>
          </a:xfrm>
        </p:spPr>
        <p:txBody>
          <a:bodyPr>
            <a:noAutofit/>
          </a:bodyPr>
          <a:lstStyle/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Die Bewertung der Indikatoren erfolgt über ein Punktesystem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Jeder Indikator muss für sich Alleine bestanden werden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Note 1 – 4 gilt als bestanden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Note 5 muss mit der Note 3 oder besser innerhalb der selben Sphäre ausgeglichen werden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Note 6 gilt als nicht bestanden und führt zum nichtbestehen des Audits</a:t>
            </a:r>
          </a:p>
          <a:p>
            <a:pPr>
              <a:buClr>
                <a:srgbClr val="92D050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640" dirty="0"/>
              <a:t>Zu Beginn hat jeder Betrieb 5 Punkte, auf dessen Basis durch ein Bonus-Malus System die entsprechende Bewertung erfolgt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06C4328-426D-4480-A59B-C443218716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tretch/>
        </p:blipFill>
        <p:spPr>
          <a:xfrm>
            <a:off x="11834517" y="2930790"/>
            <a:ext cx="5818007" cy="54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3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9A4A4DDE-EB1B-ACB9-2677-5F1D8B767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348" y="4902169"/>
            <a:ext cx="9188569" cy="3072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8800" b="1" dirty="0"/>
              <a:t>Ackerbau</a:t>
            </a:r>
            <a:endParaRPr lang="de-ES" sz="88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861B9-51C4-882F-319C-3CF0CE4F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988" y="4902169"/>
            <a:ext cx="17229902" cy="1232492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DLG-Nachhaltigkeitsprogramm</a:t>
            </a:r>
          </a:p>
        </p:txBody>
      </p:sp>
    </p:spTree>
    <p:extLst>
      <p:ext uri="{BB962C8B-B14F-4D97-AF65-F5344CB8AC3E}">
        <p14:creationId xmlns:p14="http://schemas.microsoft.com/office/powerpoint/2010/main" val="64863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ef5810-0c29-4f9b-a105-22528cb4ea8e">
      <Terms xmlns="http://schemas.microsoft.com/office/infopath/2007/PartnerControls"/>
    </lcf76f155ced4ddcb4097134ff3c332f>
    <TaxCatchAll xmlns="b1c6076f-5a42-4337-8bc9-90e955c0e508" xsi:nil="true"/>
    <SharedWithUsers xmlns="b1c6076f-5a42-4337-8bc9-90e955c0e508">
      <UserInfo>
        <DisplayName>Akhanova, Aliya</DisplayName>
        <AccountId>18</AccountId>
        <AccountType/>
      </UserInfo>
      <UserInfo>
        <DisplayName>Umralinova, Lunara</DisplayName>
        <AccountId>17</AccountId>
        <AccountType/>
      </UserInfo>
      <UserInfo>
        <DisplayName>Khasanov, Saibjabbor</DisplayName>
        <AccountId>14</AccountId>
        <AccountType/>
      </UserInfo>
      <UserInfo>
        <DisplayName>Maak, Stefanie</DisplayName>
        <AccountId>11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0DCE1ABD005A4EB0FD05A1A65DB2CA" ma:contentTypeVersion="15" ma:contentTypeDescription="Ein neues Dokument erstellen." ma:contentTypeScope="" ma:versionID="38c43f90c646ab65ce16e79ab2d00663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fc8931b10e7c45681154d9e78241e309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33F0F4-F4F8-4223-BA0E-A322677187B1}">
  <ds:schemaRefs>
    <ds:schemaRef ds:uri="http://purl.org/dc/dcmitype/"/>
    <ds:schemaRef ds:uri="feef5810-0c29-4f9b-a105-22528cb4ea8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b1c6076f-5a42-4337-8bc9-90e955c0e50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BEEE21-1183-4F8C-9498-EF02F7E823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96E4F6-0B14-4D94-99A7-386F894CC5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4040</Words>
  <Application>Microsoft Office PowerPoint</Application>
  <PresentationFormat>Произвольный</PresentationFormat>
  <Paragraphs>841</Paragraphs>
  <Slides>51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3" baseType="lpstr">
      <vt:lpstr>Arial</vt:lpstr>
      <vt:lpstr>Arial Black</vt:lpstr>
      <vt:lpstr>Calibri</vt:lpstr>
      <vt:lpstr>Cambria Math</vt:lpstr>
      <vt:lpstr>Helvetica</vt:lpstr>
      <vt:lpstr>Involve</vt:lpstr>
      <vt:lpstr>Optima</vt:lpstr>
      <vt:lpstr>Segoe UI</vt:lpstr>
      <vt:lpstr>Symbol</vt:lpstr>
      <vt:lpstr>Times New Roman</vt:lpstr>
      <vt:lpstr>Wingdings</vt:lpstr>
      <vt:lpstr>Office</vt:lpstr>
      <vt:lpstr>Nachhaltigkeit im Fokus –  Wie funktioniert die Bewertung und welchen Nutzen hat der Betrieb?</vt:lpstr>
      <vt:lpstr>Ausgangslage Nachhaltigkeit in der Landwirtschaft</vt:lpstr>
      <vt:lpstr>Herausforderungen für Nachhaltigkeit</vt:lpstr>
      <vt:lpstr>Warum ist die Nachhaltigkeits-Zertifizierung  in Zukunft wichtig?</vt:lpstr>
      <vt:lpstr>Kernherausforderung 1: Nachhaltigkeit messbar machen!</vt:lpstr>
      <vt:lpstr>Kernherausforderung 2: Treibhausgas - Scopes in der Lieferkette</vt:lpstr>
      <vt:lpstr>DLG-Standard „Nachhaltige Landwirtschaft“</vt:lpstr>
      <vt:lpstr>Grundsätzliche Bewertung</vt:lpstr>
      <vt:lpstr>DLG-Nachhaltigkeitsprogramm</vt:lpstr>
      <vt:lpstr>Gold-Standard Ackerbau Relevant u.a. für Finanzwesen, Handel, PR und Pachtmarkt</vt:lpstr>
      <vt:lpstr>Silber-Standard Ackerbau Relevant für Finanzwesen, Taxonomie und Sustainable Finance</vt:lpstr>
      <vt:lpstr>Bronze Standard Ackerbau Relevant für Handel für  Nachhaltigkeitserstattungspflicht (CSRD) und  Lieferkettenpflichtengesetz</vt:lpstr>
      <vt:lpstr>Testphase in 2023 </vt:lpstr>
      <vt:lpstr>Testphase in 2023 - Ergebnisauswahl </vt:lpstr>
      <vt:lpstr>Презентация PowerPoint</vt:lpstr>
      <vt:lpstr>Stickstoff - Nutzungseffizienz</vt:lpstr>
      <vt:lpstr>Stickstoff - Nutzungseffizienz</vt:lpstr>
      <vt:lpstr>Phosphor Saldo</vt:lpstr>
      <vt:lpstr>Treibhausgas-Bilanz</vt:lpstr>
      <vt:lpstr>Pflanzenschutz</vt:lpstr>
      <vt:lpstr>Презентация PowerPoint</vt:lpstr>
      <vt:lpstr>Pflanzenschutz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DLG-Nachhaltigkeitsprogramm</vt:lpstr>
      <vt:lpstr>Gold-Standard Schweinehaltung (neu) Relevant u.a. für Finanzwesen, Handel, PR und Pachtmarkt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Die 5 Indikatoren der Ökonomie</vt:lpstr>
      <vt:lpstr>Презентация PowerPoint</vt:lpstr>
      <vt:lpstr>Презентация PowerPoint</vt:lpstr>
      <vt:lpstr>Презентация PowerPoint</vt:lpstr>
      <vt:lpstr>Ihr Nutzen… als landwirtschaftlicher Betrieb</vt:lpstr>
      <vt:lpstr>Ihr Nutzen… als Partner der Landwirtschaft</vt:lpstr>
      <vt:lpstr>Vielen Dank für Ihre Aufmerksamkeit!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Hunger, Olga</dc:creator>
  <cp:lastModifiedBy>Akhanova, Aliya</cp:lastModifiedBy>
  <cp:revision>60</cp:revision>
  <dcterms:modified xsi:type="dcterms:W3CDTF">2024-12-21T19:23:47Z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0x010100D70DCE1ABD005A4EB0FD05A1A65DB2CA</vt:lpwstr>
  </property>
  <property fmtid="{D5CDD505-2E9C-101B-9397-08002B2CF9AE}" pid="3" name="MediaServiceImageTags">
    <vt:lpwstr/>
  </property>
</Properties>
</file>