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320" r:id="rId5"/>
    <p:sldId id="280" r:id="rId6"/>
    <p:sldId id="339" r:id="rId7"/>
    <p:sldId id="351" r:id="rId8"/>
    <p:sldId id="261" r:id="rId9"/>
    <p:sldId id="340" r:id="rId10"/>
    <p:sldId id="288" r:id="rId11"/>
    <p:sldId id="685" r:id="rId12"/>
    <p:sldId id="658" r:id="rId13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14413-CB90-4E96-8DCB-E8B817C4B5CB}" v="3" dt="2024-12-23T09:26:38.269"/>
    <p1510:client id="{44DB84E9-DE77-4656-9724-18C3C6E9C253}" v="21" dt="2024-12-23T09:30:44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954" autoAdjust="0"/>
  </p:normalViewPr>
  <p:slideViewPr>
    <p:cSldViewPr snapToGrid="0">
      <p:cViewPr varScale="1">
        <p:scale>
          <a:sx n="68" d="100"/>
          <a:sy n="68" d="100"/>
        </p:scale>
        <p:origin x="1262" y="67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6ACBF-C346-4D81-9D0B-85D941FFB540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2080730B-337E-40AB-A40B-539EF34EFD18}">
      <dgm:prSet phldrT="[Text]"/>
      <dgm:spPr/>
      <dgm:t>
        <a:bodyPr/>
        <a:lstStyle/>
        <a:p>
          <a:r>
            <a:rPr lang="de-DE" dirty="0"/>
            <a:t>Tierarzt </a:t>
          </a:r>
        </a:p>
      </dgm:t>
    </dgm:pt>
    <dgm:pt modelId="{A1E1D046-9321-48AC-B6A4-F2A917039A81}" type="parTrans" cxnId="{911B3EFC-70FC-4374-BC38-9DBBC854594C}">
      <dgm:prSet/>
      <dgm:spPr/>
      <dgm:t>
        <a:bodyPr/>
        <a:lstStyle/>
        <a:p>
          <a:endParaRPr lang="de-DE"/>
        </a:p>
      </dgm:t>
    </dgm:pt>
    <dgm:pt modelId="{9835734E-D0FF-44A9-BA46-8450031718D8}" type="sibTrans" cxnId="{911B3EFC-70FC-4374-BC38-9DBBC854594C}">
      <dgm:prSet/>
      <dgm:spPr/>
      <dgm:t>
        <a:bodyPr/>
        <a:lstStyle/>
        <a:p>
          <a:endParaRPr lang="de-DE"/>
        </a:p>
      </dgm:t>
    </dgm:pt>
    <dgm:pt modelId="{75CE6632-7F12-4DBE-96F4-7548E6AB5EE2}">
      <dgm:prSet phldrT="[Text]"/>
      <dgm:spPr/>
      <dgm:t>
        <a:bodyPr/>
        <a:lstStyle/>
        <a:p>
          <a:r>
            <a:rPr lang="de-DE" dirty="0"/>
            <a:t>Tiergesundheit &amp; Tierschutz</a:t>
          </a:r>
        </a:p>
      </dgm:t>
    </dgm:pt>
    <dgm:pt modelId="{64E820D8-FADC-4781-AEDE-C5C80E32E3AB}" type="parTrans" cxnId="{CDFA58FA-5EA5-48B8-B12F-45842DAD4D70}">
      <dgm:prSet/>
      <dgm:spPr/>
      <dgm:t>
        <a:bodyPr/>
        <a:lstStyle/>
        <a:p>
          <a:endParaRPr lang="de-DE"/>
        </a:p>
      </dgm:t>
    </dgm:pt>
    <dgm:pt modelId="{E63DDF32-79B5-4BA4-A339-E8D38880D9A9}" type="sibTrans" cxnId="{CDFA58FA-5EA5-48B8-B12F-45842DAD4D70}">
      <dgm:prSet/>
      <dgm:spPr/>
      <dgm:t>
        <a:bodyPr/>
        <a:lstStyle/>
        <a:p>
          <a:endParaRPr lang="de-DE"/>
        </a:p>
      </dgm:t>
    </dgm:pt>
    <dgm:pt modelId="{CD1DDB81-2601-4DBD-BCF9-3AAE5D468AC9}">
      <dgm:prSet phldrT="[Text]"/>
      <dgm:spPr/>
      <dgm:t>
        <a:bodyPr/>
        <a:lstStyle/>
        <a:p>
          <a:r>
            <a:rPr lang="de-DE" dirty="0"/>
            <a:t>Lebensmittel-sicherheit &amp; Verbraucherschutz</a:t>
          </a:r>
        </a:p>
      </dgm:t>
    </dgm:pt>
    <dgm:pt modelId="{43EF67E6-6D12-4EA7-A033-6FD040D6509A}" type="parTrans" cxnId="{B7DA8B1B-190D-4CD0-92AD-3F4FB54C35C6}">
      <dgm:prSet/>
      <dgm:spPr/>
      <dgm:t>
        <a:bodyPr/>
        <a:lstStyle/>
        <a:p>
          <a:endParaRPr lang="de-DE"/>
        </a:p>
      </dgm:t>
    </dgm:pt>
    <dgm:pt modelId="{E7EDC069-C4FB-4B4D-959B-8B71168913FD}" type="sibTrans" cxnId="{B7DA8B1B-190D-4CD0-92AD-3F4FB54C35C6}">
      <dgm:prSet/>
      <dgm:spPr/>
      <dgm:t>
        <a:bodyPr/>
        <a:lstStyle/>
        <a:p>
          <a:endParaRPr lang="de-DE"/>
        </a:p>
      </dgm:t>
    </dgm:pt>
    <dgm:pt modelId="{F058BCFF-8080-4154-971D-B1B084809305}">
      <dgm:prSet phldrT="[Text]"/>
      <dgm:spPr/>
      <dgm:t>
        <a:bodyPr/>
        <a:lstStyle/>
        <a:p>
          <a:r>
            <a:rPr lang="de-DE" dirty="0"/>
            <a:t>Produktivität/</a:t>
          </a:r>
        </a:p>
        <a:p>
          <a:r>
            <a:rPr lang="de-DE" dirty="0"/>
            <a:t>Ökonomie</a:t>
          </a:r>
        </a:p>
      </dgm:t>
    </dgm:pt>
    <dgm:pt modelId="{EFC652E5-5EB0-400D-85AF-0C9EFF15ADBF}" type="parTrans" cxnId="{A7017EC1-D9E8-4D24-B2AE-74B2F1BA471E}">
      <dgm:prSet/>
      <dgm:spPr/>
      <dgm:t>
        <a:bodyPr/>
        <a:lstStyle/>
        <a:p>
          <a:endParaRPr lang="de-DE"/>
        </a:p>
      </dgm:t>
    </dgm:pt>
    <dgm:pt modelId="{FEC7135A-A375-4310-ADC2-05B34CACE75A}" type="sibTrans" cxnId="{A7017EC1-D9E8-4D24-B2AE-74B2F1BA471E}">
      <dgm:prSet/>
      <dgm:spPr/>
      <dgm:t>
        <a:bodyPr/>
        <a:lstStyle/>
        <a:p>
          <a:endParaRPr lang="de-DE"/>
        </a:p>
      </dgm:t>
    </dgm:pt>
    <dgm:pt modelId="{3601E88B-C48C-4F4B-87DE-A8B5AD644BE6}">
      <dgm:prSet phldrT="[Text]"/>
      <dgm:spPr/>
      <dgm:t>
        <a:bodyPr/>
        <a:lstStyle/>
        <a:p>
          <a:r>
            <a:rPr lang="de-DE" dirty="0"/>
            <a:t>Nachhaltigkeit </a:t>
          </a:r>
        </a:p>
      </dgm:t>
    </dgm:pt>
    <dgm:pt modelId="{3CC460CE-B582-453A-9AE0-09768D5BC699}" type="parTrans" cxnId="{3CE57963-E785-4CAC-8AC4-E0345FEF62B3}">
      <dgm:prSet/>
      <dgm:spPr/>
      <dgm:t>
        <a:bodyPr/>
        <a:lstStyle/>
        <a:p>
          <a:endParaRPr lang="de-DE"/>
        </a:p>
      </dgm:t>
    </dgm:pt>
    <dgm:pt modelId="{A865B567-71C1-44A8-9481-B5DFC0FB1127}" type="sibTrans" cxnId="{3CE57963-E785-4CAC-8AC4-E0345FEF62B3}">
      <dgm:prSet/>
      <dgm:spPr/>
      <dgm:t>
        <a:bodyPr/>
        <a:lstStyle/>
        <a:p>
          <a:endParaRPr lang="de-DE"/>
        </a:p>
      </dgm:t>
    </dgm:pt>
    <dgm:pt modelId="{A6934211-5306-44DA-B39D-ECAA54D649B3}" type="pres">
      <dgm:prSet presAssocID="{BB76ACBF-C346-4D81-9D0B-85D941FFB5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280E4-93B0-4376-B7C4-3B031D5DB524}" type="pres">
      <dgm:prSet presAssocID="{BB76ACBF-C346-4D81-9D0B-85D941FFB540}" presName="matrix" presStyleCnt="0"/>
      <dgm:spPr/>
    </dgm:pt>
    <dgm:pt modelId="{D369ED97-3B2E-406E-80D4-8D3FA67F696A}" type="pres">
      <dgm:prSet presAssocID="{BB76ACBF-C346-4D81-9D0B-85D941FFB540}" presName="tile1" presStyleLbl="node1" presStyleIdx="0" presStyleCnt="4"/>
      <dgm:spPr/>
      <dgm:t>
        <a:bodyPr/>
        <a:lstStyle/>
        <a:p>
          <a:endParaRPr lang="ru-RU"/>
        </a:p>
      </dgm:t>
    </dgm:pt>
    <dgm:pt modelId="{89201624-0888-41E0-9D03-4DB197BBA1DF}" type="pres">
      <dgm:prSet presAssocID="{BB76ACBF-C346-4D81-9D0B-85D941FFB5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84711-4556-4EF5-AA99-607EA304E970}" type="pres">
      <dgm:prSet presAssocID="{BB76ACBF-C346-4D81-9D0B-85D941FFB540}" presName="tile2" presStyleLbl="node1" presStyleIdx="1" presStyleCnt="4"/>
      <dgm:spPr/>
      <dgm:t>
        <a:bodyPr/>
        <a:lstStyle/>
        <a:p>
          <a:endParaRPr lang="ru-RU"/>
        </a:p>
      </dgm:t>
    </dgm:pt>
    <dgm:pt modelId="{DB512DEC-3A05-4A45-A8CA-A7BE1661BBD6}" type="pres">
      <dgm:prSet presAssocID="{BB76ACBF-C346-4D81-9D0B-85D941FFB5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95D48-7BC6-4CF7-B887-2FA9DDC1156F}" type="pres">
      <dgm:prSet presAssocID="{BB76ACBF-C346-4D81-9D0B-85D941FFB540}" presName="tile3" presStyleLbl="node1" presStyleIdx="2" presStyleCnt="4"/>
      <dgm:spPr/>
      <dgm:t>
        <a:bodyPr/>
        <a:lstStyle/>
        <a:p>
          <a:endParaRPr lang="ru-RU"/>
        </a:p>
      </dgm:t>
    </dgm:pt>
    <dgm:pt modelId="{33C77891-BEA5-4440-844A-6765EBC2432F}" type="pres">
      <dgm:prSet presAssocID="{BB76ACBF-C346-4D81-9D0B-85D941FFB5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8D7E-B829-4672-A98E-02AFAD9B08F4}" type="pres">
      <dgm:prSet presAssocID="{BB76ACBF-C346-4D81-9D0B-85D941FFB540}" presName="tile4" presStyleLbl="node1" presStyleIdx="3" presStyleCnt="4"/>
      <dgm:spPr/>
      <dgm:t>
        <a:bodyPr/>
        <a:lstStyle/>
        <a:p>
          <a:endParaRPr lang="ru-RU"/>
        </a:p>
      </dgm:t>
    </dgm:pt>
    <dgm:pt modelId="{DF9816DE-CE27-4305-A7A1-7179D82381EE}" type="pres">
      <dgm:prSet presAssocID="{BB76ACBF-C346-4D81-9D0B-85D941FFB5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BCE83-1331-4E7C-BE6F-5179BC2C0DF8}" type="pres">
      <dgm:prSet presAssocID="{BB76ACBF-C346-4D81-9D0B-85D941FFB54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645BA-CA70-4FE7-B443-7ECE460DE93D}" type="presOf" srcId="{F058BCFF-8080-4154-971D-B1B084809305}" destId="{33C77891-BEA5-4440-844A-6765EBC2432F}" srcOrd="1" destOrd="0" presId="urn:microsoft.com/office/officeart/2005/8/layout/matrix1"/>
    <dgm:cxn modelId="{6077CBE7-CFD0-4659-8E21-69AFAAF3AFD3}" type="presOf" srcId="{3601E88B-C48C-4F4B-87DE-A8B5AD644BE6}" destId="{DF9816DE-CE27-4305-A7A1-7179D82381EE}" srcOrd="1" destOrd="0" presId="urn:microsoft.com/office/officeart/2005/8/layout/matrix1"/>
    <dgm:cxn modelId="{89AE337B-A823-449E-81A0-58E987CD9A8A}" type="presOf" srcId="{CD1DDB81-2601-4DBD-BCF9-3AAE5D468AC9}" destId="{24884711-4556-4EF5-AA99-607EA304E970}" srcOrd="0" destOrd="0" presId="urn:microsoft.com/office/officeart/2005/8/layout/matrix1"/>
    <dgm:cxn modelId="{B7DA8B1B-190D-4CD0-92AD-3F4FB54C35C6}" srcId="{2080730B-337E-40AB-A40B-539EF34EFD18}" destId="{CD1DDB81-2601-4DBD-BCF9-3AAE5D468AC9}" srcOrd="1" destOrd="0" parTransId="{43EF67E6-6D12-4EA7-A033-6FD040D6509A}" sibTransId="{E7EDC069-C4FB-4B4D-959B-8B71168913FD}"/>
    <dgm:cxn modelId="{911B3EFC-70FC-4374-BC38-9DBBC854594C}" srcId="{BB76ACBF-C346-4D81-9D0B-85D941FFB540}" destId="{2080730B-337E-40AB-A40B-539EF34EFD18}" srcOrd="0" destOrd="0" parTransId="{A1E1D046-9321-48AC-B6A4-F2A917039A81}" sibTransId="{9835734E-D0FF-44A9-BA46-8450031718D8}"/>
    <dgm:cxn modelId="{F667A897-38FB-4099-AFEC-AEE0FAFB3A11}" type="presOf" srcId="{CD1DDB81-2601-4DBD-BCF9-3AAE5D468AC9}" destId="{DB512DEC-3A05-4A45-A8CA-A7BE1661BBD6}" srcOrd="1" destOrd="0" presId="urn:microsoft.com/office/officeart/2005/8/layout/matrix1"/>
    <dgm:cxn modelId="{2694A644-93B0-4C1E-AA17-553A850B9F26}" type="presOf" srcId="{75CE6632-7F12-4DBE-96F4-7548E6AB5EE2}" destId="{89201624-0888-41E0-9D03-4DB197BBA1DF}" srcOrd="1" destOrd="0" presId="urn:microsoft.com/office/officeart/2005/8/layout/matrix1"/>
    <dgm:cxn modelId="{E5493653-520E-4D94-849F-E20394C0E2A6}" type="presOf" srcId="{3601E88B-C48C-4F4B-87DE-A8B5AD644BE6}" destId="{7B888D7E-B829-4672-A98E-02AFAD9B08F4}" srcOrd="0" destOrd="0" presId="urn:microsoft.com/office/officeart/2005/8/layout/matrix1"/>
    <dgm:cxn modelId="{35CDD463-C50D-4C43-8918-323139569020}" type="presOf" srcId="{BB76ACBF-C346-4D81-9D0B-85D941FFB540}" destId="{A6934211-5306-44DA-B39D-ECAA54D649B3}" srcOrd="0" destOrd="0" presId="urn:microsoft.com/office/officeart/2005/8/layout/matrix1"/>
    <dgm:cxn modelId="{A7017EC1-D9E8-4D24-B2AE-74B2F1BA471E}" srcId="{2080730B-337E-40AB-A40B-539EF34EFD18}" destId="{F058BCFF-8080-4154-971D-B1B084809305}" srcOrd="2" destOrd="0" parTransId="{EFC652E5-5EB0-400D-85AF-0C9EFF15ADBF}" sibTransId="{FEC7135A-A375-4310-ADC2-05B34CACE75A}"/>
    <dgm:cxn modelId="{1722BC6D-22F6-4C86-AA6B-3579117530C4}" type="presOf" srcId="{F058BCFF-8080-4154-971D-B1B084809305}" destId="{B5095D48-7BC6-4CF7-B887-2FA9DDC1156F}" srcOrd="0" destOrd="0" presId="urn:microsoft.com/office/officeart/2005/8/layout/matrix1"/>
    <dgm:cxn modelId="{3CE57963-E785-4CAC-8AC4-E0345FEF62B3}" srcId="{2080730B-337E-40AB-A40B-539EF34EFD18}" destId="{3601E88B-C48C-4F4B-87DE-A8B5AD644BE6}" srcOrd="3" destOrd="0" parTransId="{3CC460CE-B582-453A-9AE0-09768D5BC699}" sibTransId="{A865B567-71C1-44A8-9481-B5DFC0FB1127}"/>
    <dgm:cxn modelId="{AB6CAD1C-01C3-4F61-A26C-EA22FE67557D}" type="presOf" srcId="{75CE6632-7F12-4DBE-96F4-7548E6AB5EE2}" destId="{D369ED97-3B2E-406E-80D4-8D3FA67F696A}" srcOrd="0" destOrd="0" presId="urn:microsoft.com/office/officeart/2005/8/layout/matrix1"/>
    <dgm:cxn modelId="{CDFA58FA-5EA5-48B8-B12F-45842DAD4D70}" srcId="{2080730B-337E-40AB-A40B-539EF34EFD18}" destId="{75CE6632-7F12-4DBE-96F4-7548E6AB5EE2}" srcOrd="0" destOrd="0" parTransId="{64E820D8-FADC-4781-AEDE-C5C80E32E3AB}" sibTransId="{E63DDF32-79B5-4BA4-A339-E8D38880D9A9}"/>
    <dgm:cxn modelId="{987B9142-43AF-4E24-850E-0FE9A68B2E7A}" type="presOf" srcId="{2080730B-337E-40AB-A40B-539EF34EFD18}" destId="{B69BCE83-1331-4E7C-BE6F-5179BC2C0DF8}" srcOrd="0" destOrd="0" presId="urn:microsoft.com/office/officeart/2005/8/layout/matrix1"/>
    <dgm:cxn modelId="{348EC805-06BF-48DB-A1C0-05A3271ABC60}" type="presParOf" srcId="{A6934211-5306-44DA-B39D-ECAA54D649B3}" destId="{4EF280E4-93B0-4376-B7C4-3B031D5DB524}" srcOrd="0" destOrd="0" presId="urn:microsoft.com/office/officeart/2005/8/layout/matrix1"/>
    <dgm:cxn modelId="{B4E39AF8-D847-414D-A995-47B985560CBE}" type="presParOf" srcId="{4EF280E4-93B0-4376-B7C4-3B031D5DB524}" destId="{D369ED97-3B2E-406E-80D4-8D3FA67F696A}" srcOrd="0" destOrd="0" presId="urn:microsoft.com/office/officeart/2005/8/layout/matrix1"/>
    <dgm:cxn modelId="{9138DA67-9EF7-4413-826D-08B5DD148431}" type="presParOf" srcId="{4EF280E4-93B0-4376-B7C4-3B031D5DB524}" destId="{89201624-0888-41E0-9D03-4DB197BBA1DF}" srcOrd="1" destOrd="0" presId="urn:microsoft.com/office/officeart/2005/8/layout/matrix1"/>
    <dgm:cxn modelId="{EC037E83-97F3-490B-BFD4-E5F8FBD7BE59}" type="presParOf" srcId="{4EF280E4-93B0-4376-B7C4-3B031D5DB524}" destId="{24884711-4556-4EF5-AA99-607EA304E970}" srcOrd="2" destOrd="0" presId="urn:microsoft.com/office/officeart/2005/8/layout/matrix1"/>
    <dgm:cxn modelId="{298C16EA-BAED-47D8-8936-41B3B5322754}" type="presParOf" srcId="{4EF280E4-93B0-4376-B7C4-3B031D5DB524}" destId="{DB512DEC-3A05-4A45-A8CA-A7BE1661BBD6}" srcOrd="3" destOrd="0" presId="urn:microsoft.com/office/officeart/2005/8/layout/matrix1"/>
    <dgm:cxn modelId="{7E0FF372-BA6C-4B6C-BD3D-546F1A91EF3E}" type="presParOf" srcId="{4EF280E4-93B0-4376-B7C4-3B031D5DB524}" destId="{B5095D48-7BC6-4CF7-B887-2FA9DDC1156F}" srcOrd="4" destOrd="0" presId="urn:microsoft.com/office/officeart/2005/8/layout/matrix1"/>
    <dgm:cxn modelId="{F7A2327D-0157-451D-BD1F-D0FCF19F3BE3}" type="presParOf" srcId="{4EF280E4-93B0-4376-B7C4-3B031D5DB524}" destId="{33C77891-BEA5-4440-844A-6765EBC2432F}" srcOrd="5" destOrd="0" presId="urn:microsoft.com/office/officeart/2005/8/layout/matrix1"/>
    <dgm:cxn modelId="{FD900E1B-8100-4C92-AD35-E3CF58AD63C4}" type="presParOf" srcId="{4EF280E4-93B0-4376-B7C4-3B031D5DB524}" destId="{7B888D7E-B829-4672-A98E-02AFAD9B08F4}" srcOrd="6" destOrd="0" presId="urn:microsoft.com/office/officeart/2005/8/layout/matrix1"/>
    <dgm:cxn modelId="{11FCB40C-754D-433D-BB8C-D40FB178D140}" type="presParOf" srcId="{4EF280E4-93B0-4376-B7C4-3B031D5DB524}" destId="{DF9816DE-CE27-4305-A7A1-7179D82381EE}" srcOrd="7" destOrd="0" presId="urn:microsoft.com/office/officeart/2005/8/layout/matrix1"/>
    <dgm:cxn modelId="{2911F58A-C950-4DBF-8125-B9B048B66E57}" type="presParOf" srcId="{A6934211-5306-44DA-B39D-ECAA54D649B3}" destId="{B69BCE83-1331-4E7C-BE6F-5179BC2C0D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0D19-60D8-497D-B669-9982B07DC6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734EA3-FE41-48B1-A9E6-F6D6F6796499}">
      <dgm:prSet phldrT="[Tex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de-DE" sz="2000" b="1" dirty="0"/>
            <a:t>Fütterung</a:t>
          </a:r>
        </a:p>
        <a:p>
          <a:r>
            <a:rPr lang="de-DE" sz="2000" b="1" dirty="0"/>
            <a:t>Wasserversorgung</a:t>
          </a:r>
        </a:p>
      </dgm:t>
    </dgm:pt>
    <dgm:pt modelId="{C4A4AEC1-90F4-412E-8872-25E4E886DE04}" type="parTrans" cxnId="{9E1F2A92-B43D-45EA-8241-2AF0C5C18B05}">
      <dgm:prSet/>
      <dgm:spPr/>
      <dgm:t>
        <a:bodyPr/>
        <a:lstStyle/>
        <a:p>
          <a:endParaRPr lang="de-DE"/>
        </a:p>
      </dgm:t>
    </dgm:pt>
    <dgm:pt modelId="{45EE2789-9A6F-40D7-964F-B8B5E7CC46E2}" type="sibTrans" cxnId="{9E1F2A92-B43D-45EA-8241-2AF0C5C18B05}">
      <dgm:prSet/>
      <dgm:spPr/>
      <dgm:t>
        <a:bodyPr/>
        <a:lstStyle/>
        <a:p>
          <a:endParaRPr lang="de-DE"/>
        </a:p>
      </dgm:t>
    </dgm:pt>
    <dgm:pt modelId="{1B2FEBCA-D915-4049-8056-801B2C46904D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endParaRPr lang="de-DE" sz="2000" b="1" dirty="0"/>
        </a:p>
        <a:p>
          <a:r>
            <a:rPr lang="de-DE" sz="2000" b="1" dirty="0">
              <a:solidFill>
                <a:srgbClr val="FF0000"/>
              </a:solidFill>
            </a:rPr>
            <a:t>Betreuung</a:t>
          </a:r>
        </a:p>
        <a:p>
          <a:r>
            <a:rPr lang="de-DE" sz="2000" b="1" dirty="0">
              <a:solidFill>
                <a:srgbClr val="FF0000"/>
              </a:solidFill>
            </a:rPr>
            <a:t>Management</a:t>
          </a:r>
        </a:p>
      </dgm:t>
    </dgm:pt>
    <dgm:pt modelId="{F56DF2AA-8BEE-4E64-9A9C-465ACC688A5F}" type="parTrans" cxnId="{E079DF42-3203-45CE-A866-273AF730DCDF}">
      <dgm:prSet/>
      <dgm:spPr/>
      <dgm:t>
        <a:bodyPr/>
        <a:lstStyle/>
        <a:p>
          <a:endParaRPr lang="de-DE"/>
        </a:p>
      </dgm:t>
    </dgm:pt>
    <dgm:pt modelId="{6640351B-0504-4B50-B041-63D85F78EA05}" type="sibTrans" cxnId="{E079DF42-3203-45CE-A866-273AF730DCDF}">
      <dgm:prSet/>
      <dgm:spPr/>
      <dgm:t>
        <a:bodyPr/>
        <a:lstStyle/>
        <a:p>
          <a:endParaRPr lang="de-DE"/>
        </a:p>
      </dgm:t>
    </dgm:pt>
    <dgm:pt modelId="{48514ABB-C37D-4BD0-9F37-BDBC0328BBFD}">
      <dgm:prSet phldrT="[Text]" custT="1"/>
      <dgm:spPr>
        <a:solidFill>
          <a:srgbClr val="6699FF">
            <a:alpha val="50000"/>
          </a:srgbClr>
        </a:solidFill>
      </dgm:spPr>
      <dgm:t>
        <a:bodyPr/>
        <a:lstStyle/>
        <a:p>
          <a:r>
            <a:rPr lang="de-DE" sz="2000" b="1" dirty="0"/>
            <a:t>Genetik</a:t>
          </a:r>
        </a:p>
      </dgm:t>
    </dgm:pt>
    <dgm:pt modelId="{A2174B8D-A31F-42CC-A080-9995DEB8BE10}" type="parTrans" cxnId="{2B6640BC-C648-4D49-9D3E-8E8119F4374D}">
      <dgm:prSet/>
      <dgm:spPr/>
      <dgm:t>
        <a:bodyPr/>
        <a:lstStyle/>
        <a:p>
          <a:endParaRPr lang="de-DE"/>
        </a:p>
      </dgm:t>
    </dgm:pt>
    <dgm:pt modelId="{EF49F78E-C648-4C8F-AFF2-9D46AA3436D4}" type="sibTrans" cxnId="{2B6640BC-C648-4D49-9D3E-8E8119F4374D}">
      <dgm:prSet/>
      <dgm:spPr/>
      <dgm:t>
        <a:bodyPr/>
        <a:lstStyle/>
        <a:p>
          <a:endParaRPr lang="de-DE"/>
        </a:p>
      </dgm:t>
    </dgm:pt>
    <dgm:pt modelId="{19314BC2-37C2-4E35-B841-D554100E5B27}">
      <dgm:prSet phldrT="[Text]" custT="1"/>
      <dgm:spPr>
        <a:solidFill>
          <a:srgbClr val="996633">
            <a:alpha val="49804"/>
          </a:srgbClr>
        </a:solidFill>
      </dgm:spPr>
      <dgm:t>
        <a:bodyPr/>
        <a:lstStyle/>
        <a:p>
          <a:r>
            <a:rPr lang="de-DE" sz="2000" b="1" dirty="0"/>
            <a:t>Haltung</a:t>
          </a:r>
        </a:p>
      </dgm:t>
    </dgm:pt>
    <dgm:pt modelId="{B7857E4D-F5A9-469C-87BC-FEB833B8B9AA}" type="parTrans" cxnId="{04BDD54A-41FA-4BF2-A11C-17B4A5BA2E77}">
      <dgm:prSet/>
      <dgm:spPr/>
      <dgm:t>
        <a:bodyPr/>
        <a:lstStyle/>
        <a:p>
          <a:endParaRPr lang="de-DE"/>
        </a:p>
      </dgm:t>
    </dgm:pt>
    <dgm:pt modelId="{FD9350F3-FC60-4E1F-8A25-D92F3830DD43}" type="sibTrans" cxnId="{04BDD54A-41FA-4BF2-A11C-17B4A5BA2E77}">
      <dgm:prSet/>
      <dgm:spPr/>
      <dgm:t>
        <a:bodyPr/>
        <a:lstStyle/>
        <a:p>
          <a:endParaRPr lang="de-DE"/>
        </a:p>
      </dgm:t>
    </dgm:pt>
    <dgm:pt modelId="{4754BF2B-BAA1-4768-981B-466A6F80280C}" type="pres">
      <dgm:prSet presAssocID="{891D0D19-60D8-497D-B669-9982B07DC6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86079-8777-4D7D-9C67-868BDA462B5F}" type="pres">
      <dgm:prSet presAssocID="{86734EA3-FE41-48B1-A9E6-F6D6F6796499}" presName="circ1" presStyleLbl="vennNode1" presStyleIdx="0" presStyleCnt="4" custScaleX="150441" custScaleY="102552" custLinFactNeighborX="7085" custLinFactNeighborY="-3582"/>
      <dgm:spPr/>
      <dgm:t>
        <a:bodyPr/>
        <a:lstStyle/>
        <a:p>
          <a:endParaRPr lang="ru-RU"/>
        </a:p>
      </dgm:t>
    </dgm:pt>
    <dgm:pt modelId="{971E54CE-DD26-4CAD-8C51-5C9C4AE3BCA2}" type="pres">
      <dgm:prSet presAssocID="{86734EA3-FE41-48B1-A9E6-F6D6F67964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5D2D9-26A7-4692-96BE-AA5D7BCB0891}" type="pres">
      <dgm:prSet presAssocID="{19314BC2-37C2-4E35-B841-D554100E5B27}" presName="circ2" presStyleLbl="vennNode1" presStyleIdx="1" presStyleCnt="4" custScaleX="115435"/>
      <dgm:spPr/>
      <dgm:t>
        <a:bodyPr/>
        <a:lstStyle/>
        <a:p>
          <a:endParaRPr lang="ru-RU"/>
        </a:p>
      </dgm:t>
    </dgm:pt>
    <dgm:pt modelId="{4302B736-E5B7-42B1-A8A8-2FB5FADE37AF}" type="pres">
      <dgm:prSet presAssocID="{19314BC2-37C2-4E35-B841-D554100E5B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AAB27-E4E4-46D8-B777-C545B29C5CB7}" type="pres">
      <dgm:prSet presAssocID="{1B2FEBCA-D915-4049-8056-801B2C46904D}" presName="circ3" presStyleLbl="vennNode1" presStyleIdx="2" presStyleCnt="4" custScaleX="142529"/>
      <dgm:spPr/>
      <dgm:t>
        <a:bodyPr/>
        <a:lstStyle/>
        <a:p>
          <a:endParaRPr lang="ru-RU"/>
        </a:p>
      </dgm:t>
    </dgm:pt>
    <dgm:pt modelId="{34E3DFE6-7606-4B6E-BFD0-A22E25DE9BC2}" type="pres">
      <dgm:prSet presAssocID="{1B2FEBCA-D915-4049-8056-801B2C4690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25FE7-CF16-47C4-B2F7-EE2AAFAEFE47}" type="pres">
      <dgm:prSet presAssocID="{48514ABB-C37D-4BD0-9F37-BDBC0328BBFD}" presName="circ4" presStyleLbl="vennNode1" presStyleIdx="3" presStyleCnt="4" custScaleX="110808" custLinFactNeighborX="2999" custLinFactNeighborY="-4486"/>
      <dgm:spPr/>
      <dgm:t>
        <a:bodyPr/>
        <a:lstStyle/>
        <a:p>
          <a:endParaRPr lang="ru-RU"/>
        </a:p>
      </dgm:t>
    </dgm:pt>
    <dgm:pt modelId="{F0A93DD1-4158-4ABE-86A9-049C540947AB}" type="pres">
      <dgm:prSet presAssocID="{48514ABB-C37D-4BD0-9F37-BDBC0328BBF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F6D0D-7EF2-4214-8AEA-11A73E6BC0AF}" type="presOf" srcId="{891D0D19-60D8-497D-B669-9982B07DC6A4}" destId="{4754BF2B-BAA1-4768-981B-466A6F80280C}" srcOrd="0" destOrd="0" presId="urn:microsoft.com/office/officeart/2005/8/layout/venn1"/>
    <dgm:cxn modelId="{47BA6806-44F8-4C3F-81E7-4C0E4BB24901}" type="presOf" srcId="{86734EA3-FE41-48B1-A9E6-F6D6F6796499}" destId="{971E54CE-DD26-4CAD-8C51-5C9C4AE3BCA2}" srcOrd="1" destOrd="0" presId="urn:microsoft.com/office/officeart/2005/8/layout/venn1"/>
    <dgm:cxn modelId="{91CE82E7-F80C-42B3-882E-20F4D766ECB6}" type="presOf" srcId="{19314BC2-37C2-4E35-B841-D554100E5B27}" destId="{4302B736-E5B7-42B1-A8A8-2FB5FADE37AF}" srcOrd="1" destOrd="0" presId="urn:microsoft.com/office/officeart/2005/8/layout/venn1"/>
    <dgm:cxn modelId="{D24F87F3-0A33-400D-8ACC-B2F081BAA7C1}" type="presOf" srcId="{1B2FEBCA-D915-4049-8056-801B2C46904D}" destId="{2C0AAB27-E4E4-46D8-B777-C545B29C5CB7}" srcOrd="0" destOrd="0" presId="urn:microsoft.com/office/officeart/2005/8/layout/venn1"/>
    <dgm:cxn modelId="{04BDD54A-41FA-4BF2-A11C-17B4A5BA2E77}" srcId="{891D0D19-60D8-497D-B669-9982B07DC6A4}" destId="{19314BC2-37C2-4E35-B841-D554100E5B27}" srcOrd="1" destOrd="0" parTransId="{B7857E4D-F5A9-469C-87BC-FEB833B8B9AA}" sibTransId="{FD9350F3-FC60-4E1F-8A25-D92F3830DD43}"/>
    <dgm:cxn modelId="{FCCE309D-AC1D-459E-B1C8-96E948B2E020}" type="presOf" srcId="{19314BC2-37C2-4E35-B841-D554100E5B27}" destId="{FC15D2D9-26A7-4692-96BE-AA5D7BCB0891}" srcOrd="0" destOrd="0" presId="urn:microsoft.com/office/officeart/2005/8/layout/venn1"/>
    <dgm:cxn modelId="{E079DF42-3203-45CE-A866-273AF730DCDF}" srcId="{891D0D19-60D8-497D-B669-9982B07DC6A4}" destId="{1B2FEBCA-D915-4049-8056-801B2C46904D}" srcOrd="2" destOrd="0" parTransId="{F56DF2AA-8BEE-4E64-9A9C-465ACC688A5F}" sibTransId="{6640351B-0504-4B50-B041-63D85F78EA05}"/>
    <dgm:cxn modelId="{515D2C36-2A70-4253-80B7-D49FFE337757}" type="presOf" srcId="{1B2FEBCA-D915-4049-8056-801B2C46904D}" destId="{34E3DFE6-7606-4B6E-BFD0-A22E25DE9BC2}" srcOrd="1" destOrd="0" presId="urn:microsoft.com/office/officeart/2005/8/layout/venn1"/>
    <dgm:cxn modelId="{1F8E1BC7-9458-474E-8751-D09889E024B9}" type="presOf" srcId="{48514ABB-C37D-4BD0-9F37-BDBC0328BBFD}" destId="{F0A93DD1-4158-4ABE-86A9-049C540947AB}" srcOrd="1" destOrd="0" presId="urn:microsoft.com/office/officeart/2005/8/layout/venn1"/>
    <dgm:cxn modelId="{2B6640BC-C648-4D49-9D3E-8E8119F4374D}" srcId="{891D0D19-60D8-497D-B669-9982B07DC6A4}" destId="{48514ABB-C37D-4BD0-9F37-BDBC0328BBFD}" srcOrd="3" destOrd="0" parTransId="{A2174B8D-A31F-42CC-A080-9995DEB8BE10}" sibTransId="{EF49F78E-C648-4C8F-AFF2-9D46AA3436D4}"/>
    <dgm:cxn modelId="{4FBB759C-809D-4A12-BF56-568EA07C99A8}" type="presOf" srcId="{86734EA3-FE41-48B1-A9E6-F6D6F6796499}" destId="{BEE86079-8777-4D7D-9C67-868BDA462B5F}" srcOrd="0" destOrd="0" presId="urn:microsoft.com/office/officeart/2005/8/layout/venn1"/>
    <dgm:cxn modelId="{9E1F2A92-B43D-45EA-8241-2AF0C5C18B05}" srcId="{891D0D19-60D8-497D-B669-9982B07DC6A4}" destId="{86734EA3-FE41-48B1-A9E6-F6D6F6796499}" srcOrd="0" destOrd="0" parTransId="{C4A4AEC1-90F4-412E-8872-25E4E886DE04}" sibTransId="{45EE2789-9A6F-40D7-964F-B8B5E7CC46E2}"/>
    <dgm:cxn modelId="{4845A9F8-5789-4E65-81B0-8A0F8DD9BDAA}" type="presOf" srcId="{48514ABB-C37D-4BD0-9F37-BDBC0328BBFD}" destId="{B4325FE7-CF16-47C4-B2F7-EE2AAFAEFE47}" srcOrd="0" destOrd="0" presId="urn:microsoft.com/office/officeart/2005/8/layout/venn1"/>
    <dgm:cxn modelId="{3B132070-220E-43B9-87DD-73256DB37E64}" type="presParOf" srcId="{4754BF2B-BAA1-4768-981B-466A6F80280C}" destId="{BEE86079-8777-4D7D-9C67-868BDA462B5F}" srcOrd="0" destOrd="0" presId="urn:microsoft.com/office/officeart/2005/8/layout/venn1"/>
    <dgm:cxn modelId="{DC0742EC-743C-4029-9B19-627E0EB269DB}" type="presParOf" srcId="{4754BF2B-BAA1-4768-981B-466A6F80280C}" destId="{971E54CE-DD26-4CAD-8C51-5C9C4AE3BCA2}" srcOrd="1" destOrd="0" presId="urn:microsoft.com/office/officeart/2005/8/layout/venn1"/>
    <dgm:cxn modelId="{A404943B-6BCB-447B-B921-2C3633FE93C7}" type="presParOf" srcId="{4754BF2B-BAA1-4768-981B-466A6F80280C}" destId="{FC15D2D9-26A7-4692-96BE-AA5D7BCB0891}" srcOrd="2" destOrd="0" presId="urn:microsoft.com/office/officeart/2005/8/layout/venn1"/>
    <dgm:cxn modelId="{19A4EB29-8747-48A5-9AB1-CC1BA150563B}" type="presParOf" srcId="{4754BF2B-BAA1-4768-981B-466A6F80280C}" destId="{4302B736-E5B7-42B1-A8A8-2FB5FADE37AF}" srcOrd="3" destOrd="0" presId="urn:microsoft.com/office/officeart/2005/8/layout/venn1"/>
    <dgm:cxn modelId="{A58BE53D-CA42-4E07-90FB-9418B5025E72}" type="presParOf" srcId="{4754BF2B-BAA1-4768-981B-466A6F80280C}" destId="{2C0AAB27-E4E4-46D8-B777-C545B29C5CB7}" srcOrd="4" destOrd="0" presId="urn:microsoft.com/office/officeart/2005/8/layout/venn1"/>
    <dgm:cxn modelId="{D0D5246C-728E-40C5-838B-44EF98D22EB3}" type="presParOf" srcId="{4754BF2B-BAA1-4768-981B-466A6F80280C}" destId="{34E3DFE6-7606-4B6E-BFD0-A22E25DE9BC2}" srcOrd="5" destOrd="0" presId="urn:microsoft.com/office/officeart/2005/8/layout/venn1"/>
    <dgm:cxn modelId="{BA58E7D1-6921-4DC6-9B69-C5BE95F567C3}" type="presParOf" srcId="{4754BF2B-BAA1-4768-981B-466A6F80280C}" destId="{B4325FE7-CF16-47C4-B2F7-EE2AAFAEFE47}" srcOrd="6" destOrd="0" presId="urn:microsoft.com/office/officeart/2005/8/layout/venn1"/>
    <dgm:cxn modelId="{058B5BC0-8CA6-47F7-9828-A9F4E3AABA78}" type="presParOf" srcId="{4754BF2B-BAA1-4768-981B-466A6F80280C}" destId="{F0A93DD1-4158-4ABE-86A9-049C540947A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ED97-3B2E-406E-80D4-8D3FA67F696A}">
      <dsp:nvSpPr>
        <dsp:cNvPr id="0" name=""/>
        <dsp:cNvSpPr/>
      </dsp:nvSpPr>
      <dsp:spPr>
        <a:xfrm rot="16200000">
          <a:off x="514170" y="-514170"/>
          <a:ext cx="1959992" cy="298833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Tiergesundheit &amp; Tierschutz</a:t>
          </a:r>
        </a:p>
      </dsp:txBody>
      <dsp:txXfrm rot="5400000">
        <a:off x="-1" y="1"/>
        <a:ext cx="2988332" cy="1469994"/>
      </dsp:txXfrm>
    </dsp:sp>
    <dsp:sp modelId="{24884711-4556-4EF5-AA99-607EA304E970}">
      <dsp:nvSpPr>
        <dsp:cNvPr id="0" name=""/>
        <dsp:cNvSpPr/>
      </dsp:nvSpPr>
      <dsp:spPr>
        <a:xfrm>
          <a:off x="2988332" y="0"/>
          <a:ext cx="2988332" cy="1959992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Lebensmittel-sicherheit &amp; Verbraucherschutz</a:t>
          </a:r>
        </a:p>
      </dsp:txBody>
      <dsp:txXfrm>
        <a:off x="2988332" y="0"/>
        <a:ext cx="2988332" cy="1469994"/>
      </dsp:txXfrm>
    </dsp:sp>
    <dsp:sp modelId="{B5095D48-7BC6-4CF7-B887-2FA9DDC1156F}">
      <dsp:nvSpPr>
        <dsp:cNvPr id="0" name=""/>
        <dsp:cNvSpPr/>
      </dsp:nvSpPr>
      <dsp:spPr>
        <a:xfrm rot="10800000">
          <a:off x="0" y="1959992"/>
          <a:ext cx="2988332" cy="1959992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Produktivität/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Ökonomie</a:t>
          </a:r>
        </a:p>
      </dsp:txBody>
      <dsp:txXfrm rot="10800000">
        <a:off x="0" y="2449990"/>
        <a:ext cx="2988332" cy="1469994"/>
      </dsp:txXfrm>
    </dsp:sp>
    <dsp:sp modelId="{7B888D7E-B829-4672-A98E-02AFAD9B08F4}">
      <dsp:nvSpPr>
        <dsp:cNvPr id="0" name=""/>
        <dsp:cNvSpPr/>
      </dsp:nvSpPr>
      <dsp:spPr>
        <a:xfrm rot="5400000">
          <a:off x="3502502" y="1445822"/>
          <a:ext cx="1959992" cy="2988332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Nachhaltigkeit </a:t>
          </a:r>
        </a:p>
      </dsp:txBody>
      <dsp:txXfrm rot="-5400000">
        <a:off x="2988332" y="2449990"/>
        <a:ext cx="2988332" cy="1469994"/>
      </dsp:txXfrm>
    </dsp:sp>
    <dsp:sp modelId="{B69BCE83-1331-4E7C-BE6F-5179BC2C0DF8}">
      <dsp:nvSpPr>
        <dsp:cNvPr id="0" name=""/>
        <dsp:cNvSpPr/>
      </dsp:nvSpPr>
      <dsp:spPr>
        <a:xfrm>
          <a:off x="2091832" y="1469994"/>
          <a:ext cx="1792999" cy="97999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Tierarzt </a:t>
          </a:r>
        </a:p>
      </dsp:txBody>
      <dsp:txXfrm>
        <a:off x="2139671" y="1517833"/>
        <a:ext cx="1697321" cy="88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86079-8777-4D7D-9C67-868BDA462B5F}">
      <dsp:nvSpPr>
        <dsp:cNvPr id="0" name=""/>
        <dsp:cNvSpPr/>
      </dsp:nvSpPr>
      <dsp:spPr>
        <a:xfrm>
          <a:off x="3689927" y="0"/>
          <a:ext cx="3404022" cy="2320439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Fütterung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Wasserversorgung</a:t>
          </a:r>
        </a:p>
      </dsp:txBody>
      <dsp:txXfrm>
        <a:off x="4082698" y="312366"/>
        <a:ext cx="2618478" cy="736293"/>
      </dsp:txXfrm>
    </dsp:sp>
    <dsp:sp modelId="{FC15D2D9-26A7-4692-96BE-AA5D7BCB0891}">
      <dsp:nvSpPr>
        <dsp:cNvPr id="0" name=""/>
        <dsp:cNvSpPr/>
      </dsp:nvSpPr>
      <dsp:spPr>
        <a:xfrm>
          <a:off x="4926462" y="1058757"/>
          <a:ext cx="2611942" cy="2262695"/>
        </a:xfrm>
        <a:prstGeom prst="ellipse">
          <a:avLst/>
        </a:prstGeom>
        <a:solidFill>
          <a:srgbClr val="996633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Haltung</a:t>
          </a:r>
        </a:p>
      </dsp:txBody>
      <dsp:txXfrm>
        <a:off x="6332893" y="1319837"/>
        <a:ext cx="1004593" cy="1740535"/>
      </dsp:txXfrm>
    </dsp:sp>
    <dsp:sp modelId="{2C0AAB27-E4E4-46D8-B777-C545B29C5CB7}">
      <dsp:nvSpPr>
        <dsp:cNvPr id="0" name=""/>
        <dsp:cNvSpPr/>
      </dsp:nvSpPr>
      <dsp:spPr>
        <a:xfrm>
          <a:off x="3619127" y="2059564"/>
          <a:ext cx="3224997" cy="22626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FF0000"/>
              </a:solidFill>
            </a:rPr>
            <a:t>Betreuung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FF0000"/>
              </a:solidFill>
            </a:rPr>
            <a:t>Management</a:t>
          </a:r>
        </a:p>
      </dsp:txBody>
      <dsp:txXfrm>
        <a:off x="3991242" y="3299696"/>
        <a:ext cx="2480767" cy="717970"/>
      </dsp:txXfrm>
    </dsp:sp>
    <dsp:sp modelId="{B4325FE7-CF16-47C4-B2F7-EE2AAFAEFE47}">
      <dsp:nvSpPr>
        <dsp:cNvPr id="0" name=""/>
        <dsp:cNvSpPr/>
      </dsp:nvSpPr>
      <dsp:spPr>
        <a:xfrm>
          <a:off x="3045052" y="957252"/>
          <a:ext cx="2507247" cy="2262695"/>
        </a:xfrm>
        <a:prstGeom prst="ellipse">
          <a:avLst/>
        </a:prstGeom>
        <a:solidFill>
          <a:srgbClr val="6699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Genetik</a:t>
          </a:r>
        </a:p>
      </dsp:txBody>
      <dsp:txXfrm>
        <a:off x="3237918" y="1218332"/>
        <a:ext cx="964326" cy="17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508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r">
              <a:defRPr sz="1300"/>
            </a:lvl1pPr>
          </a:lstStyle>
          <a:p>
            <a:fld id="{54C35A7A-BD05-4EFE-AFD9-516C6D86740D}" type="datetimeFigureOut">
              <a:rPr lang="de-DE" smtClean="0"/>
              <a:t>26.12.2024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3" tIns="49532" rIns="99063" bIns="495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3" tIns="49532" rIns="99063" bIns="4953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r">
              <a:defRPr sz="1300"/>
            </a:lvl1pPr>
          </a:lstStyle>
          <a:p>
            <a:fld id="{F95624FA-BC6A-4A66-9BCD-F752E74EF0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11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24FA-BC6A-4A66-9BCD-F752E74EF0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7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Tierärzte sind unverzichtbar in der Nutztierhaltung. Nur gesunde Tiere sind produktiv und tragen zur Ökonomie des Landwirtes bei.</a:t>
            </a:r>
          </a:p>
          <a:p>
            <a:r>
              <a:rPr lang="de-DE" dirty="0"/>
              <a:t>Verbraucher wollen sichere Lebensmittel von Tieren, die gut gehalten und betreut worden sind. </a:t>
            </a:r>
          </a:p>
          <a:p>
            <a:r>
              <a:rPr lang="de-DE" dirty="0"/>
              <a:t>Lebensmittel von Tieren müssen frei sein von Rückständen und Krankheitserregern, die auf Menschen übertragen werden können.</a:t>
            </a:r>
          </a:p>
          <a:p>
            <a:endParaRPr lang="de-DE" dirty="0"/>
          </a:p>
          <a:p>
            <a:r>
              <a:rPr lang="de-DE" dirty="0"/>
              <a:t>Der Begriff </a:t>
            </a:r>
            <a:r>
              <a:rPr lang="de-DE" dirty="0" err="1"/>
              <a:t>One</a:t>
            </a:r>
            <a:r>
              <a:rPr lang="de-DE" dirty="0"/>
              <a:t> Health befasst sich somit mit der Schnittstelle und dem gegenseitigen Einfluss der Gesundheit von Tier, Mensch und Ökosystem. </a:t>
            </a:r>
          </a:p>
          <a:p>
            <a:r>
              <a:rPr lang="de-DE" dirty="0" err="1"/>
              <a:t>One</a:t>
            </a:r>
            <a:r>
              <a:rPr lang="de-DE" dirty="0"/>
              <a:t> Health erfordert das Zusammenwirken von Politik, Entscheidungsträgern und verschiedenen Gesellschaftsgruppen, </a:t>
            </a:r>
          </a:p>
          <a:p>
            <a:r>
              <a:rPr lang="de-DE" dirty="0"/>
              <a:t>die sich um das Wohl von Mensch, Tier und Umwelt sorgen.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24FA-BC6A-4A66-9BCD-F752E74EF0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9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>
            <a:extLst>
              <a:ext uri="{FF2B5EF4-FFF2-40B4-BE49-F238E27FC236}">
                <a16:creationId xmlns:a16="http://schemas.microsoft.com/office/drawing/2014/main" id="{FD7241F9-D97A-48C1-B5F4-C92608A45C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77968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46689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15411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84132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4FD014-16B5-4422-A684-183CE51C8D43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300"/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046FD7A-2DFE-4E1F-88FB-6B99F6BA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615" y="9621801"/>
            <a:ext cx="3029866" cy="50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750" tIns="49053" rIns="97750" bIns="4905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C0242DCE-A7C2-49F3-8885-D14413D3786B}" type="slidenum">
              <a:rPr lang="de-DE" altLang="de-DE" sz="1300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de-DE" altLang="de-DE" sz="13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076C206-719C-4CAB-9897-653DAA791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60413"/>
            <a:ext cx="6757988" cy="38004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B13B81A-2128-466D-8199-F0BD9D79C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585" y="4811711"/>
            <a:ext cx="5591585" cy="45604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285" tIns="45143" rIns="90285" bIns="45143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02D537CE-56EF-02BF-D403-9AE6AC23E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7EC2F61F-FC8F-58A9-E246-E7533868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Aufgrund der komplexen Wechselwirkungen von Tiergesundheit, Tierschutz und Lebensmittelsicherheit ist für eine nachhaltige Nutztier- und Nahrungsmittelproduktion </a:t>
            </a:r>
          </a:p>
          <a:p>
            <a:r>
              <a:rPr lang="de-DE" altLang="de-DE" dirty="0"/>
              <a:t>eine Zusammenarbeit von Landwirt, Tierarzt und Veterinärkontrollbehörde sehr wichtig.</a:t>
            </a:r>
          </a:p>
          <a:p>
            <a:r>
              <a:rPr lang="de-DE" altLang="de-DE" dirty="0"/>
              <a:t>Probleme beginnen im Stall und haben nicht nur Auswirkung auf die Tiergesundheit, sondern auch auf den Landwirt bzw. die Ökonomie des Betriebes</a:t>
            </a:r>
          </a:p>
          <a:p>
            <a:r>
              <a:rPr lang="de-DE" altLang="de-DE" dirty="0"/>
              <a:t>Tierärzte haben die Fachkompetenz frühzeitig Ursachen von Erkrankungen oder auch Erkrankungen zu erkennen.</a:t>
            </a:r>
          </a:p>
          <a:p>
            <a:r>
              <a:rPr lang="de-DE" altLang="de-DE" dirty="0"/>
              <a:t>Die Arbeit der Tierärzte hat sich wesentlich geändert. Der Einsatz von Arzneimitteln und Antibiotika bei Tieren, die der Lebensmittelgewinnung dienen, </a:t>
            </a:r>
          </a:p>
          <a:p>
            <a:r>
              <a:rPr lang="de-DE" altLang="de-DE" dirty="0"/>
              <a:t>muss reduziert werden. Im Fokus steht die Erkennung der Ursachen von Erkrankungen und Prävention.</a:t>
            </a:r>
          </a:p>
          <a:p>
            <a:r>
              <a:rPr lang="de-DE" altLang="de-DE" dirty="0"/>
              <a:t>Wenn z.B. Qualität des Futters nicht in Ordnung ist, dann kommt es zu Stoffwechselproblemen bei den Nutztieren, die sich negativ auf die Fruchtbarkeit</a:t>
            </a:r>
          </a:p>
          <a:p>
            <a:r>
              <a:rPr lang="de-DE" altLang="de-DE" dirty="0"/>
              <a:t>oder bei Milchkühen auf die Gesundheit der Klauen oder Milchleistung auswirken werden.</a:t>
            </a:r>
          </a:p>
          <a:p>
            <a:r>
              <a:rPr lang="de-DE" altLang="de-DE" dirty="0"/>
              <a:t>Weitere Faktoren, die sich negativ auf die Tiergesundheit auswirken, sind auch z.B. Haltung, Betreuung, Hygienemanagement</a:t>
            </a:r>
          </a:p>
          <a:p>
            <a:r>
              <a:rPr lang="de-DE" altLang="de-DE" dirty="0"/>
              <a:t>Tierärzte sind Gesundheitsmanager und können durch ihre Fachkenntnisse Landwirte beraten.</a:t>
            </a:r>
          </a:p>
          <a:p>
            <a:r>
              <a:rPr lang="de-DE" altLang="de-DE" dirty="0"/>
              <a:t>Dies ist auch für den Bereich Tierseuchenbekämpfung oder </a:t>
            </a:r>
            <a:r>
              <a:rPr lang="de-DE" altLang="de-DE" dirty="0" err="1"/>
              <a:t>Zoonosenbekämpfung</a:t>
            </a:r>
            <a:r>
              <a:rPr lang="de-DE" altLang="de-DE" dirty="0"/>
              <a:t> sehr wichtig, da weltweit bis zu 75% aller Erkrankungen des Menschen </a:t>
            </a:r>
          </a:p>
          <a:p>
            <a:r>
              <a:rPr lang="de-DE" altLang="de-DE" dirty="0"/>
              <a:t>zoologischen Ursprunges sind: Tuberkulose beim Mensch, die Rindertuberkulose, das Q-Fieber, Rindersalmonellose, sowie Infektionen mit </a:t>
            </a:r>
            <a:r>
              <a:rPr lang="de-DE" altLang="de-DE" dirty="0" err="1"/>
              <a:t>entero</a:t>
            </a:r>
            <a:r>
              <a:rPr lang="de-DE" altLang="de-DE" dirty="0"/>
              <a:t>-hämorrhagischen </a:t>
            </a:r>
            <a:r>
              <a:rPr lang="de-DE" altLang="de-DE" dirty="0" err="1"/>
              <a:t>E.coli</a:t>
            </a:r>
            <a:r>
              <a:rPr lang="de-DE" altLang="de-DE" dirty="0"/>
              <a:t>.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0F3CC37D-1E1F-DFE1-BAFE-70CC115D3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88" indent="-309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90" indent="-247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605" indent="-247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920" indent="-2476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235" indent="-247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550" indent="-247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868" indent="-247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183" indent="-247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D0FCC-38B0-4DED-A416-1D6ACD0C40A7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D0D1C17F-A530-8E04-044E-6E2860614B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7F76A-3D4D-44C1-A010-2353A099F1B5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CC183569-FFFF-1DBC-18C8-295A411584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F854824-13CD-8751-5511-6BE0E5BB15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2514"/>
            <a:ext cx="5683250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15"/>
              </a:spcBef>
              <a:buClr>
                <a:srgbClr val="00007D"/>
              </a:buClr>
              <a:buSzPct val="75000"/>
              <a:tabLst>
                <a:tab pos="348286" algn="l"/>
                <a:tab pos="455701" algn="l"/>
                <a:tab pos="916286" algn="l"/>
                <a:tab pos="1376869" algn="l"/>
                <a:tab pos="1837454" algn="l"/>
                <a:tab pos="2298037" algn="l"/>
                <a:tab pos="2758621" algn="l"/>
                <a:tab pos="3219205" algn="l"/>
                <a:tab pos="3679789" algn="l"/>
                <a:tab pos="4140373" algn="l"/>
                <a:tab pos="4600957" algn="l"/>
                <a:tab pos="5061541" algn="l"/>
                <a:tab pos="5522125" algn="l"/>
                <a:tab pos="5982708" algn="l"/>
                <a:tab pos="6443293" algn="l"/>
                <a:tab pos="6903876" algn="l"/>
                <a:tab pos="7364461" algn="l"/>
                <a:tab pos="7825044" algn="l"/>
                <a:tab pos="8285628" algn="l"/>
                <a:tab pos="8746212" algn="l"/>
                <a:tab pos="9206796" algn="l"/>
              </a:tabLst>
            </a:pPr>
            <a:r>
              <a:rPr lang="de-DE" altLang="de-DE" dirty="0"/>
              <a:t>Veterinärbehörden, staatliche Tierärzte, kontrollieren die Einhaltung der gesetzlichen Vorgaben in den Betrieben sowohl von Landwirt und Tierarzt</a:t>
            </a:r>
          </a:p>
          <a:p>
            <a:pPr>
              <a:spcBef>
                <a:spcPts val="615"/>
              </a:spcBef>
              <a:buClr>
                <a:srgbClr val="00007D"/>
              </a:buClr>
              <a:buSzPct val="75000"/>
              <a:tabLst>
                <a:tab pos="348286" algn="l"/>
                <a:tab pos="455701" algn="l"/>
                <a:tab pos="916286" algn="l"/>
                <a:tab pos="1376869" algn="l"/>
                <a:tab pos="1837454" algn="l"/>
                <a:tab pos="2298037" algn="l"/>
                <a:tab pos="2758621" algn="l"/>
                <a:tab pos="3219205" algn="l"/>
                <a:tab pos="3679789" algn="l"/>
                <a:tab pos="4140373" algn="l"/>
                <a:tab pos="4600957" algn="l"/>
                <a:tab pos="5061541" algn="l"/>
                <a:tab pos="5522125" algn="l"/>
                <a:tab pos="5982708" algn="l"/>
                <a:tab pos="6443293" algn="l"/>
                <a:tab pos="6903876" algn="l"/>
                <a:tab pos="7364461" algn="l"/>
                <a:tab pos="7825044" algn="l"/>
                <a:tab pos="8285628" algn="l"/>
                <a:tab pos="8746212" algn="l"/>
                <a:tab pos="9206796" algn="l"/>
              </a:tabLst>
            </a:pPr>
            <a:r>
              <a:rPr lang="de-DE" altLang="de-DE" dirty="0"/>
              <a:t>Überwachung Ein- und Ausfuhr von Tieren u. tierischen Erzeugnissen (Fleisch, Milch, etc.); </a:t>
            </a:r>
          </a:p>
          <a:p>
            <a:r>
              <a:rPr lang="de-DE" altLang="de-DE" dirty="0"/>
              <a:t>In Schlachtbetrieben übernehmen Tierärzte auch staatliche Aufgaben, wie z.B. Schlachttier- und Fleischuntersuchung und</a:t>
            </a:r>
          </a:p>
          <a:p>
            <a:r>
              <a:rPr lang="de-DE" altLang="de-DE" dirty="0"/>
              <a:t>Rückstandsuntersuchungen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>
            <a:extLst>
              <a:ext uri="{FF2B5EF4-FFF2-40B4-BE49-F238E27FC236}">
                <a16:creationId xmlns:a16="http://schemas.microsoft.com/office/drawing/2014/main" id="{FD7241F9-D97A-48C1-B5F4-C92608A45C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77968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46689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15411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84132" indent="-234361" defTabSz="46058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2681" algn="l"/>
                <a:tab pos="886991" algn="l"/>
                <a:tab pos="1329672" algn="l"/>
                <a:tab pos="1773980" algn="l"/>
                <a:tab pos="2216662" algn="l"/>
                <a:tab pos="266097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4FD014-16B5-4422-A684-183CE51C8D43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300"/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046FD7A-2DFE-4E1F-88FB-6B99F6BA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615" y="9621801"/>
            <a:ext cx="3029866" cy="50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750" tIns="49053" rIns="97750" bIns="4905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C0242DCE-A7C2-49F3-8885-D14413D3786B}" type="slidenum">
              <a:rPr lang="de-DE" altLang="de-DE" sz="1300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de-DE" altLang="de-DE" sz="13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076C206-719C-4CAB-9897-653DAA791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60413"/>
            <a:ext cx="6757988" cy="38004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B13B81A-2128-466D-8199-F0BD9D79C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585" y="4811711"/>
            <a:ext cx="5591585" cy="45604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285" tIns="45143" rIns="90285" bIns="45143" anchor="ctr"/>
          <a:lstStyle/>
          <a:p>
            <a:r>
              <a:rPr lang="de-DE" altLang="de-DE" dirty="0">
                <a:latin typeface="+mn-lt"/>
              </a:rPr>
              <a:t>Praktizierende Tierärzte, die in den landwirtschaftlichen Betrieben arbeiten, bekommen staatliche Aufgaben übertragen, z.B. Blutentnahmen für Tierseuchen.</a:t>
            </a:r>
          </a:p>
          <a:p>
            <a:r>
              <a:rPr lang="de-DE" altLang="de-DE" dirty="0">
                <a:latin typeface="+mn-lt"/>
              </a:rPr>
              <a:t>Sollte ein Verdacht auf eine Tierseuche bestehen müssen die praktizierenden Tierärzte den Verdacht sofort an die Behörde melden, damit diese</a:t>
            </a:r>
          </a:p>
          <a:p>
            <a:r>
              <a:rPr lang="de-DE" altLang="de-DE" dirty="0">
                <a:latin typeface="+mn-lt"/>
              </a:rPr>
              <a:t>sofort Maßnahmen im konkreten Seuchenfall zum Schutz der anderen Betriebe treffen können.</a:t>
            </a:r>
          </a:p>
          <a:p>
            <a:r>
              <a:rPr lang="de-DE" altLang="de-DE" dirty="0">
                <a:latin typeface="+mn-lt"/>
              </a:rPr>
              <a:t>Praktizierende sind somit der „lange Arm“ der Behörde</a:t>
            </a:r>
          </a:p>
        </p:txBody>
      </p:sp>
    </p:spTree>
    <p:extLst>
      <p:ext uri="{BB962C8B-B14F-4D97-AF65-F5344CB8AC3E}">
        <p14:creationId xmlns:p14="http://schemas.microsoft.com/office/powerpoint/2010/main" val="223711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Vorgaben im Artikel 12 sind eindeutig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24FA-BC6A-4A66-9BCD-F752E74EF0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90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Tiergesundheitsrecht der EU  enthält Rechtsgrundlagen und bessere Instrumente für Veterinärbehörden zur Bekämpfung </a:t>
            </a:r>
          </a:p>
          <a:p>
            <a:r>
              <a:rPr lang="de-DE" dirty="0"/>
              <a:t>übertragbarer Seuchen, die möglicherweise verheerende Auswirkungen haben könnten, insbesondere für die Seuchenüberwachung, -diagnose und -meldung;</a:t>
            </a:r>
          </a:p>
          <a:p>
            <a:r>
              <a:rPr lang="de-DE" dirty="0"/>
              <a:t>Auch sind eindeutigere Kompetenzen für Landwirte und Tierärzte bei der Früherkennung definiert, um die Ausbreitung schwerer Seuchen </a:t>
            </a:r>
          </a:p>
          <a:p>
            <a:r>
              <a:rPr lang="de-DE" dirty="0"/>
              <a:t>oder die Ausbreitung von Krankheiten zu verhindern.</a:t>
            </a:r>
          </a:p>
          <a:p>
            <a:r>
              <a:rPr lang="de-DE" dirty="0"/>
              <a:t>Ziel des Tiergesundheitsrechtes ist es, Tierseuchen, die auf andere Tiere oder auf den Menschen übertragbar sind, zu verhüten oder zu bekämpfen.</a:t>
            </a:r>
          </a:p>
          <a:p>
            <a:r>
              <a:rPr lang="de-DE" dirty="0"/>
              <a:t>Tierseuchen sind nicht nur gefährlich für die Viehbestände (z.B. Maul- und Klauenseuche) sondern sie gefährden die Existenz der Landwirte und der Lebensmittelversorgung</a:t>
            </a:r>
          </a:p>
          <a:p>
            <a:r>
              <a:rPr lang="de-DE" dirty="0"/>
              <a:t>für den Menschen.</a:t>
            </a:r>
          </a:p>
          <a:p>
            <a:r>
              <a:rPr lang="de-DE" dirty="0"/>
              <a:t>Die tierärztliche Arbeit ist nicht nur die Behandlung von Einzeltieren, wenn diese akut erkrankt sind sondern beinhaltet vielmehr, u.a. Beratung von Landwirten</a:t>
            </a:r>
          </a:p>
          <a:p>
            <a:r>
              <a:rPr lang="de-DE" dirty="0"/>
              <a:t>z.B.   zur Biosicherheit Seuchenprävention oder staatlich angeordnete Probenahmen für Diagnostik von gefährlichen Seuchen.</a:t>
            </a:r>
          </a:p>
          <a:p>
            <a:endParaRPr lang="de-DE" dirty="0"/>
          </a:p>
          <a:p>
            <a:r>
              <a:rPr lang="de-DE" dirty="0"/>
              <a:t>Die EU hat erkannt wie wichtig Tierärzte sind und in der Verordnung Tiergesundheitsbesuche von Tierärzten zur Prävention aufgenommen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52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Tierärzte sind sehr gut vernetzt, ohne Tierärzte und deren Fachkompetenz funktioniert es nicht; </a:t>
            </a:r>
          </a:p>
          <a:p>
            <a:r>
              <a:rPr lang="de-DE" dirty="0"/>
              <a:t>Für Fragen stehen wir gerne zur Verfügung und ich bedanke mich für die Aufmerksamkeit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24FA-BC6A-4A66-9BCD-F752E74EF0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F3482-D088-4516-AF2A-DE60CFD0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C15405-8C10-4314-8F44-0C36B9E56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394F3F-8532-4A0B-9AC2-BC1B4A69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21A6-1459-464C-BA82-7D5C631439CA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7E9F4-9690-4350-A7CB-8FD51432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4B9B41-EE12-490F-B178-128AE478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6AB1383-8181-46EB-B187-3CD95C4A8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2" y="205913"/>
            <a:ext cx="2743200" cy="6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9B225A-EA1A-452C-89F6-87FEF92B4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445" b="9884"/>
          <a:stretch/>
        </p:blipFill>
        <p:spPr>
          <a:xfrm>
            <a:off x="9525164" y="216229"/>
            <a:ext cx="2666836" cy="519141"/>
          </a:xfrm>
          <a:prstGeom prst="rect">
            <a:avLst/>
          </a:prstGeom>
        </p:spPr>
      </p:pic>
      <p:pic>
        <p:nvPicPr>
          <p:cNvPr id="9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1677F65-56F4-4675-ABFF-873357777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24" b="38816"/>
          <a:stretch/>
        </p:blipFill>
        <p:spPr>
          <a:xfrm>
            <a:off x="8298180" y="209856"/>
            <a:ext cx="1569362" cy="5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0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40C68-B69D-4977-B283-CD86AE3C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E47001-CC3B-434E-A864-10F7C9E16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8D65F3-9343-494C-A03D-D1C18AD2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05AF-1459-43D6-8EB6-771EA2B4E714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EA425-E8B7-435F-A3E5-18087798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890DE-4CED-4D59-90E9-D33C4F8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9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40E0B1A-8BE3-4E73-A608-68FAE4DA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4190AA-2051-4EF6-B403-3F225D89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EB586-01E2-4A07-8955-44EAE771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29B7-B41B-4ED3-8F13-4D76E2C348A4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47FADE-98A9-4C27-8D4C-0EF7718E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F810E4-36E1-47CA-BD66-20ACB01A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5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E28A0-CFC3-49B6-9538-9798836D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174"/>
            <a:ext cx="10515600" cy="525514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775D6-3DD9-4837-B3F9-DE56F31E1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1655D3-A639-4E64-81C5-62BA8E57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53BB-B04E-45F9-B241-BFD0762145D9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1A4871-236B-4614-B327-C208788B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51F7E-7082-47DC-89DF-B11569AA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BEA315E-4CBB-40DC-8468-4684B5BE0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2" y="205913"/>
            <a:ext cx="2743200" cy="6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2634F8-A629-4B7E-880F-9EBBE7B39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445" b="9884"/>
          <a:stretch/>
        </p:blipFill>
        <p:spPr>
          <a:xfrm>
            <a:off x="9525164" y="216229"/>
            <a:ext cx="2666836" cy="519141"/>
          </a:xfrm>
          <a:prstGeom prst="rect">
            <a:avLst/>
          </a:prstGeom>
        </p:spPr>
      </p:pic>
      <p:pic>
        <p:nvPicPr>
          <p:cNvPr id="9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70BE7F8-E294-4CCD-879C-14EC7F255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24" b="38816"/>
          <a:stretch/>
        </p:blipFill>
        <p:spPr>
          <a:xfrm>
            <a:off x="8298180" y="209856"/>
            <a:ext cx="1569362" cy="5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2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C7FCA-6283-4C15-95E6-B7F09736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86966E-E2D1-4C86-B979-86B2AE53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B5505-4894-401E-8DCA-42602E51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77F-8C93-4C82-976D-9E25AE9FD2EC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70E7B-CCE8-4CCC-BC90-5D096BC4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566CB-786E-4A2A-8AF2-A5B20F31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3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FA657-4D3E-4255-ADDF-9B836C7F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58641-4A10-4D99-8639-C96A99971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359E6D-58F0-4DA3-9E5C-C36862B89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F4794A-D878-45B9-BC50-40E69ABC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3AFF-384F-48AB-A9AF-400296ADF49F}" type="datetime1">
              <a:rPr lang="de-DE" smtClean="0"/>
              <a:t>26.12.2024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DB7812-AB5F-41EC-9279-5DD14FA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EE4D77-2928-4430-BDD5-AF74CD94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55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09396-08FA-4493-A60C-D03D25F9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32851-5762-4DAD-8170-1A281079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022A9E-DA97-4790-9438-FB48FEB3D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AFE80F-DF8F-46EA-BF21-B7F373909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5D6468-96B6-4D04-A5EA-3E3C92440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794139-23B1-4544-8337-E7498BCA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DB75-EFD4-48E4-8E60-1FABA9716705}" type="datetime1">
              <a:rPr lang="de-DE" smtClean="0"/>
              <a:t>26.12.2024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50F1B9-2F40-4238-9118-25E9D16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67E47C-2323-41CD-AA20-4AA13A08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90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5636A-398A-4D35-BA68-7C769C11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E604EB-33B1-45D0-B828-17B4C03B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CB72-FD4F-4BAD-ACCB-2C5088C9BB6F}" type="datetime1">
              <a:rPr lang="de-DE" smtClean="0"/>
              <a:t>26.12.2024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C1E831-CE94-4085-95CA-30574B2C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00F238-B419-4AE5-AD18-5F954190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16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6E3C45-1D92-47D1-852E-E7AC1DC6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F08E-12F3-4D4F-9400-D0C0B4AF0813}" type="datetime1">
              <a:rPr lang="de-DE" smtClean="0"/>
              <a:t>26.12.2024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DD7A3B-23AC-479D-831E-D180C8F8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4B00AC-3461-44E8-82AA-04791307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FA95AB-5304-42A8-B440-CE9BC74D75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2" y="205913"/>
            <a:ext cx="2743200" cy="6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38FAF43-9129-49BF-84C7-A48E01CF3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445" b="9884"/>
          <a:stretch/>
        </p:blipFill>
        <p:spPr>
          <a:xfrm>
            <a:off x="9525164" y="216229"/>
            <a:ext cx="2666836" cy="519141"/>
          </a:xfrm>
          <a:prstGeom prst="rect">
            <a:avLst/>
          </a:prstGeom>
        </p:spPr>
      </p:pic>
      <p:pic>
        <p:nvPicPr>
          <p:cNvPr id="7" name="Рисунок 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9FE1CF-5F12-4B82-81BA-2EF98EF1C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24" b="38816"/>
          <a:stretch/>
        </p:blipFill>
        <p:spPr>
          <a:xfrm>
            <a:off x="8298180" y="209856"/>
            <a:ext cx="1569362" cy="5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A5526-192F-4732-AF8A-81D4BE9E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D672C-BEB0-414A-A3D0-5C5A0E64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75617E-B21F-48CB-ACBA-E359DF2B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927A1B-467D-4971-A64C-BCE663EE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08EE-0E80-4FA9-94AE-140248990F06}" type="datetime1">
              <a:rPr lang="de-DE" smtClean="0"/>
              <a:t>26.12.2024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A8B4A6-47EA-41E2-BBA7-EE22DB34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2A22B1-266F-411D-9569-1D10DF32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9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1B707-8C1D-47E9-94EB-33E88C86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7165A2-6771-480D-91F4-1510637C1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440C2A-96F8-428E-8D8D-B149AF613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301740-20AE-488D-B95F-64B3549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2746-1053-40F1-B357-B6C78678830A}" type="datetime1">
              <a:rPr lang="de-DE" smtClean="0"/>
              <a:t>26.12.2024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B2DF92-E798-4D4B-80AB-175A0E44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820B26-D16B-443F-8BB3-0B5C4A59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83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B68A71-2568-4982-8EA5-EE7C821A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D7DDE8-A2C1-408C-AEA9-D8352EAB6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AC3533-1518-4968-BDA0-7EB459D56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5D81-08DA-4553-A43A-3EB2BF2D52ED}" type="datetime1">
              <a:rPr lang="de-DE" smtClean="0"/>
              <a:t>26.12.2024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46A6D7-E179-4F2C-B26B-3CED2CBC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7414CE-7924-4756-BF4A-0D246548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266B-B401-44F9-9F71-197A08EE2E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jpeg"/><Relationship Id="rId3" Type="http://schemas.openxmlformats.org/officeDocument/2006/relationships/hyperlink" Target="mailto:dr.i.fuchs@t-online.d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praxis@dr-moder.de" TargetMode="External"/><Relationship Id="rId4" Type="http://schemas.openxmlformats.org/officeDocument/2006/relationships/image" Target="../media/image1.jpeg"/><Relationship Id="rId9" Type="http://schemas.openxmlformats.org/officeDocument/2006/relationships/hyperlink" Target="mailto:slaven.grbic@slavend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 txBox="1">
            <a:spLocks noChangeArrowheads="1"/>
          </p:cNvSpPr>
          <p:nvPr/>
        </p:nvSpPr>
        <p:spPr>
          <a:xfrm>
            <a:off x="1603336" y="2340025"/>
            <a:ext cx="8985328" cy="189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5000" b="1" dirty="0">
                <a:solidFill>
                  <a:srgbClr val="0070C0"/>
                </a:solidFill>
                <a:latin typeface="Calibri"/>
              </a:rPr>
              <a:t>Tierärztliche Versorgung von</a:t>
            </a:r>
          </a:p>
          <a:p>
            <a:pPr>
              <a:defRPr/>
            </a:pPr>
            <a:r>
              <a:rPr lang="de-DE" altLang="de-DE" sz="5000" b="1" dirty="0">
                <a:solidFill>
                  <a:srgbClr val="0070C0"/>
                </a:solidFill>
                <a:latin typeface="Calibri"/>
              </a:rPr>
              <a:t>landwirtschaftlichen Betrieben</a:t>
            </a:r>
          </a:p>
          <a:p>
            <a:pPr>
              <a:defRPr/>
            </a:pPr>
            <a:endParaRPr lang="de-DE" altLang="de-DE" sz="5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C391DA98-3635-725F-67E5-05AB96C4387A}"/>
              </a:ext>
            </a:extLst>
          </p:cNvPr>
          <p:cNvSpPr txBox="1">
            <a:spLocks noChangeArrowheads="1"/>
          </p:cNvSpPr>
          <p:nvPr/>
        </p:nvSpPr>
        <p:spPr>
          <a:xfrm>
            <a:off x="4337773" y="5596226"/>
            <a:ext cx="3516454" cy="9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>
                <a:solidFill>
                  <a:schemeClr val="tx1"/>
                </a:solidFill>
              </a:rPr>
              <a:t>Dr. Iris Fuchs</a:t>
            </a:r>
          </a:p>
          <a:p>
            <a:endParaRPr lang="de-DE" alt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F468B7-F107-7029-D15C-A06D16AF3F49}"/>
              </a:ext>
            </a:extLst>
          </p:cNvPr>
          <p:cNvSpPr txBox="1"/>
          <p:nvPr/>
        </p:nvSpPr>
        <p:spPr>
          <a:xfrm>
            <a:off x="2204720" y="4670464"/>
            <a:ext cx="778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Projekt:  „Deutsch-kasachischer Agrarpolitischer Dialog“</a:t>
            </a:r>
          </a:p>
          <a:p>
            <a:pPr algn="ctr"/>
            <a:r>
              <a:rPr lang="de-DE" sz="2400" dirty="0"/>
              <a:t>24. Dezember 2024</a:t>
            </a:r>
          </a:p>
        </p:txBody>
      </p:sp>
    </p:spTree>
    <p:extLst>
      <p:ext uri="{BB962C8B-B14F-4D97-AF65-F5344CB8AC3E}">
        <p14:creationId xmlns:p14="http://schemas.microsoft.com/office/powerpoint/2010/main" val="15851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88624353"/>
              </p:ext>
            </p:extLst>
          </p:nvPr>
        </p:nvGraphicFramePr>
        <p:xfrm>
          <a:off x="3107668" y="2364824"/>
          <a:ext cx="597666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47222" y="1085445"/>
            <a:ext cx="8714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spc="-100" dirty="0">
                <a:solidFill>
                  <a:srgbClr val="0070C0"/>
                </a:solidFill>
              </a:rPr>
              <a:t>Die Rolle des Tierarztes in Nutztierbetrieben:</a:t>
            </a:r>
          </a:p>
          <a:p>
            <a:pPr algn="ctr">
              <a:defRPr/>
            </a:pPr>
            <a:r>
              <a:rPr lang="de-DE" sz="3200" b="1" spc="-100" dirty="0">
                <a:solidFill>
                  <a:srgbClr val="0070C0"/>
                </a:solidFill>
              </a:rPr>
              <a:t>Vom Stall bis zum Tisch – </a:t>
            </a:r>
            <a:r>
              <a:rPr lang="de-DE" sz="3200" b="1" spc="-100" dirty="0" err="1">
                <a:solidFill>
                  <a:srgbClr val="0070C0"/>
                </a:solidFill>
              </a:rPr>
              <a:t>One</a:t>
            </a:r>
            <a:r>
              <a:rPr lang="de-DE" sz="3200" b="1" spc="-100" dirty="0">
                <a:solidFill>
                  <a:srgbClr val="0070C0"/>
                </a:solidFill>
              </a:rPr>
              <a:t> Health</a:t>
            </a:r>
          </a:p>
          <a:p>
            <a:pPr algn="ctr">
              <a:defRPr/>
            </a:pPr>
            <a:endParaRPr lang="de-DE" sz="3200" b="1" spc="-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1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1EC51A0-C257-4D55-9B22-7DF5891A55E6}"/>
              </a:ext>
            </a:extLst>
          </p:cNvPr>
          <p:cNvSpPr txBox="1">
            <a:spLocks/>
          </p:cNvSpPr>
          <p:nvPr/>
        </p:nvSpPr>
        <p:spPr>
          <a:xfrm>
            <a:off x="957580" y="1049771"/>
            <a:ext cx="10515600" cy="62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Aufgaben praktizierender Tierärzte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55AA908-66B9-443A-A4A7-8985A54E57D2}"/>
              </a:ext>
            </a:extLst>
          </p:cNvPr>
          <p:cNvSpPr txBox="1">
            <a:spLocks/>
          </p:cNvSpPr>
          <p:nvPr/>
        </p:nvSpPr>
        <p:spPr>
          <a:xfrm>
            <a:off x="838200" y="1717153"/>
            <a:ext cx="10435035" cy="35658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de-DE" sz="3600" dirty="0">
                <a:cs typeface="Times New Roman" pitchFamily="18" charset="0"/>
              </a:rPr>
              <a:t>Kurative Tätigkeiten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de-DE" sz="3600" b="1" dirty="0">
                <a:cs typeface="Times New Roman" pitchFamily="18" charset="0"/>
              </a:rPr>
              <a:t>Beratung von Landwirten (Management, Haltung, Hygiene, Fütterung, Tierschutz…)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de-DE" sz="3600" dirty="0">
                <a:cs typeface="Times New Roman" pitchFamily="18" charset="0"/>
              </a:rPr>
              <a:t>Durchführung von Tierseuchenbekämpfungsmaßnahmen im Auftrag der zuständigen Behörden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de-DE" sz="3600" dirty="0">
                <a:cs typeface="Times New Roman" pitchFamily="18" charset="0"/>
              </a:rPr>
              <a:t>Ante- und Post-Mortem-Inspektion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de-DE" sz="3600" dirty="0">
                <a:cs typeface="Times New Roman" pitchFamily="18" charset="0"/>
              </a:rPr>
              <a:t>Hygienemonitoring in Lebensmittelbetrieben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632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AFBBD27-BCF1-7DCB-7CA7-324E569E4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65225"/>
            <a:ext cx="10515600" cy="5254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de-DE" sz="3600" b="1" dirty="0">
                <a:solidFill>
                  <a:srgbClr val="0070C0"/>
                </a:solidFill>
                <a:latin typeface="+mn-lt"/>
              </a:rPr>
              <a:t>Tiergesundheitsfaktoren - Beratungsaufgaben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529D495-A2FD-4A22-90B6-7C58F42D58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7902155"/>
              </p:ext>
            </p:extLst>
          </p:nvPr>
        </p:nvGraphicFramePr>
        <p:xfrm>
          <a:off x="12192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17E11DE-89E2-4155-8E5A-EB1E19C51045}"/>
              </a:ext>
            </a:extLst>
          </p:cNvPr>
          <p:cNvSpPr txBox="1"/>
          <p:nvPr/>
        </p:nvSpPr>
        <p:spPr>
          <a:xfrm>
            <a:off x="4515326" y="3585795"/>
            <a:ext cx="1728787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de-DE" sz="2400" b="1" dirty="0">
                <a:solidFill>
                  <a:srgbClr val="FFFFFF"/>
                </a:solidFill>
              </a:rPr>
              <a:t>Gesunde Nutztiere</a:t>
            </a:r>
          </a:p>
        </p:txBody>
      </p:sp>
      <p:sp>
        <p:nvSpPr>
          <p:cNvPr id="9220" name="Textfeld 3">
            <a:extLst>
              <a:ext uri="{FF2B5EF4-FFF2-40B4-BE49-F238E27FC236}">
                <a16:creationId xmlns:a16="http://schemas.microsoft.com/office/drawing/2014/main" id="{C66A7D9F-389D-57C6-AFFF-E52B04E4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9" y="4303096"/>
            <a:ext cx="351028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8000"/>
                </a:solidFill>
              </a:rPr>
              <a:t>Genetik: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505050"/>
                </a:solidFill>
              </a:rPr>
              <a:t>Zunehmendes genetisches Leistungspotential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505050"/>
                </a:solidFill>
              </a:rPr>
              <a:t>→ Anforderungen an Fütterung, Haltung und (Tiergesundheits-) Management steigen</a:t>
            </a:r>
          </a:p>
        </p:txBody>
      </p:sp>
      <p:sp>
        <p:nvSpPr>
          <p:cNvPr id="19462" name="Textfeld 6">
            <a:extLst>
              <a:ext uri="{FF2B5EF4-FFF2-40B4-BE49-F238E27FC236}">
                <a16:creationId xmlns:a16="http://schemas.microsoft.com/office/drawing/2014/main" id="{9D8D8694-1322-4B78-AFE0-03FCE03A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543" y="4293272"/>
            <a:ext cx="43980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Betreuung/Management: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Anzahl VAK / Verhältnis Tierzahlen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Umgang mit Tieren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Einschätzung der „Tiergesundheit“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Prophylaxe und Prävention!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Zusammenarbeit mit Tierarzt!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Hygiene (Melken, Schlachten, Verarbeitung)</a:t>
            </a:r>
          </a:p>
        </p:txBody>
      </p:sp>
      <p:sp>
        <p:nvSpPr>
          <p:cNvPr id="19469" name="Titel 5">
            <a:extLst>
              <a:ext uri="{FF2B5EF4-FFF2-40B4-BE49-F238E27FC236}">
                <a16:creationId xmlns:a16="http://schemas.microsoft.com/office/drawing/2014/main" id="{3E555394-5EB3-4F24-B155-289BBC8B14A2}"/>
              </a:ext>
            </a:extLst>
          </p:cNvPr>
          <p:cNvSpPr txBox="1">
            <a:spLocks/>
          </p:cNvSpPr>
          <p:nvPr/>
        </p:nvSpPr>
        <p:spPr bwMode="gray">
          <a:xfrm>
            <a:off x="2027237" y="62461"/>
            <a:ext cx="81375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algn="ctr">
              <a:defRPr/>
            </a:pPr>
            <a:endParaRPr lang="en-US" altLang="de-DE" sz="3200" b="1" dirty="0">
              <a:solidFill>
                <a:srgbClr val="008000"/>
              </a:solidFill>
              <a:ea typeface="ＭＳ Ｐゴシック" pitchFamily="34" charset="-128"/>
            </a:endParaRPr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B76E2AEC-1ECB-42C4-9FBA-4DE722BA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65" y="1825625"/>
            <a:ext cx="29235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Futter / Fütterung: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Gewinnung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Qualität / Inhaltsstoffe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Zusammensetzung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Rationsberechnung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Wasserbedarf</a:t>
            </a:r>
          </a:p>
        </p:txBody>
      </p:sp>
      <p:sp>
        <p:nvSpPr>
          <p:cNvPr id="16" name="Textfeld 6">
            <a:extLst>
              <a:ext uri="{FF2B5EF4-FFF2-40B4-BE49-F238E27FC236}">
                <a16:creationId xmlns:a16="http://schemas.microsoft.com/office/drawing/2014/main" id="{17E32125-B40F-49F0-81E9-5344F8B2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536" y="1810487"/>
            <a:ext cx="36390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Haltung / Stallsysteme: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Anzahl Tiere/Platzverhältnis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Boden, Hygiene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Fressvorrichtungen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Liegebereich (-boxen),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Entmistungssysteme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"/>
    </mc:Choice>
    <mc:Fallback xmlns="">
      <p:transition spd="slow" advTm="18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FB3092C-ED00-05AC-3A3C-987CF6C15C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65462"/>
            <a:ext cx="10515600" cy="525463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600" b="1" dirty="0">
                <a:solidFill>
                  <a:srgbClr val="0070C0"/>
                </a:solidFill>
                <a:latin typeface="+mn-lt"/>
              </a:rPr>
              <a:t>Veterinärbehörden-Aufgabenbeschreibung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0D98398-7527-7FDC-2A3A-EC25225BA8D1}"/>
              </a:ext>
            </a:extLst>
          </p:cNvPr>
          <p:cNvSpPr txBox="1">
            <a:spLocks/>
          </p:cNvSpPr>
          <p:nvPr/>
        </p:nvSpPr>
        <p:spPr>
          <a:xfrm>
            <a:off x="975359" y="2216965"/>
            <a:ext cx="10633607" cy="31128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32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Tiergesundheit, Tierhygiene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Tierschutz,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Tierkörperbeseitigung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Fleisch-/- Lebensmittelhygiene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Tierarzneimittelüberwachung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de-DE" sz="3200" dirty="0"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1EC51A0-C257-4D55-9B22-7DF5891A55E6}"/>
              </a:ext>
            </a:extLst>
          </p:cNvPr>
          <p:cNvSpPr txBox="1">
            <a:spLocks/>
          </p:cNvSpPr>
          <p:nvPr/>
        </p:nvSpPr>
        <p:spPr>
          <a:xfrm>
            <a:off x="838200" y="1376544"/>
            <a:ext cx="10515600" cy="648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Staatliche Tierseuchenbekämpfung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55AA908-66B9-443A-A4A7-8985A54E57D2}"/>
              </a:ext>
            </a:extLst>
          </p:cNvPr>
          <p:cNvSpPr txBox="1">
            <a:spLocks/>
          </p:cNvSpPr>
          <p:nvPr/>
        </p:nvSpPr>
        <p:spPr>
          <a:xfrm>
            <a:off x="270642" y="2202968"/>
            <a:ext cx="11650716" cy="295412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Zuständige Behörde beauftragt praktizierende Tierärzte mit der Probenahme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die Delegation solcher Aufgaben ist mit dem Ministerium vertraglich geregelt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die zuständige Behörde kann ihre Aufgaben nicht ohne die Hilfe von praktizierenden Tierärzten erfüllen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de-DE" sz="3200" dirty="0">
                <a:cs typeface="Times New Roman" pitchFamily="18" charset="0"/>
              </a:rPr>
              <a:t>Praktizierende Tierärzte sind sehr wichtig für die Früherkennung von Tierseuchen / Zoonosen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9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0AB94-43BD-42D1-99BC-8D1692ECD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08445"/>
            <a:ext cx="10515600" cy="5254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VO (EU) 2016/429, Artikel 12</a:t>
            </a:r>
            <a:b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Verantwortung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Aufgaben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von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Tierärzten</a:t>
            </a:r>
            <a:endParaRPr lang="de-DE" sz="32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0E8D47-D0C1-4873-9E1C-970AD4218A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894445"/>
            <a:ext cx="8427243" cy="2225040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2800" dirty="0">
                <a:cs typeface="Times New Roman" pitchFamily="18" charset="0"/>
              </a:rPr>
              <a:t>(d) bei der Anwendung der in dieser Verordnung vorgesehenen Maßnahmen zur Verhütung und Bekämpfung von Krankheiten mit der zuständigen Behörde, den Unternehmern, den Tierhaltern und den Heimtierhaltern zusammenarbeiten.</a:t>
            </a:r>
          </a:p>
        </p:txBody>
      </p:sp>
      <p:pic>
        <p:nvPicPr>
          <p:cNvPr id="5" name="Grafik 4" descr="Ein Bild, das Person, stehend, Mann, darstellend enthält.&#10;&#10;Automatisch generierte Beschreibung">
            <a:extLst>
              <a:ext uri="{FF2B5EF4-FFF2-40B4-BE49-F238E27FC236}">
                <a16:creationId xmlns:a16="http://schemas.microsoft.com/office/drawing/2014/main" id="{307CE33C-0BBE-4678-B6FA-E696FE59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22" y="3614053"/>
            <a:ext cx="3341157" cy="250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946D95A-FC2A-4821-A9AC-B7066766CC84}"/>
              </a:ext>
            </a:extLst>
          </p:cNvPr>
          <p:cNvSpPr/>
          <p:nvPr/>
        </p:nvSpPr>
        <p:spPr>
          <a:xfrm>
            <a:off x="645121" y="2536835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de-DE" sz="3200" dirty="0">
                <a:cs typeface="Times New Roman" pitchFamily="18" charset="0"/>
              </a:rPr>
              <a:t>Tierärzte müssen bei der Ausübung ihrer Tätigkeiten, die in den Geltungsbereich dieser Verordnung fallen </a:t>
            </a:r>
          </a:p>
        </p:txBody>
      </p:sp>
    </p:spTree>
    <p:extLst>
      <p:ext uri="{BB962C8B-B14F-4D97-AF65-F5344CB8AC3E}">
        <p14:creationId xmlns:p14="http://schemas.microsoft.com/office/powerpoint/2010/main" val="169159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5D576-543C-90A4-CFF2-9E92A546F3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98625"/>
            <a:ext cx="10515600" cy="5254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b="1" dirty="0">
                <a:solidFill>
                  <a:srgbClr val="0070C0"/>
                </a:solidFill>
                <a:latin typeface="+mn-lt"/>
              </a:rPr>
              <a:t>VO (EU) 2016/429, Artikel 25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E2314617-624F-A788-7467-EDFED750EDB4}"/>
              </a:ext>
            </a:extLst>
          </p:cNvPr>
          <p:cNvSpPr txBox="1">
            <a:spLocks/>
          </p:cNvSpPr>
          <p:nvPr/>
        </p:nvSpPr>
        <p:spPr>
          <a:xfrm>
            <a:off x="1036319" y="2364295"/>
            <a:ext cx="10515601" cy="212941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u="sng" dirty="0">
                <a:solidFill>
                  <a:srgbClr val="0070C0"/>
                </a:solidFill>
              </a:rPr>
              <a:t>Artikel 25</a:t>
            </a:r>
          </a:p>
          <a:p>
            <a:pPr marL="0" indent="0">
              <a:buNone/>
            </a:pPr>
            <a:r>
              <a:rPr lang="en-US" sz="3200" b="1" u="sng" dirty="0" err="1"/>
              <a:t>Tiergesundheitsbesuche</a:t>
            </a:r>
            <a:endParaRPr lang="en-US" sz="3200" b="1" u="sng" dirty="0"/>
          </a:p>
          <a:p>
            <a:pPr marL="0" indent="0">
              <a:buNone/>
            </a:pPr>
            <a:r>
              <a:rPr lang="de-DE" sz="3200" dirty="0"/>
              <a:t>(1)   Die Unternehmer stellen sicher, dass die Betriebe in ihrem Zuständigkeitsbereich </a:t>
            </a:r>
            <a:r>
              <a:rPr lang="de-DE" sz="3200" dirty="0">
                <a:solidFill>
                  <a:srgbClr val="FF0000"/>
                </a:solidFill>
              </a:rPr>
              <a:t>von einem Tierarzt besucht werden</a:t>
            </a:r>
            <a:r>
              <a:rPr lang="de-DE" sz="3200" dirty="0"/>
              <a:t>, wenn dies aufgrund der Risiken, die der betreffende Betrieb birgt, angezeigt ist;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de-DE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9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 txBox="1">
            <a:spLocks noChangeArrowheads="1"/>
          </p:cNvSpPr>
          <p:nvPr/>
        </p:nvSpPr>
        <p:spPr>
          <a:xfrm>
            <a:off x="499083" y="4124714"/>
            <a:ext cx="3695583" cy="213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altLang="de-DE" b="1" dirty="0">
              <a:solidFill>
                <a:srgbClr val="0070C0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Calibri"/>
              </a:rPr>
              <a:t>Dr. Iris Fuchs</a:t>
            </a:r>
          </a:p>
          <a:p>
            <a:pPr algn="l">
              <a:defRPr/>
            </a:pP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Veterinary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Director</a:t>
            </a:r>
            <a:endParaRPr lang="de-DE" altLang="de-DE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1200" dirty="0">
                <a:solidFill>
                  <a:schemeClr val="tx1"/>
                </a:solidFill>
              </a:rPr>
              <a:t>Vize-</a:t>
            </a:r>
            <a:r>
              <a:rPr lang="de-DE" altLang="de-DE" sz="1200" dirty="0" err="1">
                <a:solidFill>
                  <a:schemeClr val="tx1"/>
                </a:solidFill>
              </a:rPr>
              <a:t>President</a:t>
            </a:r>
            <a:r>
              <a:rPr lang="de-DE" altLang="de-DE" sz="1200" dirty="0">
                <a:solidFill>
                  <a:schemeClr val="tx1"/>
                </a:solidFill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</a:rPr>
              <a:t>of</a:t>
            </a:r>
            <a:r>
              <a:rPr lang="de-DE" altLang="de-DE" sz="1200" dirty="0">
                <a:solidFill>
                  <a:schemeClr val="tx1"/>
                </a:solidFill>
              </a:rPr>
              <a:t>  UEVH (</a:t>
            </a:r>
            <a:r>
              <a:rPr lang="en-US" altLang="de-DE" sz="1200" dirty="0">
                <a:solidFill>
                  <a:schemeClr val="tx1"/>
                </a:solidFill>
              </a:rPr>
              <a:t>Union of European Veterinary Hygienists)</a:t>
            </a:r>
            <a:endParaRPr lang="de-DE" altLang="de-DE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President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of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Bavarian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Chamber (BLTK)</a:t>
            </a:r>
          </a:p>
          <a:p>
            <a:pPr algn="l">
              <a:defRPr/>
            </a:pPr>
            <a:r>
              <a:rPr lang="de-DE" altLang="de-DE" sz="1200" dirty="0">
                <a:solidFill>
                  <a:schemeClr val="tx1"/>
                </a:solidFill>
                <a:latin typeface="Calibri"/>
                <a:hlinkClick r:id="rId3"/>
              </a:rPr>
              <a:t>dr.i.fuchs@t-online.de</a:t>
            </a:r>
            <a:endParaRPr lang="de-DE" altLang="de-DE" sz="1200" dirty="0">
              <a:solidFill>
                <a:schemeClr val="tx1"/>
              </a:solidFill>
              <a:latin typeface="Calibri"/>
            </a:endParaRPr>
          </a:p>
          <a:p>
            <a:pPr>
              <a:defRPr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>
              <a:defRPr/>
            </a:pPr>
            <a:endParaRPr lang="de-DE" altLang="de-DE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4C4434C-179B-4F1A-8835-68D99A36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4" y="3441630"/>
            <a:ext cx="2915691" cy="6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e 1">
            <a:extLst>
              <a:ext uri="{FF2B5EF4-FFF2-40B4-BE49-F238E27FC236}">
                <a16:creationId xmlns:a16="http://schemas.microsoft.com/office/drawing/2014/main" id="{E1360E9A-5408-A042-3099-F1033F6C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8" y="2561612"/>
            <a:ext cx="1443613" cy="6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F9AB40DA-79DC-C45F-38FA-E04D11EBD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2" y="2503758"/>
            <a:ext cx="3594255" cy="10086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9CFAA9-1623-FC45-6A3D-A37D670ACE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843" t="51996" r="61594" b="23975"/>
          <a:stretch/>
        </p:blipFill>
        <p:spPr>
          <a:xfrm>
            <a:off x="9855697" y="204099"/>
            <a:ext cx="2162131" cy="2197049"/>
          </a:xfrm>
          <a:prstGeom prst="rect">
            <a:avLst/>
          </a:prstGeom>
        </p:spPr>
      </p:pic>
      <p:pic>
        <p:nvPicPr>
          <p:cNvPr id="12" name="Grafik 11" descr="Ein Bild, das Pfeil enthält.&#10;&#10;Automatisch generierte Beschreibung">
            <a:extLst>
              <a:ext uri="{FF2B5EF4-FFF2-40B4-BE49-F238E27FC236}">
                <a16:creationId xmlns:a16="http://schemas.microsoft.com/office/drawing/2014/main" id="{58C9DF0A-291D-487E-99EF-7D0B5A29F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6" y="3512422"/>
            <a:ext cx="3004519" cy="838685"/>
          </a:xfrm>
          <a:prstGeom prst="rect">
            <a:avLst/>
          </a:prstGeom>
        </p:spPr>
      </p:pic>
      <p:sp>
        <p:nvSpPr>
          <p:cNvPr id="13" name="Rectangle 28">
            <a:extLst>
              <a:ext uri="{FF2B5EF4-FFF2-40B4-BE49-F238E27FC236}">
                <a16:creationId xmlns:a16="http://schemas.microsoft.com/office/drawing/2014/main" id="{72E054AC-E3B0-BC62-168E-D1BD994265AE}"/>
              </a:ext>
            </a:extLst>
          </p:cNvPr>
          <p:cNvSpPr txBox="1">
            <a:spLocks noChangeArrowheads="1"/>
          </p:cNvSpPr>
          <p:nvPr/>
        </p:nvSpPr>
        <p:spPr>
          <a:xfrm>
            <a:off x="8842955" y="4109200"/>
            <a:ext cx="3245602" cy="213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altLang="de-DE" b="1" dirty="0">
              <a:solidFill>
                <a:srgbClr val="0070C0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Calibri"/>
              </a:rPr>
              <a:t>Prof. Dr.  Slaven </a:t>
            </a:r>
            <a:r>
              <a:rPr lang="de-DE" altLang="de-DE" sz="2000" b="1" dirty="0" err="1">
                <a:solidFill>
                  <a:schemeClr val="tx1"/>
                </a:solidFill>
                <a:latin typeface="Calibri"/>
              </a:rPr>
              <a:t>Grbić</a:t>
            </a:r>
            <a:endParaRPr lang="de-DE" altLang="de-DE" sz="2000" b="1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Councillor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for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Europe, WVA</a:t>
            </a:r>
          </a:p>
          <a:p>
            <a:pPr algn="l">
              <a:defRPr/>
            </a:pP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Past-President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of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UEVH</a:t>
            </a:r>
          </a:p>
          <a:p>
            <a:pPr algn="l">
              <a:defRPr/>
            </a:pPr>
            <a:r>
              <a:rPr lang="en-US" altLang="de-DE" sz="1200" dirty="0">
                <a:solidFill>
                  <a:schemeClr val="tx1"/>
                </a:solidFill>
                <a:latin typeface="Calibri"/>
              </a:rPr>
              <a:t>Director of Veterinary Institute SLAVEN of Banja Luka</a:t>
            </a:r>
          </a:p>
          <a:p>
            <a:pPr algn="l">
              <a:defRPr/>
            </a:pPr>
            <a:r>
              <a:rPr lang="de-DE" altLang="de-DE" sz="1200" dirty="0">
                <a:solidFill>
                  <a:schemeClr val="tx1"/>
                </a:solidFill>
                <a:latin typeface="Calibri"/>
                <a:hlinkClick r:id="rId9"/>
              </a:rPr>
              <a:t>slaven.grbic@slavendoo.com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endParaRPr lang="de-DE" altLang="de-DE" sz="24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F63D9AB5-D67D-E492-80A3-8769C9924C60}"/>
              </a:ext>
            </a:extLst>
          </p:cNvPr>
          <p:cNvSpPr txBox="1">
            <a:spLocks noChangeArrowheads="1"/>
          </p:cNvSpPr>
          <p:nvPr/>
        </p:nvSpPr>
        <p:spPr>
          <a:xfrm>
            <a:off x="4744389" y="4152777"/>
            <a:ext cx="3981049" cy="213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altLang="de-DE" b="1" dirty="0">
              <a:solidFill>
                <a:srgbClr val="0070C0"/>
              </a:solidFill>
              <a:latin typeface="Calibri"/>
            </a:endParaRPr>
          </a:p>
          <a:p>
            <a:pPr algn="l"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Calibri"/>
              </a:rPr>
              <a:t>Dr. Siegfried Moder</a:t>
            </a:r>
          </a:p>
          <a:p>
            <a:pPr algn="l">
              <a:defRPr/>
            </a:pP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President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Calibri"/>
              </a:rPr>
              <a:t>of</a:t>
            </a:r>
            <a:r>
              <a:rPr lang="de-DE" altLang="de-DE" sz="1200" dirty="0">
                <a:solidFill>
                  <a:schemeClr val="tx1"/>
                </a:solidFill>
                <a:latin typeface="Calibri"/>
              </a:rPr>
              <a:t> FVE</a:t>
            </a:r>
            <a:endParaRPr lang="en-US" altLang="de-DE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altLang="de-DE" sz="1200" dirty="0">
                <a:solidFill>
                  <a:schemeClr val="tx1"/>
                </a:solidFill>
                <a:latin typeface="Calibri"/>
              </a:rPr>
              <a:t>President of the Association of German Practitioners (</a:t>
            </a:r>
            <a:r>
              <a:rPr lang="en-US" altLang="de-DE" sz="1200" dirty="0" err="1">
                <a:solidFill>
                  <a:schemeClr val="tx1"/>
                </a:solidFill>
                <a:latin typeface="Calibri"/>
              </a:rPr>
              <a:t>bpt</a:t>
            </a:r>
            <a:r>
              <a:rPr lang="en-US" altLang="de-DE" sz="1200" dirty="0">
                <a:solidFill>
                  <a:schemeClr val="tx1"/>
                </a:solidFill>
                <a:latin typeface="Calibri"/>
              </a:rPr>
              <a:t>)</a:t>
            </a:r>
          </a:p>
          <a:p>
            <a:pPr algn="l">
              <a:defRPr/>
            </a:pPr>
            <a:r>
              <a:rPr lang="en-US" altLang="de-DE" sz="1200" dirty="0">
                <a:solidFill>
                  <a:schemeClr val="tx1"/>
                </a:solidFill>
                <a:latin typeface="Calibri"/>
                <a:hlinkClick r:id="rId10"/>
              </a:rPr>
              <a:t>praxis@dr-moder.de</a:t>
            </a:r>
            <a:r>
              <a:rPr lang="en-US" altLang="de-DE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>
              <a:defRPr/>
            </a:pPr>
            <a:endParaRPr lang="de-DE" altLang="de-DE" sz="24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9" name="Grafik 18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71BF5903-5205-F35C-7E60-C7DCB8BCB6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89" y="581050"/>
            <a:ext cx="1342589" cy="1786260"/>
          </a:xfrm>
          <a:prstGeom prst="rect">
            <a:avLst/>
          </a:prstGeom>
        </p:spPr>
      </p:pic>
      <p:pic>
        <p:nvPicPr>
          <p:cNvPr id="21" name="Grafik 20" descr="Ein Bild, das Text, Fleisch, Tierfett, Kulinarik enthält.&#10;&#10;Automatisch generierte Beschreibung">
            <a:extLst>
              <a:ext uri="{FF2B5EF4-FFF2-40B4-BE49-F238E27FC236}">
                <a16:creationId xmlns:a16="http://schemas.microsoft.com/office/drawing/2014/main" id="{2EA8F3E7-C3C1-383A-869D-C23405CE9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r="79638" b="71523"/>
          <a:stretch/>
        </p:blipFill>
        <p:spPr>
          <a:xfrm>
            <a:off x="4692325" y="2374964"/>
            <a:ext cx="2807350" cy="1032890"/>
          </a:xfrm>
          <a:prstGeom prst="rect">
            <a:avLst/>
          </a:prstGeom>
        </p:spPr>
      </p:pic>
      <p:pic>
        <p:nvPicPr>
          <p:cNvPr id="23" name="Grafik 22" descr="Ein Bild, das Menschliches Gesicht, Person, Porträt, Vorderkopf enthält.&#10;&#10;Automatisch generierte Beschreibung">
            <a:extLst>
              <a:ext uri="{FF2B5EF4-FFF2-40B4-BE49-F238E27FC236}">
                <a16:creationId xmlns:a16="http://schemas.microsoft.com/office/drawing/2014/main" id="{8FC17889-D7B2-5D9C-94DA-5C2EAF6D8C4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70" y="581050"/>
            <a:ext cx="1462744" cy="1922707"/>
          </a:xfrm>
          <a:prstGeom prst="rect">
            <a:avLst/>
          </a:prstGeom>
        </p:spPr>
      </p:pic>
      <p:pic>
        <p:nvPicPr>
          <p:cNvPr id="24" name="Bilde 1">
            <a:extLst>
              <a:ext uri="{FF2B5EF4-FFF2-40B4-BE49-F238E27FC236}">
                <a16:creationId xmlns:a16="http://schemas.microsoft.com/office/drawing/2014/main" id="{EB373992-9062-DBF1-B6E4-BA0AC63A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29" y="3438998"/>
            <a:ext cx="1443613" cy="6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4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0DCE1ABD005A4EB0FD05A1A65DB2CA" ma:contentTypeVersion="15" ma:contentTypeDescription="Ein neues Dokument erstellen." ma:contentTypeScope="" ma:versionID="38c43f90c646ab65ce16e79ab2d00663">
  <xsd:schema xmlns:xsd="http://www.w3.org/2001/XMLSchema" xmlns:xs="http://www.w3.org/2001/XMLSchema" xmlns:p="http://schemas.microsoft.com/office/2006/metadata/properties" xmlns:ns2="feef5810-0c29-4f9b-a105-22528cb4ea8e" xmlns:ns3="b1c6076f-5a42-4337-8bc9-90e955c0e508" targetNamespace="http://schemas.microsoft.com/office/2006/metadata/properties" ma:root="true" ma:fieldsID="fc8931b10e7c45681154d9e78241e309" ns2:_="" ns3:_="">
    <xsd:import namespace="feef5810-0c29-4f9b-a105-22528cb4ea8e"/>
    <xsd:import namespace="b1c6076f-5a42-4337-8bc9-90e955c0e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10-0c29-4f9b-a105-22528cb4e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dd18641-b54f-4320-b18f-2c1e2c753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076f-5a42-4337-8bc9-90e955c0e5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0ffe2e-2a7b-4531-b2ef-15ff6cc08927}" ma:internalName="TaxCatchAll" ma:showField="CatchAllData" ma:web="b1c6076f-5a42-4337-8bc9-90e955c0e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ef5810-0c29-4f9b-a105-22528cb4ea8e">
      <Terms xmlns="http://schemas.microsoft.com/office/infopath/2007/PartnerControls"/>
    </lcf76f155ced4ddcb4097134ff3c332f>
    <TaxCatchAll xmlns="b1c6076f-5a42-4337-8bc9-90e955c0e508" xsi:nil="true"/>
  </documentManagement>
</p:properties>
</file>

<file path=customXml/itemProps1.xml><?xml version="1.0" encoding="utf-8"?>
<ds:datastoreItem xmlns:ds="http://schemas.openxmlformats.org/officeDocument/2006/customXml" ds:itemID="{07D4F6F2-9F41-4A89-BEA0-02D207B05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25DB8-03BC-438F-8A75-66177ACD2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f5810-0c29-4f9b-a105-22528cb4ea8e"/>
    <ds:schemaRef ds:uri="b1c6076f-5a42-4337-8bc9-90e955c0e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C37703-4F4D-483C-B26F-EBC969654001}">
  <ds:schemaRefs>
    <ds:schemaRef ds:uri="feef5810-0c29-4f9b-a105-22528cb4ea8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1c6076f-5a42-4337-8bc9-90e955c0e50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Широкоэкранный</PresentationFormat>
  <Paragraphs>141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</vt:lpstr>
      <vt:lpstr>Презентация PowerPoint</vt:lpstr>
      <vt:lpstr>Презентация PowerPoint</vt:lpstr>
      <vt:lpstr>Презентация PowerPoint</vt:lpstr>
      <vt:lpstr>Tiergesundheitsfaktoren - Beratungsaufgaben</vt:lpstr>
      <vt:lpstr>Veterinärbehörden-Aufgabenbeschreibung</vt:lpstr>
      <vt:lpstr>Презентация PowerPoint</vt:lpstr>
      <vt:lpstr>VO (EU) 2016/429, Artikel 12 Verantwortung - Aufgaben von Tierärzten</vt:lpstr>
      <vt:lpstr>VO (EU) 2016/429, Artikel 25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Fuchs Dr., Iris</dc:creator>
  <cp:lastModifiedBy>Akhanova, Aliya</cp:lastModifiedBy>
  <cp:revision>82</cp:revision>
  <cp:lastPrinted>2024-12-22T19:38:41Z</cp:lastPrinted>
  <dcterms:created xsi:type="dcterms:W3CDTF">2023-08-18T05:41:00Z</dcterms:created>
  <dcterms:modified xsi:type="dcterms:W3CDTF">2024-12-26T14:04:14Z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0x010100D70DCE1ABD005A4EB0FD05A1A65DB2CA</vt:lpwstr>
  </property>
  <property fmtid="{D5CDD505-2E9C-101B-9397-08002B2CF9AE}" pid="3" name="MediaServiceImageTags">
    <vt:lpwstr/>
  </property>
</Properties>
</file>