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749" r:id="rId1"/>
    <p:sldMasterId id="2147483756" r:id="rId2"/>
    <p:sldMasterId id="2147483711" r:id="rId3"/>
    <p:sldMasterId id="2147483704" r:id="rId4"/>
    <p:sldMasterId id="2147483741" r:id="rId5"/>
    <p:sldMasterId id="2147483776" r:id="rId6"/>
    <p:sldMasterId id="2147483814" r:id="rId7"/>
    <p:sldMasterId id="2147483838" r:id="rId8"/>
  </p:sldMasterIdLst>
  <p:notesMasterIdLst>
    <p:notesMasterId r:id="rId35"/>
  </p:notesMasterIdLst>
  <p:sldIdLst>
    <p:sldId id="1126" r:id="rId9"/>
    <p:sldId id="1346" r:id="rId10"/>
    <p:sldId id="1359" r:id="rId11"/>
    <p:sldId id="1349" r:id="rId12"/>
    <p:sldId id="1350" r:id="rId13"/>
    <p:sldId id="1351" r:id="rId14"/>
    <p:sldId id="1352" r:id="rId15"/>
    <p:sldId id="1353" r:id="rId16"/>
    <p:sldId id="1355" r:id="rId17"/>
    <p:sldId id="1360" r:id="rId18"/>
    <p:sldId id="1356" r:id="rId19"/>
    <p:sldId id="1371" r:id="rId20"/>
    <p:sldId id="1368" r:id="rId21"/>
    <p:sldId id="1370" r:id="rId22"/>
    <p:sldId id="1369" r:id="rId23"/>
    <p:sldId id="1357" r:id="rId24"/>
    <p:sldId id="1361" r:id="rId25"/>
    <p:sldId id="1363" r:id="rId26"/>
    <p:sldId id="1364" r:id="rId27"/>
    <p:sldId id="1367" r:id="rId28"/>
    <p:sldId id="1365" r:id="rId29"/>
    <p:sldId id="1366" r:id="rId30"/>
    <p:sldId id="1372" r:id="rId31"/>
    <p:sldId id="1358" r:id="rId32"/>
    <p:sldId id="1249" r:id="rId33"/>
    <p:sldId id="134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mh Holland-Essoh" initials="NHE" lastIdx="2" clrIdx="0"/>
  <p:cmAuthor id="2" name="Niamh Holland-Essoh" initials="NHE [2]" lastIdx="1" clrIdx="1"/>
  <p:cmAuthor id="3" name="Niamh Holland-Essoh" initials="NHE [3]" lastIdx="1" clrIdx="2"/>
  <p:cmAuthor id="4" name="Niamh Holland-Essoh" initials="NHE [4]" lastIdx="1" clrIdx="3"/>
  <p:cmAuthor id="5" name="Camilla Uggla" initials="CU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72"/>
    <a:srgbClr val="099459"/>
    <a:srgbClr val="F7AB01"/>
    <a:srgbClr val="FEB003"/>
    <a:srgbClr val="09DA59"/>
    <a:srgbClr val="09DD59"/>
    <a:srgbClr val="FF7C29"/>
    <a:srgbClr val="CF7C11"/>
    <a:srgbClr val="F79645"/>
    <a:srgbClr val="161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CC0E9-A9BE-0C48-B5EF-442C2A4FCA94}" v="1" dt="2024-08-07T08:20:50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22" d="100"/>
          <a:sy n="22" d="100"/>
        </p:scale>
        <p:origin x="3470" y="1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54C8B-22D6-9848-B5D1-E78DFD36714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FCFE9-3894-284F-AD10-720FE0D36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4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79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57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565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466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77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44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196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789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617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77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4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07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366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99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824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000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CFE9-3894-284F-AD10-720FE0D369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9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9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3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72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036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20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7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FCFE9-3894-284F-AD10-720FE0D369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05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FBDA5C5-C3FF-AB4E-AE72-252087808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84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1B7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122166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BD5FB67-2F50-A447-8EC2-84DE3B42B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2AB7F65-3F82-054A-941F-68E8E4690A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94517" y="176334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1B71"/>
                </a:solidFill>
              </a:defRPr>
            </a:lvl1pPr>
            <a:lvl2pPr>
              <a:defRPr sz="2400">
                <a:solidFill>
                  <a:srgbClr val="001B71"/>
                </a:solidFill>
              </a:defRPr>
            </a:lvl2pPr>
            <a:lvl3pPr>
              <a:defRPr sz="2000">
                <a:solidFill>
                  <a:srgbClr val="001B71"/>
                </a:solidFill>
              </a:defRPr>
            </a:lvl3pPr>
            <a:lvl4pPr>
              <a:defRPr sz="1800">
                <a:solidFill>
                  <a:srgbClr val="001B71"/>
                </a:solidFill>
              </a:defRPr>
            </a:lvl4pPr>
            <a:lvl5pPr>
              <a:defRPr sz="1800">
                <a:solidFill>
                  <a:srgbClr val="001B7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C462E1-D77B-4843-913B-86E31527B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720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8338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8" y="144706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21587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5BD650-8543-5D4C-AEF7-6BF3E8D4A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3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95288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35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0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7" y="466287"/>
            <a:ext cx="6228178" cy="400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40264"/>
            <a:ext cx="6256338" cy="1503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Topic of your meeting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01BF796-6CEC-584C-BF50-FC9632642B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83468" y="466287"/>
            <a:ext cx="4745209" cy="5677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</p:spTree>
    <p:extLst>
      <p:ext uri="{BB962C8B-B14F-4D97-AF65-F5344CB8AC3E}">
        <p14:creationId xmlns:p14="http://schemas.microsoft.com/office/powerpoint/2010/main" val="349351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122166" cy="654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C19CED2-E0FD-4342-B21F-B5F2D5B13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Topic of your meeting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BA9940B-7D1F-8046-9178-6A6E553D0E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06702" y="1763343"/>
            <a:ext cx="3748616" cy="400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6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4"/>
            <a:ext cx="10972800" cy="99672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8DEF6E0-B725-2749-AE9D-0B9D6A9801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Topic of your meeting</a:t>
            </a:r>
          </a:p>
        </p:txBody>
      </p:sp>
    </p:spTree>
    <p:extLst>
      <p:ext uri="{BB962C8B-B14F-4D97-AF65-F5344CB8AC3E}">
        <p14:creationId xmlns:p14="http://schemas.microsoft.com/office/powerpoint/2010/main" val="79946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2"/>
            <a:ext cx="10972800" cy="9591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7" y="1416834"/>
            <a:ext cx="7683500" cy="414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09061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4C3E699-A085-374D-B3EF-8914C41BD6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Topic of your meeting</a:t>
            </a:r>
          </a:p>
        </p:txBody>
      </p:sp>
    </p:spTree>
    <p:extLst>
      <p:ext uri="{BB962C8B-B14F-4D97-AF65-F5344CB8AC3E}">
        <p14:creationId xmlns:p14="http://schemas.microsoft.com/office/powerpoint/2010/main" val="1933039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4"/>
            <a:ext cx="10972800" cy="86520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3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716" y="1302706"/>
            <a:ext cx="11008727" cy="33832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945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7557" y="5106823"/>
            <a:ext cx="11036886" cy="10434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0DFBA17-C2B6-D44F-8B1A-0FF5B9F877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589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7" y="466287"/>
            <a:ext cx="6228178" cy="4000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40263"/>
            <a:ext cx="6256338" cy="1692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61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254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6" y="466287"/>
            <a:ext cx="11008727" cy="400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97260"/>
            <a:ext cx="11036886" cy="12338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27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1B7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122166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BD5FB67-2F50-A447-8EC2-84DE3B42B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2AB7F65-3F82-054A-941F-68E8E4690A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94517" y="176334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4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1B71"/>
                </a:solidFill>
              </a:defRPr>
            </a:lvl1pPr>
            <a:lvl2pPr>
              <a:defRPr sz="2400">
                <a:solidFill>
                  <a:srgbClr val="001B71"/>
                </a:solidFill>
              </a:defRPr>
            </a:lvl2pPr>
            <a:lvl3pPr>
              <a:defRPr sz="2000">
                <a:solidFill>
                  <a:srgbClr val="001B71"/>
                </a:solidFill>
              </a:defRPr>
            </a:lvl3pPr>
            <a:lvl4pPr>
              <a:defRPr sz="1800">
                <a:solidFill>
                  <a:srgbClr val="001B71"/>
                </a:solidFill>
              </a:defRPr>
            </a:lvl4pPr>
            <a:lvl5pPr>
              <a:defRPr sz="1800">
                <a:solidFill>
                  <a:srgbClr val="001B7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C462E1-D77B-4843-913B-86E31527B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684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8338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8" y="144706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21587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5BD650-8543-5D4C-AEF7-6BF3E8D4A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437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95288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808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83A70A-E016-1E4F-A96C-DEE83D7942DB}"/>
              </a:ext>
            </a:extLst>
          </p:cNvPr>
          <p:cNvSpPr/>
          <p:nvPr userDrawn="1"/>
        </p:nvSpPr>
        <p:spPr>
          <a:xfrm>
            <a:off x="7090349" y="2278505"/>
            <a:ext cx="5101652" cy="2398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442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1B7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BD5FB67-2F50-A447-8EC2-84DE3B42B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690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5D3744-1C90-A34A-8E1D-890C0A021016}"/>
              </a:ext>
            </a:extLst>
          </p:cNvPr>
          <p:cNvSpPr/>
          <p:nvPr userDrawn="1"/>
        </p:nvSpPr>
        <p:spPr>
          <a:xfrm>
            <a:off x="7090349" y="2278505"/>
            <a:ext cx="5101652" cy="2398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  <a:lvl2pPr>
              <a:defRPr>
                <a:solidFill>
                  <a:srgbClr val="001B71"/>
                </a:solidFill>
              </a:defRPr>
            </a:lvl2pPr>
            <a:lvl3pPr>
              <a:defRPr>
                <a:solidFill>
                  <a:srgbClr val="001B71"/>
                </a:solidFill>
              </a:defRPr>
            </a:lvl3pPr>
            <a:lvl4pPr>
              <a:defRPr>
                <a:solidFill>
                  <a:srgbClr val="001B71"/>
                </a:solidFill>
              </a:defRPr>
            </a:lvl4pPr>
            <a:lvl5pPr>
              <a:defRPr>
                <a:solidFill>
                  <a:srgbClr val="001B7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C462E1-D77B-4843-913B-86E31527B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1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1096898"/>
            <a:ext cx="10972800" cy="81890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994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7846" y="279833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99459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7" y="2144408"/>
            <a:ext cx="7122166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99459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2AB7F65-3F82-054A-941F-68E8E4690A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93496" y="247106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99459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D198888-ECEF-2C42-A449-F84C7764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117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378BE5-A157-E045-B7F7-E9C63C19D013}"/>
              </a:ext>
            </a:extLst>
          </p:cNvPr>
          <p:cNvSpPr/>
          <p:nvPr userDrawn="1"/>
        </p:nvSpPr>
        <p:spPr>
          <a:xfrm>
            <a:off x="7090349" y="2278505"/>
            <a:ext cx="5101652" cy="2398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2"/>
            <a:ext cx="10972800" cy="12403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8" y="144706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09061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5BD650-8543-5D4C-AEF7-6BF3E8D4A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458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FAD287-EBA9-334B-8827-3C5839BB2F45}"/>
              </a:ext>
            </a:extLst>
          </p:cNvPr>
          <p:cNvSpPr/>
          <p:nvPr userDrawn="1"/>
        </p:nvSpPr>
        <p:spPr>
          <a:xfrm>
            <a:off x="7090349" y="2278505"/>
            <a:ext cx="5101652" cy="23984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325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BCFE8C-49E4-2640-A41D-478E5A8CB2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2400" y="575734"/>
            <a:ext cx="6595533" cy="105833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6000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77644-0FDC-CE46-96C0-0B30746CF92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4133" y="2429933"/>
            <a:ext cx="11353799" cy="15663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Paragraph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3838E09-83F2-2B49-AA15-E522BDDCEA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06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447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6" y="466287"/>
            <a:ext cx="11008727" cy="400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97260"/>
            <a:ext cx="11036886" cy="12338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10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1B7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dirty="0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122166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1B7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BD5FB67-2F50-A447-8EC2-84DE3B42B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2AB7F65-3F82-054A-941F-68E8E4690A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94517" y="176334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9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1B71"/>
                </a:solidFill>
              </a:defRPr>
            </a:lvl1pPr>
            <a:lvl2pPr>
              <a:defRPr sz="2400">
                <a:solidFill>
                  <a:srgbClr val="001B71"/>
                </a:solidFill>
              </a:defRPr>
            </a:lvl2pPr>
            <a:lvl3pPr>
              <a:defRPr sz="2000">
                <a:solidFill>
                  <a:srgbClr val="001B71"/>
                </a:solidFill>
              </a:defRPr>
            </a:lvl3pPr>
            <a:lvl4pPr>
              <a:defRPr sz="1800">
                <a:solidFill>
                  <a:srgbClr val="001B71"/>
                </a:solidFill>
              </a:defRPr>
            </a:lvl4pPr>
            <a:lvl5pPr>
              <a:defRPr sz="1800">
                <a:solidFill>
                  <a:srgbClr val="001B71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C462E1-D77B-4843-913B-86E31527B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050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8338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8" y="144706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21587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95BD650-8543-5D4C-AEF7-6BF3E8D4A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642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95288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783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25F3A5-5123-4F41-A334-56D077042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E61FA-A5D3-4F47-A395-0375B4CD433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8B08ADCD-E22F-2F49-B322-33F434326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608C8B-3D6C-7343-A38C-656DFD111F8B}"/>
              </a:ext>
            </a:extLst>
          </p:cNvPr>
          <p:cNvSpPr/>
          <p:nvPr userDrawn="1"/>
        </p:nvSpPr>
        <p:spPr>
          <a:xfrm>
            <a:off x="6503799" y="939800"/>
            <a:ext cx="1490133" cy="1490133"/>
          </a:xfrm>
          <a:prstGeom prst="ellipse">
            <a:avLst/>
          </a:prstGeom>
          <a:solidFill>
            <a:srgbClr val="6AC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FFDD29-3E18-EE4A-8818-0201CB0D2522}"/>
              </a:ext>
            </a:extLst>
          </p:cNvPr>
          <p:cNvSpPr/>
          <p:nvPr userDrawn="1"/>
        </p:nvSpPr>
        <p:spPr>
          <a:xfrm>
            <a:off x="8401731" y="939800"/>
            <a:ext cx="1490133" cy="14901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30EF5-076E-E74D-A34E-697B84A4365A}"/>
              </a:ext>
            </a:extLst>
          </p:cNvPr>
          <p:cNvSpPr/>
          <p:nvPr userDrawn="1"/>
        </p:nvSpPr>
        <p:spPr>
          <a:xfrm>
            <a:off x="6336020" y="4010555"/>
            <a:ext cx="1490133" cy="149013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D41BA2-680C-8F45-BBCC-B512710F8FEF}"/>
              </a:ext>
            </a:extLst>
          </p:cNvPr>
          <p:cNvSpPr/>
          <p:nvPr userDrawn="1"/>
        </p:nvSpPr>
        <p:spPr>
          <a:xfrm>
            <a:off x="4605867" y="939800"/>
            <a:ext cx="1490133" cy="1490133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337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71" y="982384"/>
            <a:ext cx="10972800" cy="13622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994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39676" y="2472001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99459"/>
                </a:solidFill>
              </a:defRPr>
            </a:lvl1pPr>
            <a:lvl2pPr>
              <a:defRPr sz="2400">
                <a:solidFill>
                  <a:srgbClr val="099459"/>
                </a:solidFill>
              </a:defRPr>
            </a:lvl2pPr>
            <a:lvl3pPr>
              <a:defRPr sz="2000">
                <a:solidFill>
                  <a:srgbClr val="099459"/>
                </a:solidFill>
              </a:defRPr>
            </a:lvl3pPr>
            <a:lvl4pPr>
              <a:defRPr sz="1800">
                <a:solidFill>
                  <a:srgbClr val="099459"/>
                </a:solidFill>
              </a:defRPr>
            </a:lvl4pPr>
            <a:lvl5pPr>
              <a:defRPr sz="1800">
                <a:solidFill>
                  <a:srgbClr val="099459"/>
                </a:solidFill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8391" y="2471694"/>
            <a:ext cx="3748616" cy="40005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99459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29101F3-1CEC-4347-B872-65CA6761A3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059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D1E126-51F9-5442-B1C2-95CF4B9D8E44}"/>
              </a:ext>
            </a:extLst>
          </p:cNvPr>
          <p:cNvSpPr/>
          <p:nvPr userDrawn="1"/>
        </p:nvSpPr>
        <p:spPr>
          <a:xfrm>
            <a:off x="3523787" y="1"/>
            <a:ext cx="8668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4BADF9-A305-1E44-9075-85AFE05ACAA9}"/>
              </a:ext>
            </a:extLst>
          </p:cNvPr>
          <p:cNvSpPr/>
          <p:nvPr userDrawn="1"/>
        </p:nvSpPr>
        <p:spPr>
          <a:xfrm>
            <a:off x="-2" y="1"/>
            <a:ext cx="3523787" cy="6858000"/>
          </a:xfrm>
          <a:prstGeom prst="rect">
            <a:avLst/>
          </a:prstGeom>
          <a:solidFill>
            <a:srgbClr val="43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25F3A5-5123-4F41-A334-56D077042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E61FA-A5D3-4F47-A395-0375B4CD433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8B08ADCD-E22F-2F49-B322-33F434326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1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517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F6E79E-146E-B24F-9781-F1D816B78E2D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60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62F1E1-666E-EE4A-996C-7E359C1AF2D7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45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F88E35-90C4-8A4F-A1BB-5E942D5F3DDB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21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928756-BE70-EF46-8F7F-3F64495CD9B1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986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8BE551-F3BA-5746-B752-E43F3977031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478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8BE551-F3BA-5746-B752-E43F3977031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543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5CE035-5FBD-9E4B-84D6-C420C91AEEF1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60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71" y="875913"/>
            <a:ext cx="10972800" cy="83388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994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7372" y="2029528"/>
            <a:ext cx="7683500" cy="654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99459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37371" y="279833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rgbClr val="099459"/>
                </a:solidFill>
              </a:defRPr>
            </a:lvl1pPr>
          </a:lstStyle>
          <a:p>
            <a:pPr lvl="0"/>
            <a:r>
              <a:rPr lang="en-CA" dirty="0"/>
              <a:t>Bullet points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Point</a:t>
            </a:r>
          </a:p>
          <a:p>
            <a:pPr lvl="0"/>
            <a:r>
              <a:rPr lang="en-CA" dirty="0"/>
              <a:t>Etc.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EE29658-1B8E-5E43-8357-6C75315E7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954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6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4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1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E76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76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E94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7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762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3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C6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57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3C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22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654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2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8F8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4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2A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7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5289"/>
            <a:ext cx="10972800" cy="95288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994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251" y="2871299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99459"/>
                </a:solidFill>
              </a:defRPr>
            </a:lvl1pPr>
            <a:lvl2pPr>
              <a:defRPr sz="1600">
                <a:solidFill>
                  <a:srgbClr val="099459"/>
                </a:solidFill>
              </a:defRPr>
            </a:lvl2pPr>
            <a:lvl3pPr>
              <a:defRPr sz="1600">
                <a:solidFill>
                  <a:srgbClr val="099459"/>
                </a:solidFill>
              </a:defRPr>
            </a:lvl3pPr>
            <a:lvl4pPr>
              <a:defRPr sz="1600">
                <a:solidFill>
                  <a:srgbClr val="099459"/>
                </a:solidFill>
              </a:defRPr>
            </a:lvl4pPr>
            <a:lvl5pPr>
              <a:defRPr sz="1600">
                <a:solidFill>
                  <a:srgbClr val="0994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5403" y="2871299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rgbClr val="099459"/>
                </a:solidFill>
              </a:defRPr>
            </a:lvl1pPr>
            <a:lvl2pPr>
              <a:defRPr sz="1600">
                <a:solidFill>
                  <a:srgbClr val="099459"/>
                </a:solidFill>
              </a:defRPr>
            </a:lvl2pPr>
            <a:lvl3pPr>
              <a:defRPr sz="1600">
                <a:solidFill>
                  <a:srgbClr val="099459"/>
                </a:solidFill>
              </a:defRPr>
            </a:lvl3pPr>
            <a:lvl4pPr>
              <a:defRPr sz="1600">
                <a:solidFill>
                  <a:srgbClr val="099459"/>
                </a:solidFill>
              </a:defRPr>
            </a:lvl4pPr>
            <a:lvl5pPr>
              <a:defRPr sz="1600">
                <a:solidFill>
                  <a:srgbClr val="0994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1" y="2168524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99459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76773" y="2168524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99459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398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8F8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98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25F3A5-5123-4F41-A334-56D077042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E61FA-A5D3-4F47-A395-0375B4CD433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8B08ADCD-E22F-2F49-B322-33F434326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608C8B-3D6C-7343-A38C-656DFD111F8B}"/>
              </a:ext>
            </a:extLst>
          </p:cNvPr>
          <p:cNvSpPr/>
          <p:nvPr userDrawn="1"/>
        </p:nvSpPr>
        <p:spPr>
          <a:xfrm>
            <a:off x="6503799" y="939800"/>
            <a:ext cx="1490133" cy="1490133"/>
          </a:xfrm>
          <a:prstGeom prst="ellipse">
            <a:avLst/>
          </a:prstGeom>
          <a:solidFill>
            <a:srgbClr val="6AC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FFDD29-3E18-EE4A-8818-0201CB0D2522}"/>
              </a:ext>
            </a:extLst>
          </p:cNvPr>
          <p:cNvSpPr/>
          <p:nvPr userDrawn="1"/>
        </p:nvSpPr>
        <p:spPr>
          <a:xfrm>
            <a:off x="8401731" y="939800"/>
            <a:ext cx="1490133" cy="14901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30EF5-076E-E74D-A34E-697B84A4365A}"/>
              </a:ext>
            </a:extLst>
          </p:cNvPr>
          <p:cNvSpPr/>
          <p:nvPr userDrawn="1"/>
        </p:nvSpPr>
        <p:spPr>
          <a:xfrm>
            <a:off x="6336020" y="4010555"/>
            <a:ext cx="1490133" cy="149013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D41BA2-680C-8F45-BBCC-B512710F8FEF}"/>
              </a:ext>
            </a:extLst>
          </p:cNvPr>
          <p:cNvSpPr/>
          <p:nvPr userDrawn="1"/>
        </p:nvSpPr>
        <p:spPr>
          <a:xfrm>
            <a:off x="4605867" y="939800"/>
            <a:ext cx="1490133" cy="1490133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6200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D1E126-51F9-5442-B1C2-95CF4B9D8E44}"/>
              </a:ext>
            </a:extLst>
          </p:cNvPr>
          <p:cNvSpPr/>
          <p:nvPr userDrawn="1"/>
        </p:nvSpPr>
        <p:spPr>
          <a:xfrm>
            <a:off x="3523787" y="1"/>
            <a:ext cx="866821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4BADF9-A305-1E44-9075-85AFE05ACAA9}"/>
              </a:ext>
            </a:extLst>
          </p:cNvPr>
          <p:cNvSpPr/>
          <p:nvPr userDrawn="1"/>
        </p:nvSpPr>
        <p:spPr>
          <a:xfrm>
            <a:off x="-2" y="1"/>
            <a:ext cx="3523787" cy="6858000"/>
          </a:xfrm>
          <a:prstGeom prst="rect">
            <a:avLst/>
          </a:prstGeom>
          <a:solidFill>
            <a:srgbClr val="43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25F3A5-5123-4F41-A334-56D077042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E61FA-A5D3-4F47-A395-0375B4CD433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8B08ADCD-E22F-2F49-B322-33F434326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349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:a16="http://schemas.microsoft.com/office/drawing/2014/main" id="{EFAC5EC5-D653-7624-2916-08C88A371A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8F42D2-5312-16CE-961D-A3B52E4B5A58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0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F6E79E-146E-B24F-9781-F1D816B78E2D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974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62F1E1-666E-EE4A-996C-7E359C1AF2D7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194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F88E35-90C4-8A4F-A1BB-5E942D5F3DDB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FA1FF28B-ECB4-9041-906F-8E9E79453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58C61CA-F45B-B540-BAA0-B7A4A921A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2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928756-BE70-EF46-8F7F-3F64495CD9B1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55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8BE551-F3BA-5746-B752-E43F3977031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DF362376-7E98-C446-AF54-B6F3CD9E5C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8BE551-F3BA-5746-B752-E43F39770310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9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17B11A5-A141-B34A-9EF7-A80A80352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3654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rgbClr val="44546A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CCF956-895E-C04C-9608-D8E55E016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82174" y="523923"/>
            <a:ext cx="980237" cy="5696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5CE035-5FBD-9E4B-84D6-C420C91AEEF1}"/>
              </a:ext>
            </a:extLst>
          </p:cNvPr>
          <p:cNvCxnSpPr/>
          <p:nvPr userDrawn="1"/>
        </p:nvCxnSpPr>
        <p:spPr>
          <a:xfrm>
            <a:off x="11662411" y="6217623"/>
            <a:ext cx="529589" cy="0"/>
          </a:xfrm>
          <a:prstGeom prst="line">
            <a:avLst/>
          </a:pr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32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7D06B3-FE1A-1C46-9258-058DEE9C4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0704255-183B-C94C-9A07-A23215B4DC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11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B53AEC-AB5B-9C43-82F5-AC3A16CEC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53C1C6B-EF4B-F64F-B7AC-116FBA75A0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0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4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3A3EB0-2AE9-9D41-BEF2-4EE6FFB6CB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49D4A7-BC88-094F-AE2C-BCB684A8D3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5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E76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F79B1E-56DD-5541-B303-5B29D8283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99A0568-093A-CC46-BDAE-95138E41BE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0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E94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24B903-9C40-804A-B8B9-EA1CDB331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44A279E-4C7C-E04F-B613-AAB79D694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2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762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FECDD45-FEC9-1A48-A26D-4EF2FEDE3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3BDD602-5C16-EB49-A72D-5AA36967A2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0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C6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514AED-4912-814E-82FF-D3ECEC2AF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FE5E5E-64D9-BB43-852E-6A7B6FAB7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6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3C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293C22-6804-EE4C-90E6-C4B3493D3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A98D9C0-6999-4F44-8A21-49D4297A92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334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654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;p1">
            <a:extLst>
              <a:ext uri="{FF2B5EF4-FFF2-40B4-BE49-F238E27FC236}">
                <a16:creationId xmlns:a16="http://schemas.microsoft.com/office/drawing/2014/main" id="{BEB4DEFD-8180-6A4B-94AD-4E3A45E7BF6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bg1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5BFB5C-E0FC-5A4A-85EA-C140C9C75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F9795C4-562C-5348-A99A-FD5514C655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0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3047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8F8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347B54B-66B9-3843-AEF3-E3367D1EC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88D0F95-387F-0F40-B2C4-8C1E770ACD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50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2A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4B03EED-BAC4-1D4A-98A4-64F1B894C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E6ED24A-E53D-FF47-A030-369670F89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4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8F8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B4EDF2-C335-3749-B048-579545C65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3878" y="523921"/>
            <a:ext cx="1017603" cy="59138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A0DB1B-35E4-6844-A8C3-9BEB2276A7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25" y="519612"/>
            <a:ext cx="1220052" cy="5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37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17B11A5-A141-B34A-9EF7-A80A80352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97" y="170219"/>
            <a:ext cx="1236132" cy="3127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1">
                <a:solidFill>
                  <a:srgbClr val="0994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863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6AF39-1B5F-8F4E-8EC9-A95BBFC50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F919BD-5664-5541-939A-6F1ACC72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03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7" y="466287"/>
            <a:ext cx="6228178" cy="400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40264"/>
            <a:ext cx="6256338" cy="150375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  <a:p>
            <a:pPr lvl="0"/>
            <a:r>
              <a:rPr lang="en-GB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Topic of your meeting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01BF796-6CEC-584C-BF50-FC9632642B4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83468" y="466287"/>
            <a:ext cx="4745209" cy="56777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/>
              <a:t>Regular text paragraph. </a:t>
            </a:r>
          </a:p>
        </p:txBody>
      </p:sp>
    </p:spTree>
    <p:extLst>
      <p:ext uri="{BB962C8B-B14F-4D97-AF65-F5344CB8AC3E}">
        <p14:creationId xmlns:p14="http://schemas.microsoft.com/office/powerpoint/2010/main" val="3563052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3"/>
            <a:ext cx="10972800" cy="1142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48867" y="2090615"/>
            <a:ext cx="7096117" cy="3673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/>
              <a:t>Regular text paragraph.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7122166" cy="654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C19CED2-E0FD-4342-B21F-B5F2D5B13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Topic of your meeting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BA9940B-7D1F-8046-9178-6A6E553D0E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06702" y="1763343"/>
            <a:ext cx="3748616" cy="400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60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4"/>
            <a:ext cx="10972800" cy="99672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24102" y="1783070"/>
            <a:ext cx="6870495" cy="400031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22817" y="1782763"/>
            <a:ext cx="3748616" cy="4000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8DEF6E0-B725-2749-AE9D-0B9D6A9801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Topic of your meeting</a:t>
            </a:r>
          </a:p>
        </p:txBody>
      </p:sp>
    </p:spTree>
    <p:extLst>
      <p:ext uri="{BB962C8B-B14F-4D97-AF65-F5344CB8AC3E}">
        <p14:creationId xmlns:p14="http://schemas.microsoft.com/office/powerpoint/2010/main" val="1118241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2"/>
            <a:ext cx="10972800" cy="95915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1797" y="1416834"/>
            <a:ext cx="7683500" cy="414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21797" y="2090616"/>
            <a:ext cx="9931232" cy="374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Bullet points</a:t>
            </a:r>
          </a:p>
          <a:p>
            <a:pPr lvl="0"/>
            <a:r>
              <a:rPr lang="en-CA"/>
              <a:t>Point</a:t>
            </a:r>
          </a:p>
          <a:p>
            <a:pPr lvl="0"/>
            <a:r>
              <a:rPr lang="en-CA"/>
              <a:t>Point</a:t>
            </a:r>
          </a:p>
          <a:p>
            <a:pPr lvl="0"/>
            <a:r>
              <a:rPr lang="en-CA"/>
              <a:t>Point</a:t>
            </a:r>
          </a:p>
          <a:p>
            <a:pPr lvl="0"/>
            <a:r>
              <a:rPr lang="en-CA"/>
              <a:t>Etc.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4C3E699-A085-374D-B3EF-8914C41BD6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97" y="6506014"/>
            <a:ext cx="2049462" cy="3018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Topic of your meeting</a:t>
            </a:r>
          </a:p>
        </p:txBody>
      </p:sp>
    </p:spTree>
    <p:extLst>
      <p:ext uri="{BB962C8B-B14F-4D97-AF65-F5344CB8AC3E}">
        <p14:creationId xmlns:p14="http://schemas.microsoft.com/office/powerpoint/2010/main" val="1148630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7" y="293454"/>
            <a:ext cx="10972800" cy="86520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448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9463"/>
            <a:ext cx="5384800" cy="3986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2818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8970" y="1436688"/>
            <a:ext cx="5393431" cy="702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8B8FF97-882D-C44B-9E5A-623D6276D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0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BE54B30-1CD8-B040-90B1-F87FF19175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056" y="466287"/>
            <a:ext cx="11008727" cy="400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E474B-D2E7-CF4B-B846-0B6DAD82F98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9897" y="4697260"/>
            <a:ext cx="11036886" cy="12338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  <a:p>
            <a:pPr lvl="0"/>
            <a:r>
              <a:rPr lang="en-GB" dirty="0"/>
              <a:t>Subtitle (if necessary)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53054E-6891-F447-9E0B-71E6485BC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97" y="6506014"/>
            <a:ext cx="1236132" cy="312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74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7E985-5C31-BA4F-9D53-6D1F92F620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7746" y="0"/>
            <a:ext cx="1002584" cy="60155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85A284-937E-564E-8265-482D9D2BC8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615" y="31315"/>
            <a:ext cx="1182655" cy="7095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1EEF19-D119-0049-BAB6-40F80A7CFE14}"/>
              </a:ext>
            </a:extLst>
          </p:cNvPr>
          <p:cNvCxnSpPr>
            <a:cxnSpLocks/>
          </p:cNvCxnSpPr>
          <p:nvPr userDrawn="1"/>
        </p:nvCxnSpPr>
        <p:spPr>
          <a:xfrm>
            <a:off x="110067" y="753533"/>
            <a:ext cx="11971866" cy="0"/>
          </a:xfrm>
          <a:prstGeom prst="line">
            <a:avLst/>
          </a:prstGeom>
          <a:ln w="28575">
            <a:solidFill>
              <a:srgbClr val="0994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20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63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9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346B86-7389-2142-9353-2E349D31DD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346B86-7389-2142-9353-2E349D31DD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2" r:id="rId2"/>
    <p:sldLayoutId id="2147483714" r:id="rId3"/>
    <p:sldLayoutId id="2147483715" r:id="rId4"/>
    <p:sldLayoutId id="2147483716" r:id="rId5"/>
    <p:sldLayoutId id="2147483717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346B86-7389-2142-9353-2E349D31DD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ACC21EB-A124-1B41-A8F4-E5249EDB11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17" y="6118735"/>
            <a:ext cx="1182655" cy="70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;p1">
            <a:extLst>
              <a:ext uri="{FF2B5EF4-FFF2-40B4-BE49-F238E27FC236}">
                <a16:creationId xmlns:a16="http://schemas.microsoft.com/office/drawing/2014/main" id="{15D716A9-9D17-264D-A3BC-60398C1C57D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230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;p1">
            <a:extLst>
              <a:ext uri="{FF2B5EF4-FFF2-40B4-BE49-F238E27FC236}">
                <a16:creationId xmlns:a16="http://schemas.microsoft.com/office/drawing/2014/main" id="{15D716A9-9D17-264D-A3BC-60398C1C57D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331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FCA93B7-6978-7445-955C-6D4E45C45CE4}"/>
              </a:ext>
            </a:extLst>
          </p:cNvPr>
          <p:cNvSpPr txBox="1">
            <a:spLocks/>
          </p:cNvSpPr>
          <p:nvPr userDrawn="1"/>
        </p:nvSpPr>
        <p:spPr>
          <a:xfrm>
            <a:off x="11704266" y="6448935"/>
            <a:ext cx="65600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0149BF-9470-4E44-9DBF-4E01B35244C4}" type="slidenum">
              <a:rPr lang="de-DE" sz="900" b="1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de-DE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9F437F-8B03-B440-ABDF-C5083936D69F}"/>
              </a:ext>
            </a:extLst>
          </p:cNvPr>
          <p:cNvCxnSpPr/>
          <p:nvPr userDrawn="1"/>
        </p:nvCxnSpPr>
        <p:spPr>
          <a:xfrm>
            <a:off x="11742995" y="6479458"/>
            <a:ext cx="0" cy="1605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B346B86-7389-2142-9353-2E349D31DDE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41495" y="6003561"/>
            <a:ext cx="15240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50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fo.am/Join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7080A9-7887-6742-8E60-2ED9BDDE3467}"/>
              </a:ext>
            </a:extLst>
          </p:cNvPr>
          <p:cNvSpPr/>
          <p:nvPr/>
        </p:nvSpPr>
        <p:spPr>
          <a:xfrm>
            <a:off x="765895" y="1383603"/>
            <a:ext cx="10764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B050"/>
                </a:solidFill>
              </a:rPr>
              <a:t>Структура и Функция Системы Гарантийного Участия </a:t>
            </a:r>
            <a:r>
              <a:rPr lang="en-US" sz="4000" dirty="0">
                <a:solidFill>
                  <a:srgbClr val="00B050"/>
                </a:solidFill>
              </a:rPr>
              <a:t> (PGS)</a:t>
            </a:r>
            <a:endParaRPr lang="en-GB" sz="4000" dirty="0">
              <a:solidFill>
                <a:srgbClr val="00B05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9F25B3-23E4-5A4D-843F-F6E7910C2F51}"/>
              </a:ext>
            </a:extLst>
          </p:cNvPr>
          <p:cNvGrpSpPr/>
          <p:nvPr/>
        </p:nvGrpSpPr>
        <p:grpSpPr>
          <a:xfrm>
            <a:off x="745066" y="4748098"/>
            <a:ext cx="5791201" cy="1709147"/>
            <a:chOff x="4988363" y="2893242"/>
            <a:chExt cx="4026185" cy="8186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F8F4C9-B602-FF4D-8AD9-DBDDF2335293}"/>
                </a:ext>
              </a:extLst>
            </p:cNvPr>
            <p:cNvSpPr txBox="1"/>
            <p:nvPr/>
          </p:nvSpPr>
          <p:spPr>
            <a:xfrm>
              <a:off x="5002844" y="2893242"/>
              <a:ext cx="4011704" cy="398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Asan Alymkulov</a:t>
              </a:r>
              <a:endParaRPr lang="en-GB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GB" sz="2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1" name="Title 3">
              <a:extLst>
                <a:ext uri="{FF2B5EF4-FFF2-40B4-BE49-F238E27FC236}">
                  <a16:creationId xmlns:a16="http://schemas.microsoft.com/office/drawing/2014/main" id="{A4980164-6F12-1746-96F0-B99D3841444F}"/>
                </a:ext>
              </a:extLst>
            </p:cNvPr>
            <p:cNvSpPr txBox="1">
              <a:spLocks/>
            </p:cNvSpPr>
            <p:nvPr/>
          </p:nvSpPr>
          <p:spPr>
            <a:xfrm>
              <a:off x="4988363" y="3342593"/>
              <a:ext cx="4026185" cy="3693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5000" b="1" i="0" kern="12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000" dirty="0">
                  <a:solidFill>
                    <a:srgbClr val="099459"/>
                  </a:solidFill>
                </a:rPr>
                <a:t>IFOAM – Organics International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935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6938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Заинтересованные стороны СГУ и их роли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2594" y="1681818"/>
            <a:ext cx="95102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Фермеры: </a:t>
            </a:r>
            <a:r>
              <a:rPr lang="ru-RU" sz="2000" dirty="0">
                <a:solidFill>
                  <a:srgbClr val="00B050"/>
                </a:solidFill>
              </a:rPr>
              <a:t>Активные участники процесса сертификации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Потребители: </a:t>
            </a:r>
            <a:r>
              <a:rPr lang="ru-RU" sz="2000" dirty="0">
                <a:solidFill>
                  <a:srgbClr val="00B050"/>
                </a:solidFill>
              </a:rPr>
              <a:t>Участвуют в оценке и обратной связи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Местные эксперты: </a:t>
            </a:r>
            <a:r>
              <a:rPr lang="ru-RU" sz="2000" dirty="0">
                <a:solidFill>
                  <a:srgbClr val="00B050"/>
                </a:solidFill>
              </a:rPr>
              <a:t>Предоставляют технические знания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 err="1">
                <a:solidFill>
                  <a:srgbClr val="00B050"/>
                </a:solidFill>
              </a:rPr>
              <a:t>Фасилитаторы</a:t>
            </a:r>
            <a:r>
              <a:rPr lang="ru-RU" sz="2000" b="1" dirty="0">
                <a:solidFill>
                  <a:srgbClr val="00B050"/>
                </a:solidFill>
              </a:rPr>
              <a:t>: </a:t>
            </a:r>
            <a:r>
              <a:rPr lang="ru-RU" sz="2000" dirty="0">
                <a:solidFill>
                  <a:srgbClr val="00B050"/>
                </a:solidFill>
              </a:rPr>
              <a:t>Координируют процесс и обеспечивают соблюдение стандартов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Сертификационный орган: </a:t>
            </a:r>
            <a:r>
              <a:rPr lang="ru-RU" sz="2000" dirty="0">
                <a:solidFill>
                  <a:srgbClr val="00B050"/>
                </a:solidFill>
              </a:rPr>
              <a:t>Местный комитет, который контролирует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45665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Обязанности в рамках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4873" y="4352330"/>
            <a:ext cx="9510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6454" y="13887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Роль фермеров: </a:t>
            </a:r>
            <a:r>
              <a:rPr lang="ru-RU" dirty="0">
                <a:solidFill>
                  <a:srgbClr val="00B050"/>
                </a:solidFill>
              </a:rPr>
              <a:t>Активное участие во взаимных проверках и инспекциях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8524" y="21088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Роль </a:t>
            </a:r>
            <a:r>
              <a:rPr lang="ru-RU" b="1" dirty="0" err="1">
                <a:solidFill>
                  <a:srgbClr val="00B050"/>
                </a:solidFill>
              </a:rPr>
              <a:t>фасилитатора</a:t>
            </a:r>
            <a:r>
              <a:rPr lang="ru-RU" b="1" dirty="0">
                <a:solidFill>
                  <a:srgbClr val="00B050"/>
                </a:solidFill>
              </a:rPr>
              <a:t>: </a:t>
            </a:r>
            <a:r>
              <a:rPr lang="ru-RU" dirty="0">
                <a:solidFill>
                  <a:srgbClr val="00B050"/>
                </a:solidFill>
              </a:rPr>
              <a:t>Обеспечение бесперебойного функционирования и соблюдения правил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66454" y="3105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Роль потребителей: </a:t>
            </a:r>
            <a:r>
              <a:rPr lang="ru-RU" dirty="0">
                <a:solidFill>
                  <a:srgbClr val="00B050"/>
                </a:solidFill>
              </a:rPr>
              <a:t>Действовать как наблюдатели и участники процесса сертификации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8524" y="38262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Роль координатора: </a:t>
            </a:r>
            <a:r>
              <a:rPr lang="ru-RU" dirty="0">
                <a:solidFill>
                  <a:srgbClr val="00B050"/>
                </a:solidFill>
              </a:rPr>
              <a:t>Ведение процесса и обучение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55201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" y="1504733"/>
            <a:ext cx="10811477" cy="4502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50024" y="1689399"/>
            <a:ext cx="1600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99459"/>
                </a:solidFill>
              </a:rPr>
              <a:t>Один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36985" y="21391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99459"/>
                </a:solidFill>
              </a:rPr>
              <a:t>размер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87937" y="2360504"/>
            <a:ext cx="13372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099459"/>
                </a:solidFill>
              </a:rPr>
              <a:t>не</a:t>
            </a:r>
            <a:endParaRPr lang="ru-RU" sz="7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75586" y="3312789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99459"/>
                </a:solidFill>
              </a:rPr>
              <a:t>подходит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15907" y="3788764"/>
            <a:ext cx="2101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99459"/>
                </a:solidFill>
              </a:rPr>
              <a:t>для всех</a:t>
            </a:r>
          </a:p>
        </p:txBody>
      </p:sp>
    </p:spTree>
    <p:extLst>
      <p:ext uri="{BB962C8B-B14F-4D97-AF65-F5344CB8AC3E}">
        <p14:creationId xmlns:p14="http://schemas.microsoft.com/office/powerpoint/2010/main" val="660704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7582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Структуры СГУ - </a:t>
            </a:r>
            <a:r>
              <a:rPr lang="en-US" sz="2400" b="1" dirty="0">
                <a:solidFill>
                  <a:srgbClr val="099459"/>
                </a:solidFill>
              </a:rPr>
              <a:t>Certified Naturally Grown, </a:t>
            </a:r>
            <a:r>
              <a:rPr lang="ru-RU" sz="2400" b="1" dirty="0">
                <a:solidFill>
                  <a:srgbClr val="099459"/>
                </a:solidFill>
              </a:rPr>
              <a:t>США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4873" y="4352330"/>
            <a:ext cx="9510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72" y="2424768"/>
            <a:ext cx="7810909" cy="38803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519" y="1111111"/>
            <a:ext cx="1732967" cy="17329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62643" y="1554399"/>
            <a:ext cx="598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Виноват - пока не доказал невиновность</a:t>
            </a:r>
          </a:p>
        </p:txBody>
      </p:sp>
    </p:spTree>
    <p:extLst>
      <p:ext uri="{BB962C8B-B14F-4D97-AF65-F5344CB8AC3E}">
        <p14:creationId xmlns:p14="http://schemas.microsoft.com/office/powerpoint/2010/main" val="127171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7590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Структуры СГУ - </a:t>
            </a:r>
            <a:r>
              <a:rPr lang="en-US" sz="2400" b="1" dirty="0">
                <a:solidFill>
                  <a:srgbClr val="099459"/>
                </a:solidFill>
              </a:rPr>
              <a:t>Organic Farm, </a:t>
            </a:r>
            <a:r>
              <a:rPr lang="ru-RU" sz="2400" b="1" dirty="0">
                <a:solidFill>
                  <a:srgbClr val="099459"/>
                </a:solidFill>
              </a:rPr>
              <a:t>Новая Зеландия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4873" y="4352330"/>
            <a:ext cx="9510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2" y="1169039"/>
            <a:ext cx="6872151" cy="50197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03015" y="5149801"/>
            <a:ext cx="598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Аудитор аудитора = инспектор инспектора</a:t>
            </a:r>
          </a:p>
        </p:txBody>
      </p:sp>
    </p:spTree>
    <p:extLst>
      <p:ext uri="{BB962C8B-B14F-4D97-AF65-F5344CB8AC3E}">
        <p14:creationId xmlns:p14="http://schemas.microsoft.com/office/powerpoint/2010/main" val="20095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3829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Структуры СГУ - Индия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4873" y="4352330"/>
            <a:ext cx="9510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837" y="830207"/>
            <a:ext cx="7400261" cy="58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3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1514261"/>
            <a:ext cx="75656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Keystone Foundation, </a:t>
            </a:r>
            <a:r>
              <a:rPr lang="ru-RU" sz="2000" b="1" dirty="0">
                <a:solidFill>
                  <a:srgbClr val="00B050"/>
                </a:solidFill>
              </a:rPr>
              <a:t>Индия:</a:t>
            </a:r>
          </a:p>
          <a:p>
            <a:r>
              <a:rPr lang="ru-RU" sz="2000" dirty="0">
                <a:solidFill>
                  <a:srgbClr val="00B050"/>
                </a:solidFill>
              </a:rPr>
              <a:t>Ключевые факторы успеха: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Вовлечение местных сообществ через органическое фермерство и устойчивые практики.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Развитие локальных рынков с применением принципов справедливой торговли.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Внедрение методов поощрения биоразнообразия и экологически чистого земледелия.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Уроки для масштабирования: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Важно вовлекать местные сообщества и поддерживать их традиционные знания.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Необходимо обеспечить долгосрочное устойчивое развитие за счет создания сильных социальных сетей.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14" y="1794020"/>
            <a:ext cx="3533911" cy="35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2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1594732"/>
            <a:ext cx="75656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Green </a:t>
            </a:r>
            <a:r>
              <a:rPr lang="ru-RU" sz="2000" b="1" dirty="0" err="1">
                <a:solidFill>
                  <a:srgbClr val="00B050"/>
                </a:solidFill>
              </a:rPr>
              <a:t>Foundation</a:t>
            </a:r>
            <a:r>
              <a:rPr lang="ru-RU" sz="2000" b="1" dirty="0">
                <a:solidFill>
                  <a:srgbClr val="00B050"/>
                </a:solidFill>
              </a:rPr>
              <a:t>, Индия: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Ключевые факторы успеха: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Поддержка органического сельского хозяйства через развитие традиционных знаний фермеров.</a:t>
            </a:r>
            <a:endParaRPr lang="en-US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Стимулирование вовлеченности женщин в производственные процессы.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Уроки для масштабирования: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Важно развивать участие женщин и других социально уязвимых групп в проектах, связанных с органическим сельским хозяйством</a:t>
            </a:r>
            <a:endParaRPr lang="en-US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.Обучение и развитие навыков фермеров приводит к улучшению результатов производства.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14" y="1900237"/>
            <a:ext cx="2972209" cy="29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24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2" y="1554092"/>
            <a:ext cx="75656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Rede </a:t>
            </a:r>
            <a:r>
              <a:rPr lang="ru-RU" sz="2000" b="1" dirty="0" err="1">
                <a:solidFill>
                  <a:srgbClr val="00B050"/>
                </a:solidFill>
              </a:rPr>
              <a:t>Ecovida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err="1">
                <a:solidFill>
                  <a:srgbClr val="00B050"/>
                </a:solidFill>
              </a:rPr>
              <a:t>de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err="1">
                <a:solidFill>
                  <a:srgbClr val="00B050"/>
                </a:solidFill>
              </a:rPr>
              <a:t>Agroecologia</a:t>
            </a:r>
            <a:r>
              <a:rPr lang="ru-RU" sz="2000" b="1" dirty="0">
                <a:solidFill>
                  <a:srgbClr val="00B050"/>
                </a:solidFill>
              </a:rPr>
              <a:t>, Бразилия: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Ключевые факторы успеха: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Развитие системы взаимного обучения и коллективного управления семенами.</a:t>
            </a:r>
            <a:endParaRPr lang="en-US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Использование устойчивых агроэкологических методов.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Уроки для масштабирования: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Сохранение семян на уровне общин и взаимное обучение помогает повышать продовольственную безопасность.</a:t>
            </a:r>
            <a:endParaRPr lang="en-US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Необходимо поддерживать коллективные усилия и общие фонды для финансирования устойчивых проектов.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14" y="2021452"/>
            <a:ext cx="3095189" cy="38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34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1594732"/>
            <a:ext cx="46232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Органические Аймаки, Кыргызстан: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Ключевые факторы успеха: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Местное вовлечение и поддержка.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Постепенное обучение фермеров принципам органического земледелия и сертификации создает устойчивые фермерские практики.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99" y="1594732"/>
            <a:ext cx="3559301" cy="35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7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2606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Введение в СГУ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3205" t="12564" r="28718" b="18148"/>
          <a:stretch/>
        </p:blipFill>
        <p:spPr>
          <a:xfrm>
            <a:off x="662594" y="1794020"/>
            <a:ext cx="3200467" cy="44426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2594" y="6352446"/>
            <a:ext cx="7364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99459"/>
                </a:solidFill>
              </a:rPr>
              <a:t>https://www.ifoam.bio/our-work/how/standards-certification/participatory-guarantee-systems/pgs-toolkit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833" t="11037" r="25917" b="8519"/>
          <a:stretch/>
        </p:blipFill>
        <p:spPr>
          <a:xfrm>
            <a:off x="8027110" y="1794020"/>
            <a:ext cx="3043263" cy="44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24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22233" y="1706492"/>
            <a:ext cx="46232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Органические Аймаки, Кыргызстан: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Ключевые факторы успеха:</a:t>
            </a:r>
            <a:endParaRPr lang="en-US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Вовлечение ключевых местных лидеров, повышает доверие и ускоряет процесс принятия решений.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Поддержка традиционных знаний и культурных ценностей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Создание сети поддержки и обмен опытом: BIO-KG, что позволяет обмениваться знаниями и опытом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2" y="1706492"/>
            <a:ext cx="5915660" cy="39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5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1471953"/>
            <a:ext cx="46301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Ключевые факторы успеха </a:t>
            </a:r>
            <a:r>
              <a:rPr lang="ru-RU" sz="2000" b="1" dirty="0" err="1">
                <a:solidFill>
                  <a:srgbClr val="00B050"/>
                </a:solidFill>
              </a:rPr>
              <a:t>Hansalim</a:t>
            </a:r>
            <a:r>
              <a:rPr lang="ru-RU" sz="2000" b="1" dirty="0">
                <a:solidFill>
                  <a:srgbClr val="00B05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Прямое взаимодействие между фермерами и потребителями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Прозрачная и демократическая структура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Поддержка местных фермеров и устойчивых методов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Сеть кооперативов и расширение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B050"/>
                </a:solidFill>
              </a:rPr>
              <a:t>Участие женщин и молодежи:</a:t>
            </a:r>
          </a:p>
        </p:txBody>
      </p:sp>
      <p:pic>
        <p:nvPicPr>
          <p:cNvPr id="6" name="그림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b="6446"/>
          <a:stretch/>
        </p:blipFill>
        <p:spPr>
          <a:xfrm>
            <a:off x="6321836" y="2191094"/>
            <a:ext cx="5071883" cy="3623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14" y="1289964"/>
            <a:ext cx="246858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62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2627" y="1371212"/>
            <a:ext cx="4481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Уроки, извлеченные для масштабирования: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Прямые связи с потребителями: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 err="1">
                <a:solidFill>
                  <a:srgbClr val="00B050"/>
                </a:solidFill>
              </a:rPr>
              <a:t>Инклюзивность</a:t>
            </a:r>
            <a:r>
              <a:rPr lang="ru-RU" sz="2000" b="1" dirty="0">
                <a:solidFill>
                  <a:srgbClr val="00B050"/>
                </a:solidFill>
              </a:rPr>
              <a:t> и участие всех сторон: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Фокус на экологии и биоразнообразии: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Логистическая сеть и дистрибуция: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5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30313"/>
          <a:stretch/>
        </p:blipFill>
        <p:spPr>
          <a:xfrm>
            <a:off x="7847450" y="1794020"/>
            <a:ext cx="3652699" cy="4304952"/>
          </a:xfrm>
          <a:prstGeom prst="rect">
            <a:avLst/>
          </a:prstGeom>
        </p:spPr>
      </p:pic>
      <p:pic>
        <p:nvPicPr>
          <p:cNvPr id="6" name="Picture 2" descr="D:\1. [기획실] 문지영\004. 2015 업무\언어지원\한살림 PGS\유기농인증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89" y="3798253"/>
            <a:ext cx="2731756" cy="25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73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573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Пример успешной реализации СГУ</a:t>
            </a:r>
          </a:p>
        </p:txBody>
      </p:sp>
      <p:pic>
        <p:nvPicPr>
          <p:cNvPr id="7" name="Picture 14" descr="UN delegates from mountainous countries to meet in Aspen in September">
            <a:extLst>
              <a:ext uri="{FF2B5EF4-FFF2-40B4-BE49-F238E27FC236}">
                <a16:creationId xmlns:a16="http://schemas.microsoft.com/office/drawing/2014/main" id="{A115AAAD-7627-DADA-E62A-04FFD2B8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0" y="1223902"/>
            <a:ext cx="5994907" cy="3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4820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Ключевые выводы из сессии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2413338"/>
            <a:ext cx="95102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СГУ — это основанная на участии, модель сертификации на уровне сообщества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Основные компоненты и заинтересованные стороны играют определенные роли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Реальные примеры показывают потенциал для успешной реализации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2594" y="5642977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Call to Action: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22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different, several, rack, lined&#10;&#10;Description automatically generated">
            <a:extLst>
              <a:ext uri="{FF2B5EF4-FFF2-40B4-BE49-F238E27FC236}">
                <a16:creationId xmlns:a16="http://schemas.microsoft.com/office/drawing/2014/main" id="{2476D0DF-0A04-48B5-AFAD-63D51227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"/>
          <a:stretch/>
        </p:blipFill>
        <p:spPr>
          <a:xfrm>
            <a:off x="5290457" y="-1815"/>
            <a:ext cx="6912836" cy="68634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DCC080-7007-C446-8EEC-2C73AE8B1A5F}"/>
              </a:ext>
            </a:extLst>
          </p:cNvPr>
          <p:cNvSpPr/>
          <p:nvPr/>
        </p:nvSpPr>
        <p:spPr>
          <a:xfrm>
            <a:off x="0" y="-207390"/>
            <a:ext cx="7587572" cy="6858000"/>
          </a:xfrm>
          <a:custGeom>
            <a:avLst/>
            <a:gdLst>
              <a:gd name="connsiteX0" fmla="*/ 0 w 6722771"/>
              <a:gd name="connsiteY0" fmla="*/ 0 h 6858000"/>
              <a:gd name="connsiteX1" fmla="*/ 6722771 w 6722771"/>
              <a:gd name="connsiteY1" fmla="*/ 0 h 6858000"/>
              <a:gd name="connsiteX2" fmla="*/ 6722771 w 6722771"/>
              <a:gd name="connsiteY2" fmla="*/ 6858000 h 6858000"/>
              <a:gd name="connsiteX3" fmla="*/ 0 w 6722771"/>
              <a:gd name="connsiteY3" fmla="*/ 6858000 h 6858000"/>
              <a:gd name="connsiteX4" fmla="*/ 0 w 6722771"/>
              <a:gd name="connsiteY4" fmla="*/ 0 h 6858000"/>
              <a:gd name="connsiteX0" fmla="*/ 0 w 8023537"/>
              <a:gd name="connsiteY0" fmla="*/ 0 h 6858000"/>
              <a:gd name="connsiteX1" fmla="*/ 8023537 w 8023537"/>
              <a:gd name="connsiteY1" fmla="*/ 0 h 6858000"/>
              <a:gd name="connsiteX2" fmla="*/ 6722771 w 8023537"/>
              <a:gd name="connsiteY2" fmla="*/ 6858000 h 6858000"/>
              <a:gd name="connsiteX3" fmla="*/ 0 w 8023537"/>
              <a:gd name="connsiteY3" fmla="*/ 6858000 h 6858000"/>
              <a:gd name="connsiteX4" fmla="*/ 0 w 8023537"/>
              <a:gd name="connsiteY4" fmla="*/ 0 h 6858000"/>
              <a:gd name="connsiteX0" fmla="*/ 0 w 8023537"/>
              <a:gd name="connsiteY0" fmla="*/ 0 h 6870879"/>
              <a:gd name="connsiteX1" fmla="*/ 8023537 w 8023537"/>
              <a:gd name="connsiteY1" fmla="*/ 0 h 6870879"/>
              <a:gd name="connsiteX2" fmla="*/ 6104585 w 8023537"/>
              <a:gd name="connsiteY2" fmla="*/ 6870879 h 6870879"/>
              <a:gd name="connsiteX3" fmla="*/ 0 w 8023537"/>
              <a:gd name="connsiteY3" fmla="*/ 6858000 h 6870879"/>
              <a:gd name="connsiteX4" fmla="*/ 0 w 8023537"/>
              <a:gd name="connsiteY4" fmla="*/ 0 h 687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3537" h="6870879">
                <a:moveTo>
                  <a:pt x="0" y="0"/>
                </a:moveTo>
                <a:lnTo>
                  <a:pt x="8023537" y="0"/>
                </a:lnTo>
                <a:lnTo>
                  <a:pt x="6104585" y="687087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E755007-BE02-3640-AE49-8B236B90A0C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472458" y="4663217"/>
            <a:ext cx="731600" cy="5248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13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151C1A-5DB2-4B42-B4F3-94B22345F699}"/>
              </a:ext>
            </a:extLst>
          </p:cNvPr>
          <p:cNvSpPr/>
          <p:nvPr/>
        </p:nvSpPr>
        <p:spPr>
          <a:xfrm>
            <a:off x="788948" y="3331458"/>
            <a:ext cx="338026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Let´s inspire change, together!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A93FFB-3AEA-D149-B97E-1C45768CECA5}"/>
              </a:ext>
            </a:extLst>
          </p:cNvPr>
          <p:cNvSpPr/>
          <p:nvPr/>
        </p:nvSpPr>
        <p:spPr>
          <a:xfrm>
            <a:off x="1439215" y="529637"/>
            <a:ext cx="476675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Members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E0477E-04A2-B949-84F6-B55C0EA85983}"/>
              </a:ext>
            </a:extLst>
          </p:cNvPr>
          <p:cNvSpPr/>
          <p:nvPr/>
        </p:nvSpPr>
        <p:spPr>
          <a:xfrm>
            <a:off x="1377222" y="3362459"/>
            <a:ext cx="4125532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9" name="Graphic 28" descr="Chevron arrows">
            <a:extLst>
              <a:ext uri="{FF2B5EF4-FFF2-40B4-BE49-F238E27FC236}">
                <a16:creationId xmlns:a16="http://schemas.microsoft.com/office/drawing/2014/main" id="{0B06BCE0-9306-5F4A-8ACD-B30AFE147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8217" y="1071410"/>
            <a:ext cx="688148" cy="6881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3368098-F208-D542-B76F-6B5571E40A2D}"/>
              </a:ext>
            </a:extLst>
          </p:cNvPr>
          <p:cNvSpPr/>
          <p:nvPr/>
        </p:nvSpPr>
        <p:spPr>
          <a:xfrm>
            <a:off x="1431958" y="1115266"/>
            <a:ext cx="459358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Representation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4" name="Graphic 33" descr="Chevron arrows">
            <a:extLst>
              <a:ext uri="{FF2B5EF4-FFF2-40B4-BE49-F238E27FC236}">
                <a16:creationId xmlns:a16="http://schemas.microsoft.com/office/drawing/2014/main" id="{B8EC840F-25D9-B142-AA9E-34F2DA374B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8217" y="491861"/>
            <a:ext cx="688148" cy="688148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4A29EC9-D645-D340-8113-53867BC88922}"/>
              </a:ext>
            </a:extLst>
          </p:cNvPr>
          <p:cNvSpPr/>
          <p:nvPr/>
        </p:nvSpPr>
        <p:spPr>
          <a:xfrm>
            <a:off x="945813" y="5303631"/>
            <a:ext cx="3927744" cy="851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CA2B67C-BF18-6744-B2FF-504F35A2BA44}"/>
              </a:ext>
            </a:extLst>
          </p:cNvPr>
          <p:cNvSpPr/>
          <p:nvPr/>
        </p:nvSpPr>
        <p:spPr>
          <a:xfrm>
            <a:off x="466928" y="5239668"/>
            <a:ext cx="957773" cy="957773"/>
          </a:xfrm>
          <a:prstGeom prst="ellipse">
            <a:avLst/>
          </a:prstGeom>
          <a:solidFill>
            <a:schemeClr val="bg1"/>
          </a:solidFill>
          <a:ln w="92075">
            <a:solidFill>
              <a:srgbClr val="43546A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0" name="Graphic 29" descr="Arrow Rotate right">
            <a:extLst>
              <a:ext uri="{FF2B5EF4-FFF2-40B4-BE49-F238E27FC236}">
                <a16:creationId xmlns:a16="http://schemas.microsoft.com/office/drawing/2014/main" id="{35DB77CF-835A-BA48-9B73-359B359BE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6200000">
            <a:off x="291909" y="5467276"/>
            <a:ext cx="994078" cy="9940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2E3C43-17FB-FD4A-9D70-10DC37E8E592}"/>
              </a:ext>
            </a:extLst>
          </p:cNvPr>
          <p:cNvSpPr/>
          <p:nvPr/>
        </p:nvSpPr>
        <p:spPr>
          <a:xfrm>
            <a:off x="1515446" y="5313360"/>
            <a:ext cx="311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3546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Join us today!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9D4F5A-54D9-DF42-AD64-5A869994EEE6}"/>
              </a:ext>
            </a:extLst>
          </p:cNvPr>
          <p:cNvSpPr/>
          <p:nvPr/>
        </p:nvSpPr>
        <p:spPr>
          <a:xfrm>
            <a:off x="1515446" y="5706052"/>
            <a:ext cx="3137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3546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Go to: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3546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https://ifo.am/Join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3546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Graphic 16" descr="Chevron arrows">
            <a:extLst>
              <a:ext uri="{FF2B5EF4-FFF2-40B4-BE49-F238E27FC236}">
                <a16:creationId xmlns:a16="http://schemas.microsoft.com/office/drawing/2014/main" id="{C4548097-3E47-4559-9278-393D7EE929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8216" y="1710038"/>
            <a:ext cx="688148" cy="6881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7C756B-2D1C-42AF-A5A1-4E493EB0D3AC}"/>
              </a:ext>
            </a:extLst>
          </p:cNvPr>
          <p:cNvSpPr/>
          <p:nvPr/>
        </p:nvSpPr>
        <p:spPr>
          <a:xfrm>
            <a:off x="1439214" y="1746637"/>
            <a:ext cx="4005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More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Impact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049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-side Corner of Rectangle 5">
            <a:extLst>
              <a:ext uri="{FF2B5EF4-FFF2-40B4-BE49-F238E27FC236}">
                <a16:creationId xmlns:a16="http://schemas.microsoft.com/office/drawing/2014/main" id="{2EE8A5A1-1896-1F91-A0D3-FB8FD9465EF8}"/>
              </a:ext>
            </a:extLst>
          </p:cNvPr>
          <p:cNvSpPr/>
          <p:nvPr/>
        </p:nvSpPr>
        <p:spPr>
          <a:xfrm>
            <a:off x="742950" y="4114800"/>
            <a:ext cx="8529638" cy="2743200"/>
          </a:xfrm>
          <a:prstGeom prst="round2Same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59010-6AEB-5C9D-34F3-BCC64D22EB53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865AD-BB9F-1395-B63C-C04CAD476FD3}"/>
              </a:ext>
            </a:extLst>
          </p:cNvPr>
          <p:cNvSpPr txBox="1"/>
          <p:nvPr/>
        </p:nvSpPr>
        <p:spPr>
          <a:xfrm>
            <a:off x="1120216" y="4693875"/>
            <a:ext cx="778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1594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name</a:t>
            </a:r>
            <a:endParaRPr kumimoji="0" lang="en-DE" sz="2800" b="1" i="0" u="none" strike="noStrike" kern="1200" cap="none" spc="0" normalizeH="0" baseline="0" noProof="0" dirty="0">
              <a:ln>
                <a:noFill/>
              </a:ln>
              <a:solidFill>
                <a:srgbClr val="71594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200" b="1" i="0" u="none" strike="noStrike" kern="1200" cap="none" spc="0" normalizeH="0" baseline="0" noProof="0" dirty="0">
              <a:ln>
                <a:noFill/>
              </a:ln>
              <a:solidFill>
                <a:srgbClr val="71594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>
                <a:ln>
                  <a:noFill/>
                </a:ln>
                <a:solidFill>
                  <a:srgbClr val="71594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email</a:t>
            </a:r>
            <a:endParaRPr kumimoji="0" lang="en-DE" sz="2200" b="0" i="0" u="none" strike="noStrike" kern="1200" cap="none" spc="0" normalizeH="0" baseline="0" noProof="0" dirty="0">
              <a:ln>
                <a:noFill/>
              </a:ln>
              <a:solidFill>
                <a:srgbClr val="71594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067C8-9F89-7539-0E45-B8D38667FEC0}"/>
              </a:ext>
            </a:extLst>
          </p:cNvPr>
          <p:cNvSpPr txBox="1"/>
          <p:nvPr/>
        </p:nvSpPr>
        <p:spPr>
          <a:xfrm>
            <a:off x="877329" y="2273736"/>
            <a:ext cx="5486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Thank you!</a:t>
            </a:r>
            <a:endParaRPr kumimoji="0" lang="en-DE" sz="7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D42D173-58BE-80D7-5BD6-0A51AAD795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90900" y="606444"/>
            <a:ext cx="1471511" cy="8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8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2606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Введение в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2413338"/>
            <a:ext cx="95102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B050"/>
                </a:solidFill>
              </a:rPr>
              <a:t>Понять основные компоненты СГУ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B050"/>
                </a:solidFill>
              </a:rPr>
              <a:t>Изучить роли и обязанности в рамках СГУ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B050"/>
                </a:solidFill>
              </a:rPr>
              <a:t>Изучить реальные примеры успешных моделей СГУ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3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7976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Что такое Система Гарантийного Участия (PGS)?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3" y="1794020"/>
            <a:ext cx="95102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PGS - </a:t>
            </a:r>
            <a:r>
              <a:rPr lang="ru-RU" sz="2000" b="1" dirty="0">
                <a:solidFill>
                  <a:srgbClr val="00B050"/>
                </a:solidFill>
              </a:rPr>
              <a:t>это локально ориентированные системы обеспечения качества. Они сертифицируют производителей на основе активного участия заинтересованных сторон и строятся на основе доверия, социальных сетей и обмена знаниями».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Официальное определение</a:t>
            </a:r>
            <a:r>
              <a:rPr lang="en-US" sz="2000" b="1" dirty="0">
                <a:solidFill>
                  <a:srgbClr val="00B050"/>
                </a:solidFill>
              </a:rPr>
              <a:t>, </a:t>
            </a:r>
            <a:r>
              <a:rPr lang="ru-RU" sz="2000" b="1" dirty="0">
                <a:solidFill>
                  <a:srgbClr val="00B050"/>
                </a:solidFill>
              </a:rPr>
              <a:t>2008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2953" y="4440923"/>
            <a:ext cx="9571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https://www.ifoam.bio/our-work/how/standards-certification/participatory-guarantee-systems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4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4211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Основные принципы СГУ: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46" y="1196143"/>
            <a:ext cx="6666993" cy="44446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6429" y="1489448"/>
            <a:ext cx="4492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Участие: Вовлечение всех заинтересованных сторон, включая производителей, </a:t>
            </a:r>
            <a:r>
              <a:rPr lang="ru-RU" b="1" dirty="0">
                <a:solidFill>
                  <a:srgbClr val="002372"/>
                </a:solidFill>
              </a:rPr>
              <a:t>потребителей</a:t>
            </a:r>
            <a:r>
              <a:rPr lang="ru-RU" b="1" dirty="0">
                <a:solidFill>
                  <a:srgbClr val="00B050"/>
                </a:solidFill>
              </a:rPr>
              <a:t> и посредников.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429" y="3103461"/>
            <a:ext cx="4624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Прозрачность: Открытые процессы и четкая коммуникация между всеми сторонами.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4995" y="4316418"/>
            <a:ext cx="4366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Доверие: Создание взаимного доверия между </a:t>
            </a:r>
            <a:r>
              <a:rPr lang="ru-RU" b="1" dirty="0">
                <a:solidFill>
                  <a:srgbClr val="002372"/>
                </a:solidFill>
              </a:rPr>
              <a:t>производителями</a:t>
            </a:r>
            <a:r>
              <a:rPr lang="ru-RU" b="1" dirty="0">
                <a:solidFill>
                  <a:srgbClr val="00B050"/>
                </a:solidFill>
              </a:rPr>
              <a:t> и </a:t>
            </a:r>
            <a:r>
              <a:rPr lang="ru-RU" b="1" dirty="0">
                <a:solidFill>
                  <a:srgbClr val="002372"/>
                </a:solidFill>
              </a:rPr>
              <a:t>потребителями</a:t>
            </a:r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6429" y="57313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372"/>
                </a:solidFill>
              </a:rPr>
              <a:t>Обучение:</a:t>
            </a:r>
            <a:r>
              <a:rPr lang="ru-RU" b="1" dirty="0">
                <a:solidFill>
                  <a:srgbClr val="00B050"/>
                </a:solidFill>
              </a:rPr>
              <a:t> Постоянное совершенствование и обмен знаниями между участниками.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9437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7808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Сравнение с сертификацией третьей стороны: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97615" y="3798333"/>
            <a:ext cx="42412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Контроль: Предлагает больше локального контроля и адаптивности.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7" y="2283511"/>
            <a:ext cx="6668621" cy="44446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7615" y="2098845"/>
            <a:ext cx="4605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Стоимость: PGS более доступна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97615" y="2898070"/>
            <a:ext cx="4633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Доступность: Больше подходит для мелких фермеров.</a:t>
            </a:r>
          </a:p>
        </p:txBody>
      </p:sp>
    </p:spTree>
    <p:extLst>
      <p:ext uri="{BB962C8B-B14F-4D97-AF65-F5344CB8AC3E}">
        <p14:creationId xmlns:p14="http://schemas.microsoft.com/office/powerpoint/2010/main" val="7422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3603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Зачем выбирать СГУ?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2952" y="3799222"/>
            <a:ext cx="9510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Адаптивность для мелких фермеров: более доступно и актуально для небольших фермерских хозяйств.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2953" y="5264035"/>
            <a:ext cx="9656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Тема для обсуждения: как PGS может принести пользу их сообществам?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2952" y="1470854"/>
            <a:ext cx="9258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Преимущества PGS по сравнению с сертификацией третьей стороны: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2952" y="2107177"/>
            <a:ext cx="9656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Подход, ориентированный на сообщество: поощряет развитие и участие сообщества.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2951" y="3017374"/>
            <a:ext cx="9258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Экономическая эффективность: более низкие затраты из-за локального характера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22141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4507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Основные компоненты СГУ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2594" y="1799438"/>
            <a:ext cx="95102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Группы фермеров: </a:t>
            </a:r>
            <a:r>
              <a:rPr lang="ru-RU" sz="2000" dirty="0">
                <a:solidFill>
                  <a:srgbClr val="00B050"/>
                </a:solidFill>
              </a:rPr>
              <a:t>Коллективная ответственность за процесс сертификации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Стандарты: </a:t>
            </a:r>
            <a:r>
              <a:rPr lang="ru-RU" sz="2000" dirty="0">
                <a:solidFill>
                  <a:srgbClr val="00B050"/>
                </a:solidFill>
              </a:rPr>
              <a:t>Локально адаптированные органические стандарты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Участие: </a:t>
            </a:r>
            <a:r>
              <a:rPr lang="ru-RU" sz="2000" dirty="0">
                <a:solidFill>
                  <a:srgbClr val="00B050"/>
                </a:solidFill>
              </a:rPr>
              <a:t>Фермеры, потребители и другие заинтересованные стороны участвуют в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259776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AF3C09AD-5EAF-5644-B9F8-DBA439BB8EC3}"/>
              </a:ext>
            </a:extLst>
          </p:cNvPr>
          <p:cNvSpPr txBox="1">
            <a:spLocks/>
          </p:cNvSpPr>
          <p:nvPr/>
        </p:nvSpPr>
        <p:spPr>
          <a:xfrm>
            <a:off x="852953" y="1130343"/>
            <a:ext cx="7565661" cy="6636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9945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3FD7EB-7281-2642-9E0B-BDF1E4BC513B}"/>
              </a:ext>
            </a:extLst>
          </p:cNvPr>
          <p:cNvSpPr/>
          <p:nvPr/>
        </p:nvSpPr>
        <p:spPr>
          <a:xfrm>
            <a:off x="662594" y="179187"/>
            <a:ext cx="6938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99459"/>
                </a:solidFill>
              </a:rPr>
              <a:t>Заинтересованные стороны СГУ и их роли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0"/>
          <a:stretch/>
        </p:blipFill>
        <p:spPr>
          <a:xfrm>
            <a:off x="568473" y="1328314"/>
            <a:ext cx="4724887" cy="43523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32650" y="1660859"/>
            <a:ext cx="517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Фермеры: 		</a:t>
            </a:r>
            <a:r>
              <a:rPr lang="ru-RU" sz="1200" dirty="0">
                <a:solidFill>
                  <a:srgbClr val="00B050"/>
                </a:solidFill>
              </a:rPr>
              <a:t>Производят продукцию</a:t>
            </a:r>
            <a:br>
              <a:rPr lang="ru-RU" sz="1200" dirty="0">
                <a:solidFill>
                  <a:srgbClr val="00B050"/>
                </a:solidFill>
              </a:rPr>
            </a:br>
            <a:r>
              <a:rPr lang="ru-RU" sz="1200" dirty="0">
                <a:solidFill>
                  <a:srgbClr val="00B050"/>
                </a:solidFill>
              </a:rPr>
              <a:t>			Подписывают гарантию</a:t>
            </a:r>
          </a:p>
          <a:p>
            <a:r>
              <a:rPr lang="ru-RU" sz="1200" dirty="0">
                <a:solidFill>
                  <a:srgbClr val="00B050"/>
                </a:solidFill>
              </a:rPr>
              <a:t>			Участвуют в инспекциях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32650" y="2477596"/>
            <a:ext cx="5171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Фермерские группы: 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Проводят взаимные инспекции и готовят отчеты по инспекциям</a:t>
            </a:r>
          </a:p>
          <a:p>
            <a:r>
              <a:rPr lang="ru-RU" sz="1200" dirty="0">
                <a:solidFill>
                  <a:srgbClr val="00B050"/>
                </a:solidFill>
              </a:rPr>
              <a:t>Регулярно подтверждают соответствие производства членов группы стандартам</a:t>
            </a:r>
          </a:p>
          <a:p>
            <a:r>
              <a:rPr lang="ru-RU" sz="1200" dirty="0">
                <a:solidFill>
                  <a:srgbClr val="00B050"/>
                </a:solidFill>
              </a:rPr>
              <a:t>Членские встречи и подают на сертификацию</a:t>
            </a:r>
          </a:p>
          <a:p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1348" y="3586286"/>
            <a:ext cx="5171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Сторонние заинтересованные стороны: </a:t>
            </a:r>
          </a:p>
          <a:p>
            <a:r>
              <a:rPr lang="ru-RU" sz="1200" dirty="0">
                <a:solidFill>
                  <a:srgbClr val="00B050"/>
                </a:solidFill>
              </a:rPr>
              <a:t>Разрабатывают планы инспекции и проверяют отчеты инспекции</a:t>
            </a:r>
          </a:p>
          <a:p>
            <a:r>
              <a:rPr lang="ru-RU" sz="1200" dirty="0">
                <a:solidFill>
                  <a:srgbClr val="00B050"/>
                </a:solidFill>
              </a:rPr>
              <a:t>Управляют заявлениями на сертификацию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Группы по санкциям/нарушениям</a:t>
            </a:r>
          </a:p>
          <a:p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31350" y="4786578"/>
            <a:ext cx="5171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</a:rPr>
              <a:t>Местные координационные Советы: 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Проверка/прием заявок и отчетов инспекций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Проведение произвольных инспекций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Выдача сертификатов</a:t>
            </a:r>
          </a:p>
          <a:p>
            <a:r>
              <a:rPr lang="ru-RU" sz="1200" dirty="0">
                <a:solidFill>
                  <a:srgbClr val="00B050"/>
                </a:solidFill>
              </a:rPr>
              <a:t>Поддержка рыночных связей</a:t>
            </a:r>
          </a:p>
          <a:p>
            <a:endParaRPr lang="ru-RU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7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White - IFOAM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rk Green - IFOAM 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ark Blue - IFOAM 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assic Green - IFOAM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II - IFOAM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5469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45469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ark Blue - IFOAM ">
  <a:themeElements>
    <a:clrScheme name="Custom 16">
      <a:dk1>
        <a:srgbClr val="FFFFFF"/>
      </a:dk1>
      <a:lt1>
        <a:srgbClr val="000000"/>
      </a:lt1>
      <a:dk2>
        <a:srgbClr val="002372"/>
      </a:dk2>
      <a:lt2>
        <a:srgbClr val="B4C8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63055</TotalTime>
  <Words>886</Words>
  <Application>Microsoft Office PowerPoint</Application>
  <PresentationFormat>Широкоэкранный</PresentationFormat>
  <Paragraphs>178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White - IFOAM</vt:lpstr>
      <vt:lpstr>Dark Green - IFOAM </vt:lpstr>
      <vt:lpstr>Dark Blue - IFOAM </vt:lpstr>
      <vt:lpstr>Classic Green - IFOAM</vt:lpstr>
      <vt:lpstr>White II - IFOAM</vt:lpstr>
      <vt:lpstr>Custom Design</vt:lpstr>
      <vt:lpstr>1_Custom Design</vt:lpstr>
      <vt:lpstr>1_Dark Blue - IFOAM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Stevie Caledonia</dc:creator>
  <cp:lastModifiedBy>Akhanova, Aliya</cp:lastModifiedBy>
  <cp:revision>344</cp:revision>
  <dcterms:created xsi:type="dcterms:W3CDTF">2015-01-14T10:56:40Z</dcterms:created>
  <dcterms:modified xsi:type="dcterms:W3CDTF">2024-10-01T09:28:17Z</dcterms:modified>
</cp:coreProperties>
</file>