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3" r:id="rId4"/>
  </p:sldMasterIdLst>
  <p:notesMasterIdLst>
    <p:notesMasterId r:id="rId24"/>
  </p:notesMasterIdLst>
  <p:sldIdLst>
    <p:sldId id="272" r:id="rId5"/>
    <p:sldId id="720" r:id="rId6"/>
    <p:sldId id="721" r:id="rId7"/>
    <p:sldId id="711" r:id="rId8"/>
    <p:sldId id="682" r:id="rId9"/>
    <p:sldId id="726" r:id="rId10"/>
    <p:sldId id="379" r:id="rId11"/>
    <p:sldId id="727" r:id="rId12"/>
    <p:sldId id="729" r:id="rId13"/>
    <p:sldId id="730" r:id="rId14"/>
    <p:sldId id="683" r:id="rId15"/>
    <p:sldId id="722" r:id="rId16"/>
    <p:sldId id="736" r:id="rId17"/>
    <p:sldId id="723" r:id="rId18"/>
    <p:sldId id="696" r:id="rId19"/>
    <p:sldId id="697" r:id="rId20"/>
    <p:sldId id="698" r:id="rId21"/>
    <p:sldId id="700" r:id="rId22"/>
    <p:sldId id="266" r:id="rId23"/>
  </p:sldIdLst>
  <p:sldSz cx="20104100" cy="11309350"/>
  <p:notesSz cx="20104100" cy="11309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72983-7F0B-431D-85C7-7F6C23207133}" v="54" dt="2024-10-31T11:08:41.271"/>
  </p1510:revLst>
</p1510:revInfo>
</file>

<file path=ppt/tableStyles.xml><?xml version="1.0" encoding="utf-8"?>
<a:tblStyleLst xmlns:a="http://schemas.openxmlformats.org/drawingml/2006/main" def="{49554C75-F87B-4742-A5D6-60A9F894B7C2}">
  <a:tblStyle styleId="{49554C75-F87B-4742-A5D6-60A9F894B7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46"/>
  </p:normalViewPr>
  <p:slideViewPr>
    <p:cSldViewPr snapToGrid="0">
      <p:cViewPr varScale="1">
        <p:scale>
          <a:sx n="50" d="100"/>
          <a:sy n="50" d="100"/>
        </p:scale>
        <p:origin x="638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5-4398-A32D-0CFCD14CE68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5-4398-A32D-0CFCD14CE68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5-4398-A32D-0CFCD14CE68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5-4398-A32D-0CFCD14CE68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C-B742-ACCD-CE559601F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8450" y="855663"/>
            <a:ext cx="6203950" cy="3490912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ОЗ полагается на естественные методы, такие как севооборот, биологическая борьба с вредителями и применение натуральных удобрений. </a:t>
            </a: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Переход к ОСХ - добровольное действие. Сегодня ОСХ практикуется в 186 странах мира и с каждым годом число сторонников ОСХ растет.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19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любые поля, как органические, так и неорганические, должны быть в наличии карты, где чётко указаны отметки, если поблизости могут находиться потенциальные источники загрязнения:</a:t>
            </a:r>
          </a:p>
          <a:p>
            <a:r>
              <a:rPr lang="ru-RU" dirty="0"/>
              <a:t>     • промышленные и любые другие опасные объекты</a:t>
            </a:r>
          </a:p>
          <a:p>
            <a:r>
              <a:rPr lang="ru-RU" dirty="0"/>
              <a:t>     • поля с интенсивными выращиваниями культур (не органическая поля)</a:t>
            </a:r>
          </a:p>
          <a:p>
            <a:r>
              <a:rPr lang="ru-RU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3908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В этом сладе мы рассмотрим важность буферных зон в органическом земледелии, их роль в предотвращении загрязнения.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ак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правило, фермеры, занимающиеся органическим земледелием, не используют ядовитые пестициды. Но, это не исключает загрязнение пестицидами органических полей. Потому что, могут быть соседние традиционные поля, которые используют синтетические пестициды.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Поэтому, для предотвращения загрязнений органических полей необходимо внедрять следующих мероприятий по предотвращению загрязнения полей: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601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На данном слайде узнаем мероприятия, которые должны соблюдаться до и при использовании разрешенных средств защиты растений в органическом земледелии, с целью обеспечения безопасности.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75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План севооборота - это основа для успешного органического хозяйства. Он позволяет не только повысить урожайность, но и улучшить структуру почвы, а также защитить растения от болезней и вредителей.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В этом слайде мы узнаем ключевые принципы севооборота в органическом земледелии: Любой ОХ необходимо иметь план севооборота для всех культур, включая промежуточные культуры, где указывается следующая информация: № поля, культура /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сидерат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/ пар.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План севооборота должен содержать размещение культур, в течение трех последующих лет. 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Один сорт не должен занимать больше, чем третью часть общей площади. Один сорт не должен выращиваться ежегодно на одном и том же поле. </a:t>
            </a:r>
          </a:p>
          <a:p>
            <a:r>
              <a:rPr lang="ru-RU" dirty="0"/>
              <a:t>- Неорганические семена (посадочный материал) можно использовать только в том случае, если органические семена / переходного периода семена недоступны, и вы получили подтверждение от сертификационного органа об их использовании. </a:t>
            </a: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Качество семян должно подтверждаться упаковками, накладными, информацией от поставщиков и т.п.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20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Для того, чтобы органические продукты действительно могли претендовать на статус Органические, необходимо обеспечить их четкое разделение от продукции традиционного земледелия.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На этом слайде рассмотрим основные требования, которые должны быть выполнены, чтобы гарантировать чистоту и подлинность органического продукта.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56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На этом слайде узнаем ключевые требования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для разделения органического продукта во время сбора урожая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В этом слайде рассмотрим основные требования, которые должны быть выполнены, чтобы гарантировать чистоту органического продукта.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14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Органических продуктов необходимо соблюдать надлежащие условия хранения, чтобы предотвратить порчу продукции.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На этом слайде узнаем основные требования к раздельному хранению органических продуктов во время хранения.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060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узнаем важность учета и маркировки органических продуктов. </a:t>
            </a:r>
          </a:p>
          <a:p>
            <a:r>
              <a:rPr lang="ru-RU" dirty="0"/>
              <a:t>Чтобы гарантировать качество и происхождение органических продуктов, необходимо строгое регулирование, учет и маркировку.</a:t>
            </a:r>
          </a:p>
          <a:p>
            <a:r>
              <a:rPr lang="ru-RU" dirty="0" err="1"/>
              <a:t>Прослеживаемость</a:t>
            </a:r>
            <a:r>
              <a:rPr lang="ru-RU" dirty="0"/>
              <a:t>: </a:t>
            </a:r>
            <a:r>
              <a:rPr lang="ru-RU" dirty="0" err="1"/>
              <a:t>прослеживаемость</a:t>
            </a:r>
            <a:r>
              <a:rPr lang="ru-RU" dirty="0"/>
              <a:t> продукции от поля до прилавка, позволяя потребителю получить полную информацию о ее происхождении и условиях выращивания.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820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26e8f0ed0_0_5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2e26e8f0ed0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8450" y="855663"/>
            <a:ext cx="6203950" cy="3490912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27051" y="4540250"/>
            <a:ext cx="5880100" cy="4679954"/>
          </a:xfrm>
        </p:spPr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Этими принципами управляется на всех этапах процесса: при выращивании культур, сбор урожая, транспортировке, хранении продукции и маркетинг/сбыт. </a:t>
            </a:r>
          </a:p>
          <a:p>
            <a:r>
              <a:rPr lang="ru-RU" b="1" i="0" u="none" dirty="0"/>
              <a:t>Принцип Здоровья</a:t>
            </a:r>
          </a:p>
          <a:p>
            <a:r>
              <a:rPr lang="ru-RU" b="0" i="0" u="none" dirty="0"/>
              <a:t>Здоровая почва даёт здоровые культуры, которые укрепляют здоровье животных и людей. </a:t>
            </a:r>
          </a:p>
          <a:p>
            <a:r>
              <a:rPr lang="ru-RU" b="1" i="0" u="none" dirty="0"/>
              <a:t>Принцип Экологии</a:t>
            </a:r>
          </a:p>
          <a:p>
            <a:r>
              <a:rPr lang="ru-RU" b="0" i="0" u="none" dirty="0"/>
              <a:t>ОЗ предполагает использование экологически безопасных методов, которые, улучшают качество почвы и уменьшают загрязнение окружающей среды.</a:t>
            </a:r>
          </a:p>
          <a:p>
            <a:r>
              <a:rPr lang="ru-RU" b="1" i="0" u="none" dirty="0"/>
              <a:t>Принцип Справедливости</a:t>
            </a:r>
          </a:p>
          <a:p>
            <a:r>
              <a:rPr lang="ru-RU" b="0" i="0" u="none" dirty="0"/>
              <a:t>Это уважительное и справедливое отношение ко всем участникам агробизнеса: фермерам, поставщикам, торговым компаниям и потребителям.</a:t>
            </a:r>
          </a:p>
          <a:p>
            <a:r>
              <a:rPr lang="ru-RU" b="0" i="0" u="none" dirty="0"/>
              <a:t> </a:t>
            </a:r>
            <a:r>
              <a:rPr lang="ru-RU" b="1" i="0" u="none" dirty="0"/>
              <a:t>Принцип Заботы</a:t>
            </a:r>
          </a:p>
          <a:p>
            <a:r>
              <a:rPr lang="ru-RU" b="0" i="0" u="none" dirty="0"/>
              <a:t>Это бережливое использование ресурсов, что позволяет сохранить природные ресурсы для будущих поколений. </a:t>
            </a:r>
          </a:p>
          <a:p>
            <a:endParaRPr lang="ru-RU" b="0" i="1" u="sng" dirty="0"/>
          </a:p>
        </p:txBody>
      </p:sp>
    </p:spTree>
    <p:extLst>
      <p:ext uri="{BB962C8B-B14F-4D97-AF65-F5344CB8AC3E}">
        <p14:creationId xmlns:p14="http://schemas.microsoft.com/office/powerpoint/2010/main" val="132353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8450" y="855663"/>
            <a:ext cx="6203950" cy="3490912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Развитию этого направления способствовали многочисленные предпосылки.</a:t>
            </a:r>
          </a:p>
        </p:txBody>
      </p:sp>
    </p:spTree>
    <p:extLst>
      <p:ext uri="{BB962C8B-B14F-4D97-AF65-F5344CB8AC3E}">
        <p14:creationId xmlns:p14="http://schemas.microsoft.com/office/powerpoint/2010/main" val="351076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8450" y="855663"/>
            <a:ext cx="6203950" cy="3490912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указано</a:t>
            </a:r>
            <a:r>
              <a:rPr lang="ru-RU" baseline="0" dirty="0"/>
              <a:t> </a:t>
            </a:r>
            <a:r>
              <a:rPr lang="ru-RU" dirty="0"/>
              <a:t>преимущества и трудности ОЗ.</a:t>
            </a:r>
          </a:p>
          <a:p>
            <a:r>
              <a:rPr lang="ru-RU" dirty="0"/>
              <a:t>ОЗ предполагает много преимуществ, но несмотря на свою привлекательность, сталкивается с рядом трудностей. </a:t>
            </a:r>
          </a:p>
          <a:p>
            <a:r>
              <a:rPr lang="ru-RU" dirty="0"/>
              <a:t>Тем не менее, органические фермеры часто получают более высокие доходы, поскольку органические продукты обычно продаются по более высоким ценам, чем обычные.</a:t>
            </a:r>
          </a:p>
        </p:txBody>
      </p:sp>
    </p:spTree>
    <p:extLst>
      <p:ext uri="{BB962C8B-B14F-4D97-AF65-F5344CB8AC3E}">
        <p14:creationId xmlns:p14="http://schemas.microsoft.com/office/powerpoint/2010/main" val="105823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8450" y="855663"/>
            <a:ext cx="6203950" cy="3490912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мы рассмотрим ключевые требования к фермерам.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lang="ru-RU" sz="1200" b="1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Разрешенные пестициды: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Биопестициды (например, божья коровка)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Инсектицидные мыла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Растительные экстракты (например, масло </a:t>
            </a:r>
            <a:r>
              <a:rPr lang="ru-RU" sz="1200" b="0" i="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нима</a:t>
            </a: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,)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lang="ru-RU" sz="1200" b="1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Разрешенные удобрения: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Навоз и компост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Зеленое удобрение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Микориза (грибковая добавка)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**</a:t>
            </a:r>
            <a:r>
              <a:rPr lang="ru-RU" sz="1200" b="1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Другие разрешенные вещества: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Мульча для подавления сорняков и сохранения влаги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Севооборот для предотвращения накопления вредителей и болезней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0" i="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* Хищные насекомые для биологического контроля вредителей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3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На этом слайде мы рассмотрим методы органического земледелия, включая: Севооборот, покровные культуры, 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сидераты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и органическое удобрение.</a:t>
            </a: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Реализация этих методов позволяет органическим фермерам производить экологическую продукцию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и оздоровить почвы.</a:t>
            </a:r>
            <a:endParaRPr lang="ru-RU" sz="120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9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этом слайде мы рассмотрим ключевые аспекты, сложности и возможности перехода на органическое земледелие. </a:t>
            </a:r>
          </a:p>
          <a:p>
            <a:r>
              <a:rPr lang="ru-RU" dirty="0"/>
              <a:t>Основная причина перехода на органическое сельское хозяйство – это экономическая. У</a:t>
            </a:r>
            <a:r>
              <a:rPr lang="ru-RU" baseline="0" dirty="0"/>
              <a:t> вас б</a:t>
            </a:r>
            <a:r>
              <a:rPr lang="ru-RU" dirty="0"/>
              <a:t>удет возможность продать его по более выгодной цене, при условии</a:t>
            </a:r>
            <a:r>
              <a:rPr lang="ru-RU" baseline="0" dirty="0"/>
              <a:t> </a:t>
            </a:r>
            <a:r>
              <a:rPr lang="ru-RU" dirty="0"/>
              <a:t>с сертификатом ОРГАНИК.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Подготовка персонала по ОЗ – Агроном должен понимать принципов ОЗ: Знание агрономических практик, применение органических удобрений и СЗР, понимание питательных веществ в почве.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Фермеру, необходимо определить, на каком рынке вы хотите продавать свою продукцию:</a:t>
            </a:r>
          </a:p>
          <a:p>
            <a:r>
              <a:rPr lang="ru-RU" dirty="0"/>
              <a:t>*Местный рынок:</a:t>
            </a:r>
          </a:p>
          <a:p>
            <a:r>
              <a:rPr lang="ru-RU" dirty="0"/>
              <a:t>*Рынок ЕАЭС:</a:t>
            </a:r>
            <a:r>
              <a:rPr lang="ru-RU" baseline="0" dirty="0"/>
              <a:t> </a:t>
            </a:r>
            <a:r>
              <a:rPr lang="ru-RU" dirty="0"/>
              <a:t>(Россия, Беларусь, Казахстан, Армения, Киргизия). Преимущества: единые правила торговли, упрощенные таможенные процедуры, доступ к более широкой аудитории.</a:t>
            </a:r>
          </a:p>
          <a:p>
            <a:r>
              <a:rPr lang="ru-RU" dirty="0"/>
              <a:t>*Международный: Преимущества: доступ к огромному количеству потребителей, увеличение прибыли.</a:t>
            </a:r>
          </a:p>
          <a:p>
            <a:r>
              <a:rPr lang="ru-RU" b="1" dirty="0"/>
              <a:t>*Процесс </a:t>
            </a:r>
            <a:r>
              <a:rPr lang="ru-RU" b="1" dirty="0" err="1"/>
              <a:t>предаудита</a:t>
            </a:r>
            <a:r>
              <a:rPr lang="ru-RU" b="1" dirty="0"/>
              <a:t>:</a:t>
            </a:r>
          </a:p>
          <a:p>
            <a:r>
              <a:rPr lang="ru-RU" baseline="0" dirty="0"/>
              <a:t> </a:t>
            </a:r>
            <a:r>
              <a:rPr lang="ru-RU" dirty="0"/>
              <a:t>*Обзор документации:</a:t>
            </a:r>
            <a:r>
              <a:rPr lang="ru-RU" baseline="0" dirty="0"/>
              <a:t> </a:t>
            </a:r>
            <a:r>
              <a:rPr lang="ru-RU" dirty="0"/>
              <a:t>Аудиторы будут просматривать записи хозяйства, включая планы управления, журналы мероприятий и процедуры.</a:t>
            </a:r>
          </a:p>
          <a:p>
            <a:r>
              <a:rPr lang="ru-RU" dirty="0"/>
              <a:t>*Инспекция на месте: Аудиторы посетят полевые угодья</a:t>
            </a:r>
            <a:r>
              <a:rPr lang="ru-RU" baseline="0" dirty="0"/>
              <a:t> </a:t>
            </a:r>
            <a:r>
              <a:rPr lang="ru-RU" dirty="0"/>
              <a:t>и объекты обработки, хранения.</a:t>
            </a:r>
          </a:p>
          <a:p>
            <a:r>
              <a:rPr lang="ru-RU" dirty="0"/>
              <a:t>*Отчет о </a:t>
            </a:r>
            <a:r>
              <a:rPr lang="ru-RU" dirty="0" err="1"/>
              <a:t>предаудите</a:t>
            </a:r>
            <a:r>
              <a:rPr lang="ru-RU" dirty="0"/>
              <a:t>: Аудиторы представят отчет, о выявленных несоответствиях и рекомендации по их устранению.</a:t>
            </a:r>
          </a:p>
        </p:txBody>
      </p:sp>
    </p:spTree>
    <p:extLst>
      <p:ext uri="{BB962C8B-B14F-4D97-AF65-F5344CB8AC3E}">
        <p14:creationId xmlns:p14="http://schemas.microsoft.com/office/powerpoint/2010/main" val="3155764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момента  заключения договора с органом  по сертификации начинается «Конверсионный» период от традиционного к органическому производству</a:t>
            </a:r>
            <a:r>
              <a:rPr lang="ru-RU" baseline="0" dirty="0"/>
              <a:t> </a:t>
            </a:r>
            <a:r>
              <a:rPr lang="ru-RU" dirty="0"/>
              <a:t>и хозяйство находится под контролем сертификационного органа. </a:t>
            </a: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Фермеру необходимо внедрять органических методов (ведение севооборота, использование ОУ и биологическая борьба с сорняками и болезнями).</a:t>
            </a:r>
          </a:p>
          <a:p>
            <a:r>
              <a:rPr lang="ru-RU" dirty="0"/>
              <a:t>*Конверсионный период* –Этот период обычно составляет *2-3 года*, по истечению которого продукция может быть сертифицирована как органическая.</a:t>
            </a:r>
          </a:p>
          <a:p>
            <a:endParaRPr lang="ru-RU" dirty="0"/>
          </a:p>
          <a:p>
            <a:r>
              <a:rPr lang="ru-RU" dirty="0"/>
              <a:t>*Что происходит в течение этих трех лет?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*Почва очищается от химических остатков, увеличиться популяции полезных насекомых, микроорганизмов и биологических агентов, которые играют важную роль в почве улучшить структуру и плодородие.</a:t>
            </a:r>
          </a:p>
        </p:txBody>
      </p:sp>
    </p:spTree>
    <p:extLst>
      <p:ext uri="{BB962C8B-B14F-4D97-AF65-F5344CB8AC3E}">
        <p14:creationId xmlns:p14="http://schemas.microsoft.com/office/powerpoint/2010/main" val="2860503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Получение сертификата и статуса «органик» удостоверяет, что хозяйство соответствует стандартам ОЗ и что ее продукция безопасна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экологична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и фермер имеет право экспортировать.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Через открытую базу данных органа по сертификации, информацию о Вашем хозяйстве видит весь мир в зависимости от стандарта, по которому Вы прошли сертификацию. Вам поступают предложения о сбыте из покупателей разных стран мира.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50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  <a:noFill/>
        </p:spPr>
        <p:txBody>
          <a:bodyPr anchor="ctr">
            <a:normAutofit/>
          </a:bodyPr>
          <a:lstStyle>
            <a:lvl1pPr algn="ctr">
              <a:defRPr sz="8000" b="1">
                <a:solidFill>
                  <a:srgbClr val="008EA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20248"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71C878-6BDF-4BE8-90A3-BAD01BD847F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379260" y="119490"/>
            <a:ext cx="3869761" cy="2501367"/>
          </a:xfrm>
          <a:prstGeom prst="rect">
            <a:avLst/>
          </a:prstGeom>
        </p:spPr>
      </p:pic>
      <p:pic>
        <p:nvPicPr>
          <p:cNvPr id="13" name="image1.png">
            <a:extLst>
              <a:ext uri="{FF2B5EF4-FFF2-40B4-BE49-F238E27FC236}">
                <a16:creationId xmlns:a16="http://schemas.microsoft.com/office/drawing/2014/main" id="{88AF46DA-EE0E-43AB-BCA1-ECDC2106DA9A}"/>
              </a:ext>
            </a:extLst>
          </p:cNvPr>
          <p:cNvPicPr/>
          <p:nvPr userDrawn="1"/>
        </p:nvPicPr>
        <p:blipFill rotWithShape="1">
          <a:blip r:embed="rId6"/>
          <a:srcRect l="76720" b="52118"/>
          <a:stretch/>
        </p:blipFill>
        <p:spPr bwMode="auto">
          <a:xfrm>
            <a:off x="16247108" y="528107"/>
            <a:ext cx="3856992" cy="1937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BA6549D9-7471-4C7A-A065-25DE5D0EBC5B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8142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2" name="Google Shape;208;p25">
            <a:extLst>
              <a:ext uri="{FF2B5EF4-FFF2-40B4-BE49-F238E27FC236}">
                <a16:creationId xmlns:a16="http://schemas.microsoft.com/office/drawing/2014/main" id="{6CB8448B-94D2-A306-B444-7176D3C6F75D}"/>
              </a:ext>
            </a:extLst>
          </p:cNvPr>
          <p:cNvGrpSpPr/>
          <p:nvPr userDrawn="1"/>
        </p:nvGrpSpPr>
        <p:grpSpPr>
          <a:xfrm>
            <a:off x="11227920" y="2555000"/>
            <a:ext cx="8876171" cy="6199350"/>
            <a:chOff x="10250996" y="0"/>
            <a:chExt cx="9853653" cy="11308556"/>
          </a:xfrm>
        </p:grpSpPr>
        <p:sp>
          <p:nvSpPr>
            <p:cNvPr id="3" name="Google Shape;209;p25">
              <a:extLst>
                <a:ext uri="{FF2B5EF4-FFF2-40B4-BE49-F238E27FC236}">
                  <a16:creationId xmlns:a16="http://schemas.microsoft.com/office/drawing/2014/main" id="{F329009B-CB6E-5049-21A3-9EB63BC3AFE4}"/>
                </a:ext>
              </a:extLst>
            </p:cNvPr>
            <p:cNvSpPr/>
            <p:nvPr/>
          </p:nvSpPr>
          <p:spPr>
            <a:xfrm>
              <a:off x="10292880" y="3413508"/>
              <a:ext cx="9811385" cy="4607560"/>
            </a:xfrm>
            <a:custGeom>
              <a:avLst/>
              <a:gdLst/>
              <a:ahLst/>
              <a:cxnLst/>
              <a:rect l="l" t="t" r="r" b="b"/>
              <a:pathLst>
                <a:path w="9811385" h="4607559" extrusionOk="0">
                  <a:moveTo>
                    <a:pt x="9811219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4397771"/>
                  </a:lnTo>
                  <a:lnTo>
                    <a:pt x="5530" y="4445789"/>
                  </a:lnTo>
                  <a:lnTo>
                    <a:pt x="21285" y="4489868"/>
                  </a:lnTo>
                  <a:lnTo>
                    <a:pt x="46006" y="4528751"/>
                  </a:lnTo>
                  <a:lnTo>
                    <a:pt x="78437" y="4561182"/>
                  </a:lnTo>
                  <a:lnTo>
                    <a:pt x="117321" y="4585904"/>
                  </a:lnTo>
                  <a:lnTo>
                    <a:pt x="161400" y="4601658"/>
                  </a:lnTo>
                  <a:lnTo>
                    <a:pt x="209417" y="4607189"/>
                  </a:lnTo>
                  <a:lnTo>
                    <a:pt x="9811219" y="4607189"/>
                  </a:lnTo>
                  <a:lnTo>
                    <a:pt x="9811219" y="0"/>
                  </a:ln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10;p25">
              <a:extLst>
                <a:ext uri="{FF2B5EF4-FFF2-40B4-BE49-F238E27FC236}">
                  <a16:creationId xmlns:a16="http://schemas.microsoft.com/office/drawing/2014/main" id="{C9D7894C-E410-299F-BD0B-272B65CB1624}"/>
                </a:ext>
              </a:extLst>
            </p:cNvPr>
            <p:cNvSpPr/>
            <p:nvPr/>
          </p:nvSpPr>
          <p:spPr>
            <a:xfrm>
              <a:off x="10690774" y="3821872"/>
              <a:ext cx="9413875" cy="3769995"/>
            </a:xfrm>
            <a:custGeom>
              <a:avLst/>
              <a:gdLst/>
              <a:ahLst/>
              <a:cxnLst/>
              <a:rect l="l" t="t" r="r" b="b"/>
              <a:pathLst>
                <a:path w="9413875" h="3769995" extrusionOk="0">
                  <a:moveTo>
                    <a:pt x="9413325" y="0"/>
                  </a:moveTo>
                  <a:lnTo>
                    <a:pt x="115179" y="0"/>
                  </a:lnTo>
                  <a:lnTo>
                    <a:pt x="70346" y="9051"/>
                  </a:lnTo>
                  <a:lnTo>
                    <a:pt x="33735" y="33735"/>
                  </a:lnTo>
                  <a:lnTo>
                    <a:pt x="9051" y="70346"/>
                  </a:lnTo>
                  <a:lnTo>
                    <a:pt x="0" y="115179"/>
                  </a:lnTo>
                  <a:lnTo>
                    <a:pt x="0" y="3654338"/>
                  </a:lnTo>
                  <a:lnTo>
                    <a:pt x="9051" y="3699172"/>
                  </a:lnTo>
                  <a:lnTo>
                    <a:pt x="33735" y="3735783"/>
                  </a:lnTo>
                  <a:lnTo>
                    <a:pt x="70346" y="3760467"/>
                  </a:lnTo>
                  <a:lnTo>
                    <a:pt x="115179" y="3769518"/>
                  </a:lnTo>
                  <a:lnTo>
                    <a:pt x="9413325" y="3769518"/>
                  </a:lnTo>
                  <a:lnTo>
                    <a:pt x="9413325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211;p25">
              <a:extLst>
                <a:ext uri="{FF2B5EF4-FFF2-40B4-BE49-F238E27FC236}">
                  <a16:creationId xmlns:a16="http://schemas.microsoft.com/office/drawing/2014/main" id="{941D1FCD-0CBD-4C13-E5CA-0776B7D146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50996" y="0"/>
              <a:ext cx="9853103" cy="1130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12;p25">
            <a:extLst>
              <a:ext uri="{FF2B5EF4-FFF2-40B4-BE49-F238E27FC236}">
                <a16:creationId xmlns:a16="http://schemas.microsoft.com/office/drawing/2014/main" id="{D33BBB4D-6FE8-8658-5A05-3CABA675C014}"/>
              </a:ext>
            </a:extLst>
          </p:cNvPr>
          <p:cNvSpPr/>
          <p:nvPr userDrawn="1"/>
        </p:nvSpPr>
        <p:spPr>
          <a:xfrm>
            <a:off x="9462947" y="6650932"/>
            <a:ext cx="1673859" cy="1654809"/>
          </a:xfrm>
          <a:custGeom>
            <a:avLst/>
            <a:gdLst/>
            <a:ahLst/>
            <a:cxnLst/>
            <a:rect l="l" t="t" r="r" b="b"/>
            <a:pathLst>
              <a:path w="1673859" h="1654809" extrusionOk="0">
                <a:moveTo>
                  <a:pt x="632066" y="611327"/>
                </a:moveTo>
                <a:lnTo>
                  <a:pt x="631888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71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41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39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1673859" h="165480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1673859" h="165480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1673859" h="165480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1673859" h="1654809" extrusionOk="0">
                <a:moveTo>
                  <a:pt x="1320876" y="716000"/>
                </a:moveTo>
                <a:lnTo>
                  <a:pt x="1317053" y="670598"/>
                </a:lnTo>
                <a:lnTo>
                  <a:pt x="1305420" y="623100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30" y="662317"/>
                </a:lnTo>
                <a:lnTo>
                  <a:pt x="1008227" y="714743"/>
                </a:lnTo>
                <a:lnTo>
                  <a:pt x="1005166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904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lnTo>
                  <a:pt x="1320876" y="716000"/>
                </a:lnTo>
                <a:close/>
              </a:path>
              <a:path w="1673859" h="165480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3005" y="1379474"/>
                </a:lnTo>
                <a:lnTo>
                  <a:pt x="729538" y="1376514"/>
                </a:lnTo>
                <a:lnTo>
                  <a:pt x="734961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63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54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89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21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26" y="1468894"/>
                </a:lnTo>
                <a:lnTo>
                  <a:pt x="1522539" y="1433601"/>
                </a:lnTo>
                <a:lnTo>
                  <a:pt x="1527441" y="1426756"/>
                </a:lnTo>
                <a:close/>
              </a:path>
              <a:path w="1673859" h="1654809" extrusionOk="0">
                <a:moveTo>
                  <a:pt x="1673491" y="1064310"/>
                </a:moveTo>
                <a:lnTo>
                  <a:pt x="1673339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62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95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508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46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710" y="1223632"/>
                </a:lnTo>
                <a:lnTo>
                  <a:pt x="1656918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3;p25">
            <a:extLst>
              <a:ext uri="{FF2B5EF4-FFF2-40B4-BE49-F238E27FC236}">
                <a16:creationId xmlns:a16="http://schemas.microsoft.com/office/drawing/2014/main" id="{65908965-692C-ED6F-AC3A-F406BD216C7A}"/>
              </a:ext>
            </a:extLst>
          </p:cNvPr>
          <p:cNvSpPr/>
          <p:nvPr userDrawn="1"/>
        </p:nvSpPr>
        <p:spPr>
          <a:xfrm>
            <a:off x="10604551" y="7603051"/>
            <a:ext cx="909955" cy="1014094"/>
          </a:xfrm>
          <a:custGeom>
            <a:avLst/>
            <a:gdLst/>
            <a:ahLst/>
            <a:cxnLst/>
            <a:rect l="l" t="t" r="r" b="b"/>
            <a:pathLst>
              <a:path w="909954" h="1014095" extrusionOk="0">
                <a:moveTo>
                  <a:pt x="801738" y="749363"/>
                </a:moveTo>
                <a:lnTo>
                  <a:pt x="757770" y="725551"/>
                </a:lnTo>
                <a:lnTo>
                  <a:pt x="707097" y="704837"/>
                </a:lnTo>
                <a:lnTo>
                  <a:pt x="641807" y="684580"/>
                </a:lnTo>
                <a:lnTo>
                  <a:pt x="604177" y="676744"/>
                </a:lnTo>
                <a:lnTo>
                  <a:pt x="563486" y="671614"/>
                </a:lnTo>
                <a:lnTo>
                  <a:pt x="519938" y="669925"/>
                </a:lnTo>
                <a:lnTo>
                  <a:pt x="473773" y="672401"/>
                </a:lnTo>
                <a:lnTo>
                  <a:pt x="426161" y="678688"/>
                </a:lnTo>
                <a:lnTo>
                  <a:pt x="376440" y="690689"/>
                </a:lnTo>
                <a:lnTo>
                  <a:pt x="324891" y="709155"/>
                </a:lnTo>
                <a:lnTo>
                  <a:pt x="271741" y="734834"/>
                </a:lnTo>
                <a:lnTo>
                  <a:pt x="237134" y="752614"/>
                </a:lnTo>
                <a:lnTo>
                  <a:pt x="204927" y="766737"/>
                </a:lnTo>
                <a:lnTo>
                  <a:pt x="147688" y="785228"/>
                </a:lnTo>
                <a:lnTo>
                  <a:pt x="100901" y="792454"/>
                </a:lnTo>
                <a:lnTo>
                  <a:pt x="81026" y="793115"/>
                </a:lnTo>
                <a:lnTo>
                  <a:pt x="63474" y="792289"/>
                </a:lnTo>
                <a:lnTo>
                  <a:pt x="35052" y="787285"/>
                </a:lnTo>
                <a:lnTo>
                  <a:pt x="15278" y="780389"/>
                </a:lnTo>
                <a:lnTo>
                  <a:pt x="3746" y="774268"/>
                </a:lnTo>
                <a:lnTo>
                  <a:pt x="0" y="771626"/>
                </a:lnTo>
                <a:lnTo>
                  <a:pt x="10960" y="785609"/>
                </a:lnTo>
                <a:lnTo>
                  <a:pt x="42468" y="821791"/>
                </a:lnTo>
                <a:lnTo>
                  <a:pt x="78232" y="858418"/>
                </a:lnTo>
                <a:lnTo>
                  <a:pt x="107911" y="884631"/>
                </a:lnTo>
                <a:lnTo>
                  <a:pt x="141782" y="911021"/>
                </a:lnTo>
                <a:lnTo>
                  <a:pt x="198755" y="949401"/>
                </a:lnTo>
                <a:lnTo>
                  <a:pt x="240944" y="971981"/>
                </a:lnTo>
                <a:lnTo>
                  <a:pt x="286004" y="990752"/>
                </a:lnTo>
                <a:lnTo>
                  <a:pt x="333400" y="1004671"/>
                </a:lnTo>
                <a:lnTo>
                  <a:pt x="382574" y="1012647"/>
                </a:lnTo>
                <a:lnTo>
                  <a:pt x="432943" y="1013637"/>
                </a:lnTo>
                <a:lnTo>
                  <a:pt x="458355" y="1011148"/>
                </a:lnTo>
                <a:lnTo>
                  <a:pt x="509485" y="999718"/>
                </a:lnTo>
                <a:lnTo>
                  <a:pt x="549541" y="984097"/>
                </a:lnTo>
                <a:lnTo>
                  <a:pt x="590029" y="963904"/>
                </a:lnTo>
                <a:lnTo>
                  <a:pt x="589686" y="963726"/>
                </a:lnTo>
                <a:lnTo>
                  <a:pt x="602157" y="956716"/>
                </a:lnTo>
                <a:lnTo>
                  <a:pt x="636968" y="935024"/>
                </a:lnTo>
                <a:lnTo>
                  <a:pt x="677087" y="904684"/>
                </a:lnTo>
                <a:lnTo>
                  <a:pt x="710958" y="873328"/>
                </a:lnTo>
                <a:lnTo>
                  <a:pt x="739508" y="841514"/>
                </a:lnTo>
                <a:lnTo>
                  <a:pt x="763574" y="809879"/>
                </a:lnTo>
                <a:lnTo>
                  <a:pt x="784021" y="778979"/>
                </a:lnTo>
                <a:lnTo>
                  <a:pt x="801738" y="749363"/>
                </a:lnTo>
                <a:close/>
              </a:path>
              <a:path w="909954" h="1014095" extrusionOk="0">
                <a:moveTo>
                  <a:pt x="909878" y="366610"/>
                </a:moveTo>
                <a:lnTo>
                  <a:pt x="904252" y="309168"/>
                </a:lnTo>
                <a:lnTo>
                  <a:pt x="890282" y="258165"/>
                </a:lnTo>
                <a:lnTo>
                  <a:pt x="869391" y="213093"/>
                </a:lnTo>
                <a:lnTo>
                  <a:pt x="842975" y="173443"/>
                </a:lnTo>
                <a:lnTo>
                  <a:pt x="812457" y="138671"/>
                </a:lnTo>
                <a:lnTo>
                  <a:pt x="779246" y="108254"/>
                </a:lnTo>
                <a:lnTo>
                  <a:pt x="744766" y="81686"/>
                </a:lnTo>
                <a:lnTo>
                  <a:pt x="699185" y="53670"/>
                </a:lnTo>
                <a:lnTo>
                  <a:pt x="656920" y="31508"/>
                </a:lnTo>
                <a:lnTo>
                  <a:pt x="617423" y="13462"/>
                </a:lnTo>
                <a:lnTo>
                  <a:pt x="580529" y="0"/>
                </a:lnTo>
                <a:lnTo>
                  <a:pt x="583501" y="2387"/>
                </a:lnTo>
                <a:lnTo>
                  <a:pt x="590956" y="10426"/>
                </a:lnTo>
                <a:lnTo>
                  <a:pt x="600633" y="25501"/>
                </a:lnTo>
                <a:lnTo>
                  <a:pt x="610311" y="48933"/>
                </a:lnTo>
                <a:lnTo>
                  <a:pt x="609968" y="48755"/>
                </a:lnTo>
                <a:lnTo>
                  <a:pt x="614095" y="64084"/>
                </a:lnTo>
                <a:lnTo>
                  <a:pt x="617435" y="82029"/>
                </a:lnTo>
                <a:lnTo>
                  <a:pt x="619721" y="102831"/>
                </a:lnTo>
                <a:lnTo>
                  <a:pt x="620725" y="126707"/>
                </a:lnTo>
                <a:lnTo>
                  <a:pt x="620407" y="153250"/>
                </a:lnTo>
                <a:lnTo>
                  <a:pt x="618248" y="183121"/>
                </a:lnTo>
                <a:lnTo>
                  <a:pt x="614019" y="216573"/>
                </a:lnTo>
                <a:lnTo>
                  <a:pt x="607466" y="253911"/>
                </a:lnTo>
                <a:lnTo>
                  <a:pt x="599579" y="310946"/>
                </a:lnTo>
                <a:lnTo>
                  <a:pt x="598627" y="364375"/>
                </a:lnTo>
                <a:lnTo>
                  <a:pt x="603732" y="414185"/>
                </a:lnTo>
                <a:lnTo>
                  <a:pt x="613994" y="460336"/>
                </a:lnTo>
                <a:lnTo>
                  <a:pt x="629234" y="501751"/>
                </a:lnTo>
                <a:lnTo>
                  <a:pt x="647839" y="539483"/>
                </a:lnTo>
                <a:lnTo>
                  <a:pt x="668896" y="573481"/>
                </a:lnTo>
                <a:lnTo>
                  <a:pt x="714743" y="630466"/>
                </a:lnTo>
                <a:lnTo>
                  <a:pt x="760399" y="671245"/>
                </a:lnTo>
                <a:lnTo>
                  <a:pt x="797953" y="697445"/>
                </a:lnTo>
                <a:lnTo>
                  <a:pt x="823048" y="711822"/>
                </a:lnTo>
                <a:lnTo>
                  <a:pt x="835609" y="689444"/>
                </a:lnTo>
                <a:lnTo>
                  <a:pt x="860031" y="639394"/>
                </a:lnTo>
                <a:lnTo>
                  <a:pt x="884948" y="571093"/>
                </a:lnTo>
                <a:lnTo>
                  <a:pt x="896251" y="526681"/>
                </a:lnTo>
                <a:lnTo>
                  <a:pt x="904595" y="477977"/>
                </a:lnTo>
                <a:lnTo>
                  <a:pt x="909358" y="424726"/>
                </a:lnTo>
                <a:lnTo>
                  <a:pt x="909878" y="3666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184;p23">
            <a:extLst>
              <a:ext uri="{FF2B5EF4-FFF2-40B4-BE49-F238E27FC236}">
                <a16:creationId xmlns:a16="http://schemas.microsoft.com/office/drawing/2014/main" id="{B06A77C6-CB2C-4B68-8597-91F76219D1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9;p7">
            <a:extLst>
              <a:ext uri="{FF2B5EF4-FFF2-40B4-BE49-F238E27FC236}">
                <a16:creationId xmlns:a16="http://schemas.microsoft.com/office/drawing/2014/main" id="{8474CD4A-1143-4B94-BA36-AC6DE0522E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9572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 dirty="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Google Shape;235;p26">
            <a:extLst>
              <a:ext uri="{FF2B5EF4-FFF2-40B4-BE49-F238E27FC236}">
                <a16:creationId xmlns:a16="http://schemas.microsoft.com/office/drawing/2014/main" id="{081147A8-BBFC-9898-6E60-E3B5349F7EC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919579" y="2946081"/>
            <a:ext cx="8184126" cy="58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36;p26">
            <a:extLst>
              <a:ext uri="{FF2B5EF4-FFF2-40B4-BE49-F238E27FC236}">
                <a16:creationId xmlns:a16="http://schemas.microsoft.com/office/drawing/2014/main" id="{84384E39-BD7A-6A0E-66AD-69958D971805}"/>
              </a:ext>
            </a:extLst>
          </p:cNvPr>
          <p:cNvSpPr/>
          <p:nvPr userDrawn="1"/>
        </p:nvSpPr>
        <p:spPr>
          <a:xfrm>
            <a:off x="10726024" y="7427224"/>
            <a:ext cx="1427972" cy="1411755"/>
          </a:xfrm>
          <a:custGeom>
            <a:avLst/>
            <a:gdLst/>
            <a:ahLst/>
            <a:cxnLst/>
            <a:rect l="l" t="t" r="r" b="b"/>
            <a:pathLst>
              <a:path w="2051684" h="1965959" extrusionOk="0">
                <a:moveTo>
                  <a:pt x="632066" y="611327"/>
                </a:moveTo>
                <a:lnTo>
                  <a:pt x="631901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83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53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52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2051684" h="196595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2051684" h="196595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2051684" h="196595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2051684" h="1965959" extrusionOk="0">
                <a:moveTo>
                  <a:pt x="1320876" y="723671"/>
                </a:moveTo>
                <a:lnTo>
                  <a:pt x="1318183" y="678180"/>
                </a:lnTo>
                <a:lnTo>
                  <a:pt x="1310208" y="639191"/>
                </a:lnTo>
                <a:lnTo>
                  <a:pt x="1293406" y="592416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17" y="662317"/>
                </a:lnTo>
                <a:lnTo>
                  <a:pt x="1008227" y="714743"/>
                </a:lnTo>
                <a:lnTo>
                  <a:pt x="1005154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891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close/>
              </a:path>
              <a:path w="2051684" h="196595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2993" y="1379474"/>
                </a:lnTo>
                <a:lnTo>
                  <a:pt x="729538" y="1376514"/>
                </a:lnTo>
                <a:lnTo>
                  <a:pt x="734949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51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42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77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08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13" y="1468894"/>
                </a:lnTo>
                <a:lnTo>
                  <a:pt x="1522526" y="1433601"/>
                </a:lnTo>
                <a:lnTo>
                  <a:pt x="1527441" y="1426756"/>
                </a:lnTo>
                <a:close/>
              </a:path>
              <a:path w="2051684" h="1965959" extrusionOk="0">
                <a:moveTo>
                  <a:pt x="1673491" y="1064310"/>
                </a:moveTo>
                <a:lnTo>
                  <a:pt x="1673326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49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82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495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33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697" y="1223632"/>
                </a:lnTo>
                <a:lnTo>
                  <a:pt x="1656905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  <a:path w="2051684" h="1965959" extrusionOk="0">
                <a:moveTo>
                  <a:pt x="1943341" y="1701482"/>
                </a:moveTo>
                <a:lnTo>
                  <a:pt x="1899373" y="1677670"/>
                </a:lnTo>
                <a:lnTo>
                  <a:pt x="1848700" y="1656956"/>
                </a:lnTo>
                <a:lnTo>
                  <a:pt x="1783410" y="1636699"/>
                </a:lnTo>
                <a:lnTo>
                  <a:pt x="1745780" y="1628863"/>
                </a:lnTo>
                <a:lnTo>
                  <a:pt x="1705089" y="1623733"/>
                </a:lnTo>
                <a:lnTo>
                  <a:pt x="1661541" y="1622044"/>
                </a:lnTo>
                <a:lnTo>
                  <a:pt x="1615376" y="1624520"/>
                </a:lnTo>
                <a:lnTo>
                  <a:pt x="1567764" y="1630807"/>
                </a:lnTo>
                <a:lnTo>
                  <a:pt x="1518043" y="1642808"/>
                </a:lnTo>
                <a:lnTo>
                  <a:pt x="1466494" y="1661274"/>
                </a:lnTo>
                <a:lnTo>
                  <a:pt x="1413344" y="1686953"/>
                </a:lnTo>
                <a:lnTo>
                  <a:pt x="1378737" y="1704733"/>
                </a:lnTo>
                <a:lnTo>
                  <a:pt x="1346530" y="1718856"/>
                </a:lnTo>
                <a:lnTo>
                  <a:pt x="1289291" y="1737347"/>
                </a:lnTo>
                <a:lnTo>
                  <a:pt x="1242504" y="1744573"/>
                </a:lnTo>
                <a:lnTo>
                  <a:pt x="1222629" y="1745234"/>
                </a:lnTo>
                <a:lnTo>
                  <a:pt x="1205077" y="1744408"/>
                </a:lnTo>
                <a:lnTo>
                  <a:pt x="1176655" y="1739404"/>
                </a:lnTo>
                <a:lnTo>
                  <a:pt x="1156881" y="1732508"/>
                </a:lnTo>
                <a:lnTo>
                  <a:pt x="1145349" y="1726387"/>
                </a:lnTo>
                <a:lnTo>
                  <a:pt x="1141603" y="1723745"/>
                </a:lnTo>
                <a:lnTo>
                  <a:pt x="1152563" y="1737728"/>
                </a:lnTo>
                <a:lnTo>
                  <a:pt x="1184071" y="1773910"/>
                </a:lnTo>
                <a:lnTo>
                  <a:pt x="1219835" y="1810537"/>
                </a:lnTo>
                <a:lnTo>
                  <a:pt x="1249514" y="1836750"/>
                </a:lnTo>
                <a:lnTo>
                  <a:pt x="1283385" y="1863140"/>
                </a:lnTo>
                <a:lnTo>
                  <a:pt x="1340358" y="1901520"/>
                </a:lnTo>
                <a:lnTo>
                  <a:pt x="1382547" y="1924100"/>
                </a:lnTo>
                <a:lnTo>
                  <a:pt x="1427607" y="1942871"/>
                </a:lnTo>
                <a:lnTo>
                  <a:pt x="1475003" y="1956790"/>
                </a:lnTo>
                <a:lnTo>
                  <a:pt x="1524177" y="1964766"/>
                </a:lnTo>
                <a:lnTo>
                  <a:pt x="1574546" y="1965756"/>
                </a:lnTo>
                <a:lnTo>
                  <a:pt x="1599958" y="1963267"/>
                </a:lnTo>
                <a:lnTo>
                  <a:pt x="1651088" y="1951837"/>
                </a:lnTo>
                <a:lnTo>
                  <a:pt x="1691144" y="1936216"/>
                </a:lnTo>
                <a:lnTo>
                  <a:pt x="1731632" y="1916023"/>
                </a:lnTo>
                <a:lnTo>
                  <a:pt x="1731289" y="1915845"/>
                </a:lnTo>
                <a:lnTo>
                  <a:pt x="1743760" y="1908835"/>
                </a:lnTo>
                <a:lnTo>
                  <a:pt x="1778571" y="1887143"/>
                </a:lnTo>
                <a:lnTo>
                  <a:pt x="1818690" y="1856803"/>
                </a:lnTo>
                <a:lnTo>
                  <a:pt x="1852561" y="1825447"/>
                </a:lnTo>
                <a:lnTo>
                  <a:pt x="1881111" y="1793633"/>
                </a:lnTo>
                <a:lnTo>
                  <a:pt x="1905177" y="1761998"/>
                </a:lnTo>
                <a:lnTo>
                  <a:pt x="1925624" y="1731098"/>
                </a:lnTo>
                <a:lnTo>
                  <a:pt x="1943341" y="1701482"/>
                </a:lnTo>
                <a:close/>
              </a:path>
              <a:path w="2051684" h="1965959" extrusionOk="0">
                <a:moveTo>
                  <a:pt x="2051481" y="1318729"/>
                </a:moveTo>
                <a:lnTo>
                  <a:pt x="2045855" y="1261287"/>
                </a:lnTo>
                <a:lnTo>
                  <a:pt x="2031898" y="1210284"/>
                </a:lnTo>
                <a:lnTo>
                  <a:pt x="2010994" y="1165212"/>
                </a:lnTo>
                <a:lnTo>
                  <a:pt x="1984578" y="1125562"/>
                </a:lnTo>
                <a:lnTo>
                  <a:pt x="1954060" y="1090790"/>
                </a:lnTo>
                <a:lnTo>
                  <a:pt x="1920849" y="1060373"/>
                </a:lnTo>
                <a:lnTo>
                  <a:pt x="1886369" y="1033805"/>
                </a:lnTo>
                <a:lnTo>
                  <a:pt x="1840788" y="1005789"/>
                </a:lnTo>
                <a:lnTo>
                  <a:pt x="1798523" y="983627"/>
                </a:lnTo>
                <a:lnTo>
                  <a:pt x="1759026" y="965581"/>
                </a:lnTo>
                <a:lnTo>
                  <a:pt x="1722132" y="952119"/>
                </a:lnTo>
                <a:lnTo>
                  <a:pt x="1725117" y="954506"/>
                </a:lnTo>
                <a:lnTo>
                  <a:pt x="1732559" y="962545"/>
                </a:lnTo>
                <a:lnTo>
                  <a:pt x="1742249" y="977620"/>
                </a:lnTo>
                <a:lnTo>
                  <a:pt x="1751914" y="1001052"/>
                </a:lnTo>
                <a:lnTo>
                  <a:pt x="1751571" y="1000874"/>
                </a:lnTo>
                <a:lnTo>
                  <a:pt x="1755698" y="1016203"/>
                </a:lnTo>
                <a:lnTo>
                  <a:pt x="1759038" y="1034148"/>
                </a:lnTo>
                <a:lnTo>
                  <a:pt x="1761324" y="1054950"/>
                </a:lnTo>
                <a:lnTo>
                  <a:pt x="1762328" y="1078826"/>
                </a:lnTo>
                <a:lnTo>
                  <a:pt x="1762010" y="1105369"/>
                </a:lnTo>
                <a:lnTo>
                  <a:pt x="1759864" y="1135240"/>
                </a:lnTo>
                <a:lnTo>
                  <a:pt x="1755635" y="1168692"/>
                </a:lnTo>
                <a:lnTo>
                  <a:pt x="1749069" y="1206030"/>
                </a:lnTo>
                <a:lnTo>
                  <a:pt x="1741182" y="1263065"/>
                </a:lnTo>
                <a:lnTo>
                  <a:pt x="1740242" y="1316494"/>
                </a:lnTo>
                <a:lnTo>
                  <a:pt x="1745335" y="1366304"/>
                </a:lnTo>
                <a:lnTo>
                  <a:pt x="1755597" y="1412455"/>
                </a:lnTo>
                <a:lnTo>
                  <a:pt x="1770837" y="1453870"/>
                </a:lnTo>
                <a:lnTo>
                  <a:pt x="1789442" y="1491602"/>
                </a:lnTo>
                <a:lnTo>
                  <a:pt x="1810512" y="1525600"/>
                </a:lnTo>
                <a:lnTo>
                  <a:pt x="1856346" y="1582585"/>
                </a:lnTo>
                <a:lnTo>
                  <a:pt x="1902002" y="1623364"/>
                </a:lnTo>
                <a:lnTo>
                  <a:pt x="1939556" y="1649564"/>
                </a:lnTo>
                <a:lnTo>
                  <a:pt x="1964651" y="1663941"/>
                </a:lnTo>
                <a:lnTo>
                  <a:pt x="1977212" y="1641563"/>
                </a:lnTo>
                <a:lnTo>
                  <a:pt x="2001634" y="1591513"/>
                </a:lnTo>
                <a:lnTo>
                  <a:pt x="2026551" y="1523212"/>
                </a:lnTo>
                <a:lnTo>
                  <a:pt x="2037854" y="1478800"/>
                </a:lnTo>
                <a:lnTo>
                  <a:pt x="2046198" y="1430096"/>
                </a:lnTo>
                <a:lnTo>
                  <a:pt x="2050961" y="1376845"/>
                </a:lnTo>
                <a:lnTo>
                  <a:pt x="2051481" y="1318729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84;p23">
            <a:extLst>
              <a:ext uri="{FF2B5EF4-FFF2-40B4-BE49-F238E27FC236}">
                <a16:creationId xmlns:a16="http://schemas.microsoft.com/office/drawing/2014/main" id="{AE5F2956-1CA1-4793-A2FD-E9C4E7ECC5A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21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 dirty="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257;p27">
            <a:extLst>
              <a:ext uri="{FF2B5EF4-FFF2-40B4-BE49-F238E27FC236}">
                <a16:creationId xmlns:a16="http://schemas.microsoft.com/office/drawing/2014/main" id="{323CC9AD-A102-6A69-D560-33E8E82CC904}"/>
              </a:ext>
            </a:extLst>
          </p:cNvPr>
          <p:cNvSpPr/>
          <p:nvPr userDrawn="1"/>
        </p:nvSpPr>
        <p:spPr>
          <a:xfrm>
            <a:off x="12354778" y="2007125"/>
            <a:ext cx="5043000" cy="7295100"/>
          </a:xfrm>
          <a:prstGeom prst="roundRect">
            <a:avLst>
              <a:gd name="adj" fmla="val 7022"/>
            </a:avLst>
          </a:prstGeom>
          <a:solidFill>
            <a:srgbClr val="098D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58;p27">
            <a:extLst>
              <a:ext uri="{FF2B5EF4-FFF2-40B4-BE49-F238E27FC236}">
                <a16:creationId xmlns:a16="http://schemas.microsoft.com/office/drawing/2014/main" id="{8ABF8CEC-F77B-227D-A5AD-1C5736272B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298" r="27299"/>
          <a:stretch/>
        </p:blipFill>
        <p:spPr>
          <a:xfrm>
            <a:off x="12635413" y="2357431"/>
            <a:ext cx="4489612" cy="659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4;p23">
            <a:extLst>
              <a:ext uri="{FF2B5EF4-FFF2-40B4-BE49-F238E27FC236}">
                <a16:creationId xmlns:a16="http://schemas.microsoft.com/office/drawing/2014/main" id="{092C6E08-983D-4AFE-890C-D42F3D44ADB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77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dirty="0" err="1">
                <a:effectLst/>
                <a:latin typeface="Helvetica" pitchFamily="2" charset="0"/>
              </a:rPr>
              <a:t>info.apdkaz@gopa-afc.de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+77022322484</a:t>
            </a: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 err="1">
                <a:effectLst/>
                <a:latin typeface="Helvetica" pitchFamily="2" charset="0"/>
              </a:rPr>
              <a:t>www.agrardialog-kaz.de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17A </a:t>
            </a:r>
            <a:r>
              <a:rPr lang="en" dirty="0" err="1">
                <a:effectLst/>
                <a:latin typeface="Helvetica" pitchFamily="2" charset="0"/>
              </a:rPr>
              <a:t>Kabanbay</a:t>
            </a:r>
            <a:r>
              <a:rPr lang="en" dirty="0">
                <a:effectLst/>
                <a:latin typeface="Helvetica" pitchFamily="2" charset="0"/>
              </a:rPr>
              <a:t> </a:t>
            </a:r>
            <a:r>
              <a:rPr lang="en" dirty="0" err="1">
                <a:effectLst/>
                <a:latin typeface="Helvetica" pitchFamily="2" charset="0"/>
              </a:rPr>
              <a:t>Batyr</a:t>
            </a:r>
            <a:r>
              <a:rPr lang="en" dirty="0">
                <a:effectLst/>
                <a:latin typeface="Helvetica" pitchFamily="2" charset="0"/>
              </a:rPr>
              <a:t> Avenue, office 608,</a:t>
            </a:r>
          </a:p>
          <a:p>
            <a:r>
              <a:rPr lang="en" dirty="0">
                <a:effectLst/>
                <a:latin typeface="Helvetica" pitchFamily="2" charset="0"/>
              </a:rPr>
              <a:t>Astana, Kazakhstan,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en-US" dirty="0"/>
              <a:t>Contact information:</a:t>
            </a:r>
            <a:endParaRPr lang="ru-RU" dirty="0"/>
          </a:p>
        </p:txBody>
      </p:sp>
      <p:pic>
        <p:nvPicPr>
          <p:cNvPr id="13" name="Google Shape;184;p23">
            <a:extLst>
              <a:ext uri="{FF2B5EF4-FFF2-40B4-BE49-F238E27FC236}">
                <a16:creationId xmlns:a16="http://schemas.microsoft.com/office/drawing/2014/main" id="{0B50430D-7EFB-446D-A293-7136FEB948B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08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kk-KZ" dirty="0" err="1"/>
              <a:t>Спасибо</a:t>
            </a:r>
            <a:r>
              <a:rPr lang="kk-KZ" dirty="0"/>
              <a:t> </a:t>
            </a:r>
            <a:r>
              <a:rPr lang="kk-KZ" dirty="0" err="1"/>
              <a:t>за</a:t>
            </a:r>
            <a:r>
              <a:rPr lang="kk-KZ" dirty="0"/>
              <a:t> </a:t>
            </a:r>
            <a:r>
              <a:rPr lang="kk-KZ" dirty="0" err="1"/>
              <a:t>внимание</a:t>
            </a:r>
            <a:r>
              <a:rPr lang="kk-KZ" dirty="0"/>
              <a:t>!</a:t>
            </a:r>
            <a:endParaRPr lang="ru-RU"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marR="0" lvl="0" indent="-4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tabLst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dirty="0" err="1">
                <a:effectLst/>
                <a:latin typeface="Helvetica" pitchFamily="2" charset="0"/>
              </a:rPr>
              <a:t>info.apdkaz@gopa-afc.de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>
                <a:effectLst/>
                <a:latin typeface="Helvetica" pitchFamily="2" charset="0"/>
              </a:rPr>
              <a:t>+77022322484</a:t>
            </a: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en" dirty="0" err="1">
                <a:effectLst/>
                <a:latin typeface="Helvetica" pitchFamily="2" charset="0"/>
              </a:rPr>
              <a:t>www.agrardialog-kaz.de</a:t>
            </a:r>
            <a:endParaRPr lang="en" dirty="0">
              <a:effectLst/>
              <a:latin typeface="Helvetica" pitchFamily="2" charset="0"/>
            </a:endParaRPr>
          </a:p>
          <a:p>
            <a:endParaRPr lang="en" dirty="0">
              <a:effectLst/>
              <a:latin typeface="Helvetica" pitchFamily="2" charset="0"/>
            </a:endParaRPr>
          </a:p>
          <a:p>
            <a:r>
              <a:rPr lang="ru-RU" dirty="0" err="1">
                <a:effectLst/>
                <a:latin typeface="Helvetica" pitchFamily="2" charset="0"/>
              </a:rPr>
              <a:t>Кабанбай</a:t>
            </a:r>
            <a:r>
              <a:rPr lang="ru-RU" dirty="0">
                <a:effectLst/>
                <a:latin typeface="Helvetica" pitchFamily="2" charset="0"/>
              </a:rPr>
              <a:t> Батыра 17, офис 608, 010000,</a:t>
            </a:r>
          </a:p>
          <a:p>
            <a:r>
              <a:rPr lang="ru-RU" dirty="0">
                <a:effectLst/>
                <a:latin typeface="Helvetica" pitchFamily="2" charset="0"/>
              </a:rPr>
              <a:t>Астана, Казахстан</a:t>
            </a:r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kk-KZ" dirty="0"/>
              <a:t>Контакты:</a:t>
            </a:r>
            <a:endParaRPr lang="ru-RU" dirty="0"/>
          </a:p>
        </p:txBody>
      </p:sp>
      <p:pic>
        <p:nvPicPr>
          <p:cNvPr id="11" name="Google Shape;184;p23">
            <a:extLst>
              <a:ext uri="{FF2B5EF4-FFF2-40B4-BE49-F238E27FC236}">
                <a16:creationId xmlns:a16="http://schemas.microsoft.com/office/drawing/2014/main" id="{4BE5F283-EB93-4E09-B8DC-CAAA87167F6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90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D4EF692-DD3D-5F26-5038-61187F30E6A4}"/>
              </a:ext>
            </a:extLst>
          </p:cNvPr>
          <p:cNvGraphicFramePr/>
          <p:nvPr userDrawn="1"/>
        </p:nvGraphicFramePr>
        <p:xfrm>
          <a:off x="4559358" y="3660168"/>
          <a:ext cx="10881653" cy="621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Google Shape;29;p7">
            <a:extLst>
              <a:ext uri="{FF2B5EF4-FFF2-40B4-BE49-F238E27FC236}">
                <a16:creationId xmlns:a16="http://schemas.microsoft.com/office/drawing/2014/main" id="{B946A7E3-66F2-3C85-60B9-15B6F5608CE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95686" y="665634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2B44C3-30A5-FE6E-D356-66FA8B0617BA}"/>
              </a:ext>
            </a:extLst>
          </p:cNvPr>
          <p:cNvCxnSpPr>
            <a:cxnSpLocks/>
          </p:cNvCxnSpPr>
          <p:nvPr userDrawn="1"/>
        </p:nvCxnSpPr>
        <p:spPr>
          <a:xfrm>
            <a:off x="4021794" y="7302461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30;p7">
            <a:extLst>
              <a:ext uri="{FF2B5EF4-FFF2-40B4-BE49-F238E27FC236}">
                <a16:creationId xmlns:a16="http://schemas.microsoft.com/office/drawing/2014/main" id="{8B343715-BF26-8A19-C04D-3ED415DCD7B4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2224414" y="6812303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AE7E479-35FC-4C25-96E6-3115AA938B52}"/>
              </a:ext>
            </a:extLst>
          </p:cNvPr>
          <p:cNvCxnSpPr>
            <a:cxnSpLocks/>
          </p:cNvCxnSpPr>
          <p:nvPr userDrawn="1"/>
        </p:nvCxnSpPr>
        <p:spPr>
          <a:xfrm>
            <a:off x="4613408" y="4627255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0;p7">
            <a:extLst>
              <a:ext uri="{FF2B5EF4-FFF2-40B4-BE49-F238E27FC236}">
                <a16:creationId xmlns:a16="http://schemas.microsoft.com/office/drawing/2014/main" id="{4CC5C9A9-9D81-2458-56B2-B84A96A53971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2379159" y="4148388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9B56419-DF81-7582-2B3C-3CDBAC297323}"/>
              </a:ext>
            </a:extLst>
          </p:cNvPr>
          <p:cNvCxnSpPr>
            <a:cxnSpLocks/>
          </p:cNvCxnSpPr>
          <p:nvPr userDrawn="1"/>
        </p:nvCxnSpPr>
        <p:spPr>
          <a:xfrm>
            <a:off x="13083551" y="8467735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30;p7">
            <a:extLst>
              <a:ext uri="{FF2B5EF4-FFF2-40B4-BE49-F238E27FC236}">
                <a16:creationId xmlns:a16="http://schemas.microsoft.com/office/drawing/2014/main" id="{36559657-490A-8E33-DFC1-CCB1A021DBD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15441011" y="8019781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26D0204-4ECA-6B02-D3DC-86F3596FAB07}"/>
              </a:ext>
            </a:extLst>
          </p:cNvPr>
          <p:cNvCxnSpPr>
            <a:cxnSpLocks/>
          </p:cNvCxnSpPr>
          <p:nvPr userDrawn="1"/>
        </p:nvCxnSpPr>
        <p:spPr>
          <a:xfrm>
            <a:off x="9655601" y="3301344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30;p7">
            <a:extLst>
              <a:ext uri="{FF2B5EF4-FFF2-40B4-BE49-F238E27FC236}">
                <a16:creationId xmlns:a16="http://schemas.microsoft.com/office/drawing/2014/main" id="{955ED1F0-7200-93C7-DEAE-F23D96F2330D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12111055" y="2909660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1160FA8-159B-7E96-D48A-88DAFCD4F08B}"/>
              </a:ext>
            </a:extLst>
          </p:cNvPr>
          <p:cNvCxnSpPr>
            <a:cxnSpLocks/>
          </p:cNvCxnSpPr>
          <p:nvPr userDrawn="1"/>
        </p:nvCxnSpPr>
        <p:spPr>
          <a:xfrm>
            <a:off x="9655601" y="3286642"/>
            <a:ext cx="0" cy="472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oogle Shape;184;p23">
            <a:extLst>
              <a:ext uri="{FF2B5EF4-FFF2-40B4-BE49-F238E27FC236}">
                <a16:creationId xmlns:a16="http://schemas.microsoft.com/office/drawing/2014/main" id="{A41CDD13-0629-4C47-BBA9-D0AE5FBCD48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30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5DE62-ADA5-4F43-BC26-BA0B7986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C21464-C2F8-40D5-8F07-CD0EB2EF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2F9D13-3F3D-4872-A555-DB51F5AA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74064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41F-A9C6-4739-823F-33701EA8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382FA8-465A-464D-BB3C-57EF7C881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27F477-10B6-4BF1-99D9-AC175768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6A3E28-6A15-49D2-A045-6ECC8C38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313A49-B08D-44F1-88F7-F68910C9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170AD3-36E4-4832-9216-76207B94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1077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B29A4-2B6C-42E0-94FA-DEBAE120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C50E39-BE71-4867-9ADC-A70A1012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092C3D-147B-45EE-BC32-E58272AC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5"/>
            <a:ext cx="8504976" cy="57177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D05804-B90C-4AF8-AC09-3854E691D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2824B0B-13EB-4999-821D-313BAA9E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571779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AD20CC-2E92-4991-A0F4-2AA625A8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88565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4F00C-240E-4B16-9F2C-5E352DD8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9E04E0-C3B6-467B-BC4E-3EF6FED9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0599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20248"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EBB0A6-37F7-4B65-9B06-994971739AA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/>
          <a:srcRect t="9841" b="9892"/>
          <a:stretch/>
        </p:blipFill>
        <p:spPr>
          <a:xfrm>
            <a:off x="13672345" y="417689"/>
            <a:ext cx="3868215" cy="20069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09AC68-FD1A-43CD-BF87-3B33EFE90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9208"/>
          <a:stretch/>
        </p:blipFill>
        <p:spPr>
          <a:xfrm>
            <a:off x="17591547" y="264173"/>
            <a:ext cx="2245377" cy="2098570"/>
          </a:xfrm>
          <a:prstGeom prst="rect">
            <a:avLst/>
          </a:prstGeom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518DD10A-9F50-47D9-BA5C-10817925FA85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5075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81A785-3207-4430-97B4-1B8A0C1D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06B3E-71E0-450E-8B7B-A4AAEC90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B39D49-45B5-4E6D-9D2B-BA29BA12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1225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8238-E99D-4CCD-A3C5-1675BCC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E3A394-EE51-4C0E-85EA-800CDFBA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C631D4-2090-47F4-9C91-442873D1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58BA9D-0D37-490F-9303-618ACE9C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55C5BD-0522-4495-B5EE-691E11FA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16FBEB-B670-4185-9E96-16805A7B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4794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332DF-97DC-4F61-986C-E6C532D8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9DD34D-37F8-4A7F-BD7F-662D620C7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F6B23F-69B0-4F37-B50E-02706F82A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CAD4D1-673A-46CE-9CF7-1B3729FC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31.10.2024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8F0890-CA49-42EB-90D1-EDA62D0E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4AEDDC-E3D5-4A5C-9149-71B6E69E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10164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ПД ШАБЛОНЫ 2">
  <p:cSld name="АПД ШАБЛОНЫ 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1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AC20-ECE9-43B5-AD1C-FBED626F105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10F3-988E-498E-A083-CB50D80C7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76615"/>
      </p:ext>
    </p:extLst>
  </p:cSld>
  <p:clrMapOvr>
    <a:masterClrMapping/>
  </p:clrMapOvr>
  <p:transition spd="med">
    <p:wipe dir="d"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r="20248"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7EE9E38-C563-4B89-8FA3-586AD8FF4D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925233" y="76345"/>
            <a:ext cx="3869763" cy="2501367"/>
          </a:xfrm>
          <a:prstGeom prst="rect">
            <a:avLst/>
          </a:prstGeom>
        </p:spPr>
      </p:pic>
      <p:pic>
        <p:nvPicPr>
          <p:cNvPr id="13" name="Google Shape;147;p18" descr="Изображение выглядит как свеч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6AA77F8-BE55-4AC9-9BA5-B711AE95B4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6011798" y="451294"/>
            <a:ext cx="3752177" cy="17514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1ED5792A-9370-4213-908A-4A2F68E262E9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0273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20">
            <a:extLst>
              <a:ext uri="{FF2B5EF4-FFF2-40B4-BE49-F238E27FC236}">
                <a16:creationId xmlns:a16="http://schemas.microsoft.com/office/drawing/2014/main" id="{57030E27-9A8F-B3B1-4724-1D28BE4A4F89}"/>
              </a:ext>
            </a:extLst>
          </p:cNvPr>
          <p:cNvSpPr/>
          <p:nvPr/>
        </p:nvSpPr>
        <p:spPr>
          <a:xfrm>
            <a:off x="8731387" y="3703783"/>
            <a:ext cx="11120119" cy="1424304"/>
          </a:xfrm>
          <a:custGeom>
            <a:avLst/>
            <a:gdLst/>
            <a:ahLst/>
            <a:cxnLst/>
            <a:rect l="l" t="t" r="r" b="b"/>
            <a:pathLst>
              <a:path w="11120119" h="1424304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20">
            <a:extLst>
              <a:ext uri="{FF2B5EF4-FFF2-40B4-BE49-F238E27FC236}">
                <a16:creationId xmlns:a16="http://schemas.microsoft.com/office/drawing/2014/main" id="{6475382B-3CBC-C79F-A6C0-9F45100D1C5F}"/>
              </a:ext>
            </a:extLst>
          </p:cNvPr>
          <p:cNvSpPr/>
          <p:nvPr/>
        </p:nvSpPr>
        <p:spPr>
          <a:xfrm>
            <a:off x="1" y="3246604"/>
            <a:ext cx="8931910" cy="3769995"/>
          </a:xfrm>
          <a:custGeom>
            <a:avLst/>
            <a:gdLst/>
            <a:ahLst/>
            <a:cxnLst/>
            <a:rect l="l" t="t" r="r" b="b"/>
            <a:pathLst>
              <a:path w="8931910" h="3769995" extrusionOk="0">
                <a:moveTo>
                  <a:pt x="8931665" y="0"/>
                </a:moveTo>
                <a:lnTo>
                  <a:pt x="0" y="0"/>
                </a:lnTo>
                <a:lnTo>
                  <a:pt x="0" y="3769518"/>
                </a:lnTo>
                <a:lnTo>
                  <a:pt x="8931665" y="376951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90;p20">
            <a:extLst>
              <a:ext uri="{FF2B5EF4-FFF2-40B4-BE49-F238E27FC236}">
                <a16:creationId xmlns:a16="http://schemas.microsoft.com/office/drawing/2014/main" id="{C4A46A21-3FC5-18C3-1E58-66A6DE7191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;p20">
            <a:extLst>
              <a:ext uri="{FF2B5EF4-FFF2-40B4-BE49-F238E27FC236}">
                <a16:creationId xmlns:a16="http://schemas.microsoft.com/office/drawing/2014/main" id="{D614287A-6D3A-005E-8F20-301E0E357F49}"/>
              </a:ext>
            </a:extLst>
          </p:cNvPr>
          <p:cNvSpPr/>
          <p:nvPr/>
        </p:nvSpPr>
        <p:spPr>
          <a:xfrm>
            <a:off x="1" y="630"/>
            <a:ext cx="8931910" cy="3413760"/>
          </a:xfrm>
          <a:custGeom>
            <a:avLst/>
            <a:gdLst/>
            <a:ahLst/>
            <a:cxnLst/>
            <a:rect l="l" t="t" r="r" b="b"/>
            <a:pathLst>
              <a:path w="8931910" h="3413760" extrusionOk="0">
                <a:moveTo>
                  <a:pt x="8931665" y="0"/>
                </a:moveTo>
                <a:lnTo>
                  <a:pt x="0" y="0"/>
                </a:lnTo>
                <a:lnTo>
                  <a:pt x="0" y="3413508"/>
                </a:lnTo>
                <a:lnTo>
                  <a:pt x="8931665" y="341350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2;p20">
            <a:extLst>
              <a:ext uri="{FF2B5EF4-FFF2-40B4-BE49-F238E27FC236}">
                <a16:creationId xmlns:a16="http://schemas.microsoft.com/office/drawing/2014/main" id="{4AD06EEA-4BBC-2FA9-88A8-46BEBE4846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248"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20">
            <a:extLst>
              <a:ext uri="{FF2B5EF4-FFF2-40B4-BE49-F238E27FC236}">
                <a16:creationId xmlns:a16="http://schemas.microsoft.com/office/drawing/2014/main" id="{D8177D8A-6360-FB80-8F75-8958C5BE94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15;p20">
            <a:extLst>
              <a:ext uri="{FF2B5EF4-FFF2-40B4-BE49-F238E27FC236}">
                <a16:creationId xmlns:a16="http://schemas.microsoft.com/office/drawing/2014/main" id="{352F9868-245D-A250-4809-036EA47CD8F9}"/>
              </a:ext>
            </a:extLst>
          </p:cNvPr>
          <p:cNvSpPr/>
          <p:nvPr userDrawn="1"/>
        </p:nvSpPr>
        <p:spPr>
          <a:xfrm>
            <a:off x="8921191" y="19049"/>
            <a:ext cx="10681259" cy="11308721"/>
          </a:xfrm>
          <a:custGeom>
            <a:avLst/>
            <a:gdLst/>
            <a:ahLst/>
            <a:cxnLst/>
            <a:rect l="l" t="t" r="r" b="b"/>
            <a:pathLst>
              <a:path w="10659744" h="11308715" extrusionOk="0">
                <a:moveTo>
                  <a:pt x="282714" y="0"/>
                </a:moveTo>
                <a:lnTo>
                  <a:pt x="0" y="0"/>
                </a:lnTo>
                <a:lnTo>
                  <a:pt x="0" y="11308550"/>
                </a:lnTo>
                <a:lnTo>
                  <a:pt x="282714" y="11308550"/>
                </a:lnTo>
                <a:lnTo>
                  <a:pt x="282714" y="0"/>
                </a:lnTo>
                <a:close/>
              </a:path>
              <a:path w="10659744" h="11308715" extrusionOk="0">
                <a:moveTo>
                  <a:pt x="10659364" y="10146284"/>
                </a:moveTo>
                <a:lnTo>
                  <a:pt x="890016" y="10146284"/>
                </a:lnTo>
                <a:lnTo>
                  <a:pt x="890016" y="10156761"/>
                </a:lnTo>
                <a:lnTo>
                  <a:pt x="10659364" y="10156761"/>
                </a:lnTo>
                <a:lnTo>
                  <a:pt x="10659364" y="10146284"/>
                </a:lnTo>
                <a:close/>
              </a:path>
              <a:path w="10659744" h="11308715" extrusionOk="0">
                <a:moveTo>
                  <a:pt x="10659364" y="2502547"/>
                </a:moveTo>
                <a:lnTo>
                  <a:pt x="890016" y="2502547"/>
                </a:lnTo>
                <a:lnTo>
                  <a:pt x="890016" y="2513012"/>
                </a:lnTo>
                <a:lnTo>
                  <a:pt x="10659364" y="2513012"/>
                </a:lnTo>
                <a:lnTo>
                  <a:pt x="10659364" y="25025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"/>
          <p:cNvSpPr txBox="1">
            <a:spLocks noGrp="1"/>
          </p:cNvSpPr>
          <p:nvPr userDrawn="1">
            <p:ph type="title" hasCustomPrompt="1"/>
          </p:nvPr>
        </p:nvSpPr>
        <p:spPr>
          <a:xfrm>
            <a:off x="9372471" y="3714965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 dirty="0"/>
              <a:t>HEADING 1</a:t>
            </a:r>
          </a:p>
        </p:txBody>
      </p:sp>
      <p:sp>
        <p:nvSpPr>
          <p:cNvPr id="23" name="Google Shape;23;p5"/>
          <p:cNvSpPr txBox="1">
            <a:spLocks noGrp="1"/>
          </p:cNvSpPr>
          <p:nvPr userDrawn="1">
            <p:ph type="body" idx="2" hasCustomPrompt="1"/>
          </p:nvPr>
        </p:nvSpPr>
        <p:spPr>
          <a:xfrm>
            <a:off x="9463015" y="5304408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1</a:t>
            </a:r>
            <a:endParaRPr lang="ru-RU" dirty="0"/>
          </a:p>
        </p:txBody>
      </p:sp>
      <p:sp>
        <p:nvSpPr>
          <p:cNvPr id="45" name="Google Shape;23;p5">
            <a:extLst>
              <a:ext uri="{FF2B5EF4-FFF2-40B4-BE49-F238E27FC236}">
                <a16:creationId xmlns:a16="http://schemas.microsoft.com/office/drawing/2014/main" id="{52CA9710-A340-DE7E-608F-782E3421CCB7}"/>
              </a:ext>
            </a:extLst>
          </p:cNvPr>
          <p:cNvSpPr txBox="1">
            <a:spLocks noGrp="1"/>
          </p:cNvSpPr>
          <p:nvPr userDrawn="1">
            <p:ph type="body" idx="10" hasCustomPrompt="1"/>
          </p:nvPr>
        </p:nvSpPr>
        <p:spPr>
          <a:xfrm>
            <a:off x="9463015" y="6407220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2</a:t>
            </a:r>
            <a:endParaRPr lang="ru-RU" dirty="0"/>
          </a:p>
        </p:txBody>
      </p:sp>
      <p:sp>
        <p:nvSpPr>
          <p:cNvPr id="46" name="Google Shape;23;p5">
            <a:extLst>
              <a:ext uri="{FF2B5EF4-FFF2-40B4-BE49-F238E27FC236}">
                <a16:creationId xmlns:a16="http://schemas.microsoft.com/office/drawing/2014/main" id="{EA8EC582-389D-5D9C-880D-4EF417DBC581}"/>
              </a:ext>
            </a:extLst>
          </p:cNvPr>
          <p:cNvSpPr txBox="1">
            <a:spLocks noGrp="1"/>
          </p:cNvSpPr>
          <p:nvPr userDrawn="1">
            <p:ph type="body" idx="11" hasCustomPrompt="1"/>
          </p:nvPr>
        </p:nvSpPr>
        <p:spPr>
          <a:xfrm>
            <a:off x="9463015" y="7504839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3</a:t>
            </a:r>
            <a:endParaRPr lang="ru-RU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6F5D70-B4F4-4626-8F09-14E55794616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/>
          <a:srcRect t="9841" b="9892"/>
          <a:stretch/>
        </p:blipFill>
        <p:spPr>
          <a:xfrm>
            <a:off x="13672345" y="417689"/>
            <a:ext cx="3868215" cy="20069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0987349-2326-4086-90EE-1AA9DA91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9208"/>
          <a:stretch/>
        </p:blipFill>
        <p:spPr>
          <a:xfrm>
            <a:off x="17591547" y="264173"/>
            <a:ext cx="2245377" cy="20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20">
            <a:extLst>
              <a:ext uri="{FF2B5EF4-FFF2-40B4-BE49-F238E27FC236}">
                <a16:creationId xmlns:a16="http://schemas.microsoft.com/office/drawing/2014/main" id="{57030E27-9A8F-B3B1-4724-1D28BE4A4F89}"/>
              </a:ext>
            </a:extLst>
          </p:cNvPr>
          <p:cNvSpPr/>
          <p:nvPr/>
        </p:nvSpPr>
        <p:spPr>
          <a:xfrm>
            <a:off x="8731387" y="3703783"/>
            <a:ext cx="11120119" cy="1424304"/>
          </a:xfrm>
          <a:custGeom>
            <a:avLst/>
            <a:gdLst/>
            <a:ahLst/>
            <a:cxnLst/>
            <a:rect l="l" t="t" r="r" b="b"/>
            <a:pathLst>
              <a:path w="11120119" h="1424304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20">
            <a:extLst>
              <a:ext uri="{FF2B5EF4-FFF2-40B4-BE49-F238E27FC236}">
                <a16:creationId xmlns:a16="http://schemas.microsoft.com/office/drawing/2014/main" id="{6475382B-3CBC-C79F-A6C0-9F45100D1C5F}"/>
              </a:ext>
            </a:extLst>
          </p:cNvPr>
          <p:cNvSpPr/>
          <p:nvPr/>
        </p:nvSpPr>
        <p:spPr>
          <a:xfrm>
            <a:off x="1" y="3246604"/>
            <a:ext cx="8931910" cy="3769995"/>
          </a:xfrm>
          <a:custGeom>
            <a:avLst/>
            <a:gdLst/>
            <a:ahLst/>
            <a:cxnLst/>
            <a:rect l="l" t="t" r="r" b="b"/>
            <a:pathLst>
              <a:path w="8931910" h="3769995" extrusionOk="0">
                <a:moveTo>
                  <a:pt x="8931665" y="0"/>
                </a:moveTo>
                <a:lnTo>
                  <a:pt x="0" y="0"/>
                </a:lnTo>
                <a:lnTo>
                  <a:pt x="0" y="3769518"/>
                </a:lnTo>
                <a:lnTo>
                  <a:pt x="8931665" y="376951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90;p20">
            <a:extLst>
              <a:ext uri="{FF2B5EF4-FFF2-40B4-BE49-F238E27FC236}">
                <a16:creationId xmlns:a16="http://schemas.microsoft.com/office/drawing/2014/main" id="{C4A46A21-3FC5-18C3-1E58-66A6DE7191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;p20">
            <a:extLst>
              <a:ext uri="{FF2B5EF4-FFF2-40B4-BE49-F238E27FC236}">
                <a16:creationId xmlns:a16="http://schemas.microsoft.com/office/drawing/2014/main" id="{D614287A-6D3A-005E-8F20-301E0E357F49}"/>
              </a:ext>
            </a:extLst>
          </p:cNvPr>
          <p:cNvSpPr/>
          <p:nvPr/>
        </p:nvSpPr>
        <p:spPr>
          <a:xfrm>
            <a:off x="1" y="630"/>
            <a:ext cx="8931910" cy="3413760"/>
          </a:xfrm>
          <a:custGeom>
            <a:avLst/>
            <a:gdLst/>
            <a:ahLst/>
            <a:cxnLst/>
            <a:rect l="l" t="t" r="r" b="b"/>
            <a:pathLst>
              <a:path w="8931910" h="3413760" extrusionOk="0">
                <a:moveTo>
                  <a:pt x="8931665" y="0"/>
                </a:moveTo>
                <a:lnTo>
                  <a:pt x="0" y="0"/>
                </a:lnTo>
                <a:lnTo>
                  <a:pt x="0" y="3413508"/>
                </a:lnTo>
                <a:lnTo>
                  <a:pt x="8931665" y="341350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2;p20">
            <a:extLst>
              <a:ext uri="{FF2B5EF4-FFF2-40B4-BE49-F238E27FC236}">
                <a16:creationId xmlns:a16="http://schemas.microsoft.com/office/drawing/2014/main" id="{4AD06EEA-4BBC-2FA9-88A8-46BEBE4846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248"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20">
            <a:extLst>
              <a:ext uri="{FF2B5EF4-FFF2-40B4-BE49-F238E27FC236}">
                <a16:creationId xmlns:a16="http://schemas.microsoft.com/office/drawing/2014/main" id="{D8177D8A-6360-FB80-8F75-8958C5BE94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15;p20">
            <a:extLst>
              <a:ext uri="{FF2B5EF4-FFF2-40B4-BE49-F238E27FC236}">
                <a16:creationId xmlns:a16="http://schemas.microsoft.com/office/drawing/2014/main" id="{352F9868-245D-A250-4809-036EA47CD8F9}"/>
              </a:ext>
            </a:extLst>
          </p:cNvPr>
          <p:cNvSpPr/>
          <p:nvPr userDrawn="1"/>
        </p:nvSpPr>
        <p:spPr>
          <a:xfrm>
            <a:off x="8921191" y="635"/>
            <a:ext cx="11182909" cy="11308715"/>
          </a:xfrm>
          <a:custGeom>
            <a:avLst/>
            <a:gdLst/>
            <a:ahLst/>
            <a:cxnLst/>
            <a:rect l="l" t="t" r="r" b="b"/>
            <a:pathLst>
              <a:path w="10659744" h="11308715" extrusionOk="0">
                <a:moveTo>
                  <a:pt x="282714" y="0"/>
                </a:moveTo>
                <a:lnTo>
                  <a:pt x="0" y="0"/>
                </a:lnTo>
                <a:lnTo>
                  <a:pt x="0" y="11308550"/>
                </a:lnTo>
                <a:lnTo>
                  <a:pt x="282714" y="11308550"/>
                </a:lnTo>
                <a:lnTo>
                  <a:pt x="282714" y="0"/>
                </a:lnTo>
                <a:close/>
              </a:path>
              <a:path w="10659744" h="11308715" extrusionOk="0">
                <a:moveTo>
                  <a:pt x="10659364" y="10146284"/>
                </a:moveTo>
                <a:lnTo>
                  <a:pt x="890016" y="10146284"/>
                </a:lnTo>
                <a:lnTo>
                  <a:pt x="890016" y="10156761"/>
                </a:lnTo>
                <a:lnTo>
                  <a:pt x="10659364" y="10156761"/>
                </a:lnTo>
                <a:lnTo>
                  <a:pt x="10659364" y="10146284"/>
                </a:lnTo>
                <a:close/>
              </a:path>
              <a:path w="10659744" h="11308715" extrusionOk="0">
                <a:moveTo>
                  <a:pt x="10659364" y="2502547"/>
                </a:moveTo>
                <a:lnTo>
                  <a:pt x="890016" y="2502547"/>
                </a:lnTo>
                <a:lnTo>
                  <a:pt x="890016" y="2513012"/>
                </a:lnTo>
                <a:lnTo>
                  <a:pt x="10659364" y="2513012"/>
                </a:lnTo>
                <a:lnTo>
                  <a:pt x="10659364" y="25025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"/>
          <p:cNvSpPr txBox="1">
            <a:spLocks noGrp="1"/>
          </p:cNvSpPr>
          <p:nvPr userDrawn="1">
            <p:ph type="title" hasCustomPrompt="1"/>
          </p:nvPr>
        </p:nvSpPr>
        <p:spPr>
          <a:xfrm>
            <a:off x="9372471" y="3714965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 dirty="0"/>
              <a:t>HEADING 1</a:t>
            </a:r>
          </a:p>
        </p:txBody>
      </p:sp>
      <p:sp>
        <p:nvSpPr>
          <p:cNvPr id="23" name="Google Shape;23;p5"/>
          <p:cNvSpPr txBox="1">
            <a:spLocks noGrp="1"/>
          </p:cNvSpPr>
          <p:nvPr userDrawn="1">
            <p:ph type="body" idx="2" hasCustomPrompt="1"/>
          </p:nvPr>
        </p:nvSpPr>
        <p:spPr>
          <a:xfrm>
            <a:off x="9463015" y="5304408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1</a:t>
            </a:r>
            <a:endParaRPr lang="ru-RU" dirty="0"/>
          </a:p>
        </p:txBody>
      </p:sp>
      <p:sp>
        <p:nvSpPr>
          <p:cNvPr id="45" name="Google Shape;23;p5">
            <a:extLst>
              <a:ext uri="{FF2B5EF4-FFF2-40B4-BE49-F238E27FC236}">
                <a16:creationId xmlns:a16="http://schemas.microsoft.com/office/drawing/2014/main" id="{52CA9710-A340-DE7E-608F-782E3421CCB7}"/>
              </a:ext>
            </a:extLst>
          </p:cNvPr>
          <p:cNvSpPr txBox="1">
            <a:spLocks noGrp="1"/>
          </p:cNvSpPr>
          <p:nvPr userDrawn="1">
            <p:ph type="body" idx="10" hasCustomPrompt="1"/>
          </p:nvPr>
        </p:nvSpPr>
        <p:spPr>
          <a:xfrm>
            <a:off x="9463015" y="6407220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2</a:t>
            </a:r>
            <a:endParaRPr lang="ru-RU" dirty="0"/>
          </a:p>
        </p:txBody>
      </p:sp>
      <p:sp>
        <p:nvSpPr>
          <p:cNvPr id="46" name="Google Shape;23;p5">
            <a:extLst>
              <a:ext uri="{FF2B5EF4-FFF2-40B4-BE49-F238E27FC236}">
                <a16:creationId xmlns:a16="http://schemas.microsoft.com/office/drawing/2014/main" id="{EA8EC582-389D-5D9C-880D-4EF417DBC581}"/>
              </a:ext>
            </a:extLst>
          </p:cNvPr>
          <p:cNvSpPr txBox="1">
            <a:spLocks noGrp="1"/>
          </p:cNvSpPr>
          <p:nvPr userDrawn="1">
            <p:ph type="body" idx="11" hasCustomPrompt="1"/>
          </p:nvPr>
        </p:nvSpPr>
        <p:spPr>
          <a:xfrm>
            <a:off x="9463015" y="7504839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 3</a:t>
            </a:r>
            <a:endParaRPr lang="ru-RU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FD13CF-7EA9-4B5C-B375-F107AE554C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925233" y="76345"/>
            <a:ext cx="3869763" cy="2501367"/>
          </a:xfrm>
          <a:prstGeom prst="rect">
            <a:avLst/>
          </a:prstGeom>
        </p:spPr>
      </p:pic>
      <p:pic>
        <p:nvPicPr>
          <p:cNvPr id="17" name="Google Shape;147;p18" descr="Изображение выглядит как свеч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0FDB46FE-BA00-4C2F-81F7-7109BA9BB97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6011798" y="451294"/>
            <a:ext cx="3752177" cy="1751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66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406DAF-6A22-472D-8EF4-CEC5F1181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255" y="2062600"/>
            <a:ext cx="18952517" cy="7648959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rgbClr val="008EAB"/>
              </a:buClr>
              <a:buFont typeface="Wingdings" panose="05000000000000000000" pitchFamily="2" charset="2"/>
              <a:buChar char="v"/>
              <a:defRPr sz="4000" b="1">
                <a:solidFill>
                  <a:schemeClr val="tx1"/>
                </a:solidFill>
              </a:defRPr>
            </a:lvl1pPr>
            <a:lvl2pPr marL="914400" indent="-425450">
              <a:buClr>
                <a:srgbClr val="008EAB"/>
              </a:buClr>
              <a:buSzPct val="150000"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</a:defRPr>
            </a:lvl2pPr>
            <a:lvl3pPr marL="1371600" indent="-425450">
              <a:buClr>
                <a:srgbClr val="008EAB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3pPr>
            <a:lvl4pPr marL="1828800" indent="-425450">
              <a:buClr>
                <a:srgbClr val="008EAB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4pPr>
            <a:lvl5pPr marL="2286000" indent="-425450">
              <a:buClr>
                <a:srgbClr val="008EAB"/>
              </a:buClr>
              <a:buSzPct val="8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pic>
        <p:nvPicPr>
          <p:cNvPr id="10" name="Google Shape;184;p23">
            <a:extLst>
              <a:ext uri="{FF2B5EF4-FFF2-40B4-BE49-F238E27FC236}">
                <a16:creationId xmlns:a16="http://schemas.microsoft.com/office/drawing/2014/main" id="{E9A1864B-1C17-4BDF-ACA8-760E5D866E0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538386" y="29551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EC946EC-7C65-46E3-A61B-E869484F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55" y="280334"/>
            <a:ext cx="17339786" cy="146048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311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23">
            <a:extLst>
              <a:ext uri="{FF2B5EF4-FFF2-40B4-BE49-F238E27FC236}">
                <a16:creationId xmlns:a16="http://schemas.microsoft.com/office/drawing/2014/main" id="{AF360896-DD61-EA66-724B-5081D3E1D4A8}"/>
              </a:ext>
            </a:extLst>
          </p:cNvPr>
          <p:cNvSpPr/>
          <p:nvPr userDrawn="1"/>
        </p:nvSpPr>
        <p:spPr>
          <a:xfrm>
            <a:off x="10292881" y="3413508"/>
            <a:ext cx="9811385" cy="4607560"/>
          </a:xfrm>
          <a:custGeom>
            <a:avLst/>
            <a:gdLst/>
            <a:ahLst/>
            <a:cxnLst/>
            <a:rect l="l" t="t" r="r" b="b"/>
            <a:pathLst>
              <a:path w="9811385" h="4607559" extrusionOk="0">
                <a:moveTo>
                  <a:pt x="9811219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4397771"/>
                </a:lnTo>
                <a:lnTo>
                  <a:pt x="5530" y="4445789"/>
                </a:lnTo>
                <a:lnTo>
                  <a:pt x="21285" y="4489868"/>
                </a:lnTo>
                <a:lnTo>
                  <a:pt x="46006" y="4528751"/>
                </a:lnTo>
                <a:lnTo>
                  <a:pt x="78437" y="4561182"/>
                </a:lnTo>
                <a:lnTo>
                  <a:pt x="117321" y="4585904"/>
                </a:lnTo>
                <a:lnTo>
                  <a:pt x="161400" y="4601658"/>
                </a:lnTo>
                <a:lnTo>
                  <a:pt x="209417" y="4607189"/>
                </a:lnTo>
                <a:lnTo>
                  <a:pt x="9811219" y="4607189"/>
                </a:lnTo>
                <a:lnTo>
                  <a:pt x="9811219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81;p23">
            <a:extLst>
              <a:ext uri="{FF2B5EF4-FFF2-40B4-BE49-F238E27FC236}">
                <a16:creationId xmlns:a16="http://schemas.microsoft.com/office/drawing/2014/main" id="{81B9C8A0-983B-38FA-F790-1D46B9294F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02297" y="1549691"/>
            <a:ext cx="8973548" cy="76228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DE5430-77EE-474D-B1A7-7279531A2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307" y="2649369"/>
            <a:ext cx="9188569" cy="7156783"/>
          </a:xfrm>
          <a:prstGeom prst="rect">
            <a:avLst/>
          </a:prstGeom>
        </p:spPr>
        <p:txBody>
          <a:bodyPr/>
          <a:lstStyle>
            <a:lvl1pPr>
              <a:buClr>
                <a:srgbClr val="008EA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8EA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008EA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8EA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8EA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oogle Shape;184;p23">
            <a:extLst>
              <a:ext uri="{FF2B5EF4-FFF2-40B4-BE49-F238E27FC236}">
                <a16:creationId xmlns:a16="http://schemas.microsoft.com/office/drawing/2014/main" id="{D03A640A-D0E8-4E84-B73B-64D765AB196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;p7">
            <a:extLst>
              <a:ext uri="{FF2B5EF4-FFF2-40B4-BE49-F238E27FC236}">
                <a16:creationId xmlns:a16="http://schemas.microsoft.com/office/drawing/2014/main" id="{17543E05-ED19-4D39-A059-A934EFDA38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0579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9;p21">
            <a:extLst>
              <a:ext uri="{FF2B5EF4-FFF2-40B4-BE49-F238E27FC236}">
                <a16:creationId xmlns:a16="http://schemas.microsoft.com/office/drawing/2014/main" id="{07FB31F5-30D1-3B63-64EC-2B5E6E67BA1E}"/>
              </a:ext>
            </a:extLst>
          </p:cNvPr>
          <p:cNvSpPr/>
          <p:nvPr userDrawn="1"/>
        </p:nvSpPr>
        <p:spPr>
          <a:xfrm>
            <a:off x="3814092" y="371224"/>
            <a:ext cx="11120120" cy="1424305"/>
          </a:xfrm>
          <a:custGeom>
            <a:avLst/>
            <a:gdLst/>
            <a:ahLst/>
            <a:cxnLst/>
            <a:rect l="l" t="t" r="r" b="b"/>
            <a:pathLst>
              <a:path w="11120119" h="1424305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 hasCustomPrompt="1"/>
          </p:nvPr>
        </p:nvSpPr>
        <p:spPr>
          <a:xfrm>
            <a:off x="685300" y="445471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 SemiBold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 dirty="0"/>
              <a:t>TABLE OF CONTENT</a:t>
            </a:r>
          </a:p>
        </p:txBody>
      </p:sp>
      <p:sp>
        <p:nvSpPr>
          <p:cNvPr id="5" name="Google Shape;30;p7">
            <a:extLst>
              <a:ext uri="{FF2B5EF4-FFF2-40B4-BE49-F238E27FC236}">
                <a16:creationId xmlns:a16="http://schemas.microsoft.com/office/drawing/2014/main" id="{49045B6E-50AB-45D9-1BBE-90E5A8FD6C9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885457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6" name="Google Shape;30;p7">
            <a:extLst>
              <a:ext uri="{FF2B5EF4-FFF2-40B4-BE49-F238E27FC236}">
                <a16:creationId xmlns:a16="http://schemas.microsoft.com/office/drawing/2014/main" id="{12656497-298F-0B75-8D63-41D34ABAA4E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1999757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Google Shape;30;p7">
            <a:extLst>
              <a:ext uri="{FF2B5EF4-FFF2-40B4-BE49-F238E27FC236}">
                <a16:creationId xmlns:a16="http://schemas.microsoft.com/office/drawing/2014/main" id="{66ED35AD-44BF-D2B7-8491-102BB4C3BBEA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200907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C5841360-B4B9-2E5D-5777-EAE09D085371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5315207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AE6F2D16-9755-945B-3F4E-E1CAC655AAF8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8385845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4B1791ED-1B2B-8FE8-F583-91F03F5C7F90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8500145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4" name="Google Shape;30;p7">
            <a:extLst>
              <a:ext uri="{FF2B5EF4-FFF2-40B4-BE49-F238E27FC236}">
                <a16:creationId xmlns:a16="http://schemas.microsoft.com/office/drawing/2014/main" id="{96664C4F-5A35-2897-C10D-62A2197FA61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11472695" y="508630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5" name="Google Shape;30;p7">
            <a:extLst>
              <a:ext uri="{FF2B5EF4-FFF2-40B4-BE49-F238E27FC236}">
                <a16:creationId xmlns:a16="http://schemas.microsoft.com/office/drawing/2014/main" id="{A3AF8EBA-3C4F-5C85-AD1E-619F3457311C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11586995" y="322058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6" name="Google Shape;30;p7">
            <a:extLst>
              <a:ext uri="{FF2B5EF4-FFF2-40B4-BE49-F238E27FC236}">
                <a16:creationId xmlns:a16="http://schemas.microsoft.com/office/drawing/2014/main" id="{B849146D-2E63-0470-AA1C-BA597B4D6BA4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1771157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7" name="Google Shape;30;p7">
            <a:extLst>
              <a:ext uri="{FF2B5EF4-FFF2-40B4-BE49-F238E27FC236}">
                <a16:creationId xmlns:a16="http://schemas.microsoft.com/office/drawing/2014/main" id="{ECC118C2-BCF1-F3B7-A1E3-C0A58E3FAC69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1885457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8" name="Google Shape;30;p7">
            <a:extLst>
              <a:ext uri="{FF2B5EF4-FFF2-40B4-BE49-F238E27FC236}">
                <a16:creationId xmlns:a16="http://schemas.microsoft.com/office/drawing/2014/main" id="{97DB7988-CE92-2C98-16F1-86591E4075DC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086607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9FCD8DB6-1B5E-B9E0-D071-D54B31A11B25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5200907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20" name="Google Shape;30;p7">
            <a:extLst>
              <a:ext uri="{FF2B5EF4-FFF2-40B4-BE49-F238E27FC236}">
                <a16:creationId xmlns:a16="http://schemas.microsoft.com/office/drawing/2014/main" id="{51B50611-4405-0B36-A125-95F33BE150F7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71545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21" name="Google Shape;30;p7">
            <a:extLst>
              <a:ext uri="{FF2B5EF4-FFF2-40B4-BE49-F238E27FC236}">
                <a16:creationId xmlns:a16="http://schemas.microsoft.com/office/drawing/2014/main" id="{2C6EAA5C-1CFF-FE41-BC48-C3D75B470DDC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8385845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22" name="Google Shape;30;p7">
            <a:extLst>
              <a:ext uri="{FF2B5EF4-FFF2-40B4-BE49-F238E27FC236}">
                <a16:creationId xmlns:a16="http://schemas.microsoft.com/office/drawing/2014/main" id="{F35AC24C-F3AB-AAAC-8545-76D3555C84CE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11358395" y="8376335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23" name="Google Shape;30;p7">
            <a:extLst>
              <a:ext uri="{FF2B5EF4-FFF2-40B4-BE49-F238E27FC236}">
                <a16:creationId xmlns:a16="http://schemas.microsoft.com/office/drawing/2014/main" id="{169E0BDD-9C62-AB88-EDB5-90471067DC44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1472695" y="6510611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pic>
        <p:nvPicPr>
          <p:cNvPr id="27" name="Google Shape;184;p23">
            <a:extLst>
              <a:ext uri="{FF2B5EF4-FFF2-40B4-BE49-F238E27FC236}">
                <a16:creationId xmlns:a16="http://schemas.microsoft.com/office/drawing/2014/main" id="{2788DF15-0ED9-4A47-8A25-C89D252BEFED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8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2" name="Google Shape;208;p25">
            <a:extLst>
              <a:ext uri="{FF2B5EF4-FFF2-40B4-BE49-F238E27FC236}">
                <a16:creationId xmlns:a16="http://schemas.microsoft.com/office/drawing/2014/main" id="{6CB8448B-94D2-A306-B444-7176D3C6F75D}"/>
              </a:ext>
            </a:extLst>
          </p:cNvPr>
          <p:cNvGrpSpPr/>
          <p:nvPr userDrawn="1"/>
        </p:nvGrpSpPr>
        <p:grpSpPr>
          <a:xfrm>
            <a:off x="11227920" y="2555000"/>
            <a:ext cx="8876171" cy="6199350"/>
            <a:chOff x="10250996" y="0"/>
            <a:chExt cx="9853653" cy="11308556"/>
          </a:xfrm>
        </p:grpSpPr>
        <p:sp>
          <p:nvSpPr>
            <p:cNvPr id="3" name="Google Shape;209;p25">
              <a:extLst>
                <a:ext uri="{FF2B5EF4-FFF2-40B4-BE49-F238E27FC236}">
                  <a16:creationId xmlns:a16="http://schemas.microsoft.com/office/drawing/2014/main" id="{F329009B-CB6E-5049-21A3-9EB63BC3AFE4}"/>
                </a:ext>
              </a:extLst>
            </p:cNvPr>
            <p:cNvSpPr/>
            <p:nvPr/>
          </p:nvSpPr>
          <p:spPr>
            <a:xfrm>
              <a:off x="10292880" y="3413508"/>
              <a:ext cx="9811385" cy="4607560"/>
            </a:xfrm>
            <a:custGeom>
              <a:avLst/>
              <a:gdLst/>
              <a:ahLst/>
              <a:cxnLst/>
              <a:rect l="l" t="t" r="r" b="b"/>
              <a:pathLst>
                <a:path w="9811385" h="4607559" extrusionOk="0">
                  <a:moveTo>
                    <a:pt x="9811219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4397771"/>
                  </a:lnTo>
                  <a:lnTo>
                    <a:pt x="5530" y="4445789"/>
                  </a:lnTo>
                  <a:lnTo>
                    <a:pt x="21285" y="4489868"/>
                  </a:lnTo>
                  <a:lnTo>
                    <a:pt x="46006" y="4528751"/>
                  </a:lnTo>
                  <a:lnTo>
                    <a:pt x="78437" y="4561182"/>
                  </a:lnTo>
                  <a:lnTo>
                    <a:pt x="117321" y="4585904"/>
                  </a:lnTo>
                  <a:lnTo>
                    <a:pt x="161400" y="4601658"/>
                  </a:lnTo>
                  <a:lnTo>
                    <a:pt x="209417" y="4607189"/>
                  </a:lnTo>
                  <a:lnTo>
                    <a:pt x="9811219" y="4607189"/>
                  </a:lnTo>
                  <a:lnTo>
                    <a:pt x="9811219" y="0"/>
                  </a:ln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10;p25">
              <a:extLst>
                <a:ext uri="{FF2B5EF4-FFF2-40B4-BE49-F238E27FC236}">
                  <a16:creationId xmlns:a16="http://schemas.microsoft.com/office/drawing/2014/main" id="{C9D7894C-E410-299F-BD0B-272B65CB1624}"/>
                </a:ext>
              </a:extLst>
            </p:cNvPr>
            <p:cNvSpPr/>
            <p:nvPr/>
          </p:nvSpPr>
          <p:spPr>
            <a:xfrm>
              <a:off x="10690774" y="3821872"/>
              <a:ext cx="9413875" cy="3769995"/>
            </a:xfrm>
            <a:custGeom>
              <a:avLst/>
              <a:gdLst/>
              <a:ahLst/>
              <a:cxnLst/>
              <a:rect l="l" t="t" r="r" b="b"/>
              <a:pathLst>
                <a:path w="9413875" h="3769995" extrusionOk="0">
                  <a:moveTo>
                    <a:pt x="9413325" y="0"/>
                  </a:moveTo>
                  <a:lnTo>
                    <a:pt x="115179" y="0"/>
                  </a:lnTo>
                  <a:lnTo>
                    <a:pt x="70346" y="9051"/>
                  </a:lnTo>
                  <a:lnTo>
                    <a:pt x="33735" y="33735"/>
                  </a:lnTo>
                  <a:lnTo>
                    <a:pt x="9051" y="70346"/>
                  </a:lnTo>
                  <a:lnTo>
                    <a:pt x="0" y="115179"/>
                  </a:lnTo>
                  <a:lnTo>
                    <a:pt x="0" y="3654338"/>
                  </a:lnTo>
                  <a:lnTo>
                    <a:pt x="9051" y="3699172"/>
                  </a:lnTo>
                  <a:lnTo>
                    <a:pt x="33735" y="3735783"/>
                  </a:lnTo>
                  <a:lnTo>
                    <a:pt x="70346" y="3760467"/>
                  </a:lnTo>
                  <a:lnTo>
                    <a:pt x="115179" y="3769518"/>
                  </a:lnTo>
                  <a:lnTo>
                    <a:pt x="9413325" y="3769518"/>
                  </a:lnTo>
                  <a:lnTo>
                    <a:pt x="9413325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211;p25">
              <a:extLst>
                <a:ext uri="{FF2B5EF4-FFF2-40B4-BE49-F238E27FC236}">
                  <a16:creationId xmlns:a16="http://schemas.microsoft.com/office/drawing/2014/main" id="{941D1FCD-0CBD-4C13-E5CA-0776B7D146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50996" y="0"/>
              <a:ext cx="9853103" cy="1130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12;p25">
            <a:extLst>
              <a:ext uri="{FF2B5EF4-FFF2-40B4-BE49-F238E27FC236}">
                <a16:creationId xmlns:a16="http://schemas.microsoft.com/office/drawing/2014/main" id="{D33BBB4D-6FE8-8658-5A05-3CABA675C014}"/>
              </a:ext>
            </a:extLst>
          </p:cNvPr>
          <p:cNvSpPr/>
          <p:nvPr userDrawn="1"/>
        </p:nvSpPr>
        <p:spPr>
          <a:xfrm>
            <a:off x="9462947" y="6650932"/>
            <a:ext cx="1673859" cy="1654809"/>
          </a:xfrm>
          <a:custGeom>
            <a:avLst/>
            <a:gdLst/>
            <a:ahLst/>
            <a:cxnLst/>
            <a:rect l="l" t="t" r="r" b="b"/>
            <a:pathLst>
              <a:path w="1673859" h="1654809" extrusionOk="0">
                <a:moveTo>
                  <a:pt x="632066" y="611327"/>
                </a:moveTo>
                <a:lnTo>
                  <a:pt x="631888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71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41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39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1673859" h="165480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1673859" h="165480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1673859" h="165480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1673859" h="1654809" extrusionOk="0">
                <a:moveTo>
                  <a:pt x="1320876" y="716000"/>
                </a:moveTo>
                <a:lnTo>
                  <a:pt x="1317053" y="670598"/>
                </a:lnTo>
                <a:lnTo>
                  <a:pt x="1305420" y="623100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30" y="662317"/>
                </a:lnTo>
                <a:lnTo>
                  <a:pt x="1008227" y="714743"/>
                </a:lnTo>
                <a:lnTo>
                  <a:pt x="1005166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904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lnTo>
                  <a:pt x="1320876" y="716000"/>
                </a:lnTo>
                <a:close/>
              </a:path>
              <a:path w="1673859" h="165480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3005" y="1379474"/>
                </a:lnTo>
                <a:lnTo>
                  <a:pt x="729538" y="1376514"/>
                </a:lnTo>
                <a:lnTo>
                  <a:pt x="734961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63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54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89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21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26" y="1468894"/>
                </a:lnTo>
                <a:lnTo>
                  <a:pt x="1522539" y="1433601"/>
                </a:lnTo>
                <a:lnTo>
                  <a:pt x="1527441" y="1426756"/>
                </a:lnTo>
                <a:close/>
              </a:path>
              <a:path w="1673859" h="1654809" extrusionOk="0">
                <a:moveTo>
                  <a:pt x="1673491" y="1064310"/>
                </a:moveTo>
                <a:lnTo>
                  <a:pt x="1673339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62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95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508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46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710" y="1223632"/>
                </a:lnTo>
                <a:lnTo>
                  <a:pt x="1656918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3;p25">
            <a:extLst>
              <a:ext uri="{FF2B5EF4-FFF2-40B4-BE49-F238E27FC236}">
                <a16:creationId xmlns:a16="http://schemas.microsoft.com/office/drawing/2014/main" id="{65908965-692C-ED6F-AC3A-F406BD216C7A}"/>
              </a:ext>
            </a:extLst>
          </p:cNvPr>
          <p:cNvSpPr/>
          <p:nvPr userDrawn="1"/>
        </p:nvSpPr>
        <p:spPr>
          <a:xfrm>
            <a:off x="10604551" y="7603051"/>
            <a:ext cx="909955" cy="1014094"/>
          </a:xfrm>
          <a:custGeom>
            <a:avLst/>
            <a:gdLst/>
            <a:ahLst/>
            <a:cxnLst/>
            <a:rect l="l" t="t" r="r" b="b"/>
            <a:pathLst>
              <a:path w="909954" h="1014095" extrusionOk="0">
                <a:moveTo>
                  <a:pt x="801738" y="749363"/>
                </a:moveTo>
                <a:lnTo>
                  <a:pt x="757770" y="725551"/>
                </a:lnTo>
                <a:lnTo>
                  <a:pt x="707097" y="704837"/>
                </a:lnTo>
                <a:lnTo>
                  <a:pt x="641807" y="684580"/>
                </a:lnTo>
                <a:lnTo>
                  <a:pt x="604177" y="676744"/>
                </a:lnTo>
                <a:lnTo>
                  <a:pt x="563486" y="671614"/>
                </a:lnTo>
                <a:lnTo>
                  <a:pt x="519938" y="669925"/>
                </a:lnTo>
                <a:lnTo>
                  <a:pt x="473773" y="672401"/>
                </a:lnTo>
                <a:lnTo>
                  <a:pt x="426161" y="678688"/>
                </a:lnTo>
                <a:lnTo>
                  <a:pt x="376440" y="690689"/>
                </a:lnTo>
                <a:lnTo>
                  <a:pt x="324891" y="709155"/>
                </a:lnTo>
                <a:lnTo>
                  <a:pt x="271741" y="734834"/>
                </a:lnTo>
                <a:lnTo>
                  <a:pt x="237134" y="752614"/>
                </a:lnTo>
                <a:lnTo>
                  <a:pt x="204927" y="766737"/>
                </a:lnTo>
                <a:lnTo>
                  <a:pt x="147688" y="785228"/>
                </a:lnTo>
                <a:lnTo>
                  <a:pt x="100901" y="792454"/>
                </a:lnTo>
                <a:lnTo>
                  <a:pt x="81026" y="793115"/>
                </a:lnTo>
                <a:lnTo>
                  <a:pt x="63474" y="792289"/>
                </a:lnTo>
                <a:lnTo>
                  <a:pt x="35052" y="787285"/>
                </a:lnTo>
                <a:lnTo>
                  <a:pt x="15278" y="780389"/>
                </a:lnTo>
                <a:lnTo>
                  <a:pt x="3746" y="774268"/>
                </a:lnTo>
                <a:lnTo>
                  <a:pt x="0" y="771626"/>
                </a:lnTo>
                <a:lnTo>
                  <a:pt x="10960" y="785609"/>
                </a:lnTo>
                <a:lnTo>
                  <a:pt x="42468" y="821791"/>
                </a:lnTo>
                <a:lnTo>
                  <a:pt x="78232" y="858418"/>
                </a:lnTo>
                <a:lnTo>
                  <a:pt x="107911" y="884631"/>
                </a:lnTo>
                <a:lnTo>
                  <a:pt x="141782" y="911021"/>
                </a:lnTo>
                <a:lnTo>
                  <a:pt x="198755" y="949401"/>
                </a:lnTo>
                <a:lnTo>
                  <a:pt x="240944" y="971981"/>
                </a:lnTo>
                <a:lnTo>
                  <a:pt x="286004" y="990752"/>
                </a:lnTo>
                <a:lnTo>
                  <a:pt x="333400" y="1004671"/>
                </a:lnTo>
                <a:lnTo>
                  <a:pt x="382574" y="1012647"/>
                </a:lnTo>
                <a:lnTo>
                  <a:pt x="432943" y="1013637"/>
                </a:lnTo>
                <a:lnTo>
                  <a:pt x="458355" y="1011148"/>
                </a:lnTo>
                <a:lnTo>
                  <a:pt x="509485" y="999718"/>
                </a:lnTo>
                <a:lnTo>
                  <a:pt x="549541" y="984097"/>
                </a:lnTo>
                <a:lnTo>
                  <a:pt x="590029" y="963904"/>
                </a:lnTo>
                <a:lnTo>
                  <a:pt x="589686" y="963726"/>
                </a:lnTo>
                <a:lnTo>
                  <a:pt x="602157" y="956716"/>
                </a:lnTo>
                <a:lnTo>
                  <a:pt x="636968" y="935024"/>
                </a:lnTo>
                <a:lnTo>
                  <a:pt x="677087" y="904684"/>
                </a:lnTo>
                <a:lnTo>
                  <a:pt x="710958" y="873328"/>
                </a:lnTo>
                <a:lnTo>
                  <a:pt x="739508" y="841514"/>
                </a:lnTo>
                <a:lnTo>
                  <a:pt x="763574" y="809879"/>
                </a:lnTo>
                <a:lnTo>
                  <a:pt x="784021" y="778979"/>
                </a:lnTo>
                <a:lnTo>
                  <a:pt x="801738" y="749363"/>
                </a:lnTo>
                <a:close/>
              </a:path>
              <a:path w="909954" h="1014095" extrusionOk="0">
                <a:moveTo>
                  <a:pt x="909878" y="366610"/>
                </a:moveTo>
                <a:lnTo>
                  <a:pt x="904252" y="309168"/>
                </a:lnTo>
                <a:lnTo>
                  <a:pt x="890282" y="258165"/>
                </a:lnTo>
                <a:lnTo>
                  <a:pt x="869391" y="213093"/>
                </a:lnTo>
                <a:lnTo>
                  <a:pt x="842975" y="173443"/>
                </a:lnTo>
                <a:lnTo>
                  <a:pt x="812457" y="138671"/>
                </a:lnTo>
                <a:lnTo>
                  <a:pt x="779246" y="108254"/>
                </a:lnTo>
                <a:lnTo>
                  <a:pt x="744766" y="81686"/>
                </a:lnTo>
                <a:lnTo>
                  <a:pt x="699185" y="53670"/>
                </a:lnTo>
                <a:lnTo>
                  <a:pt x="656920" y="31508"/>
                </a:lnTo>
                <a:lnTo>
                  <a:pt x="617423" y="13462"/>
                </a:lnTo>
                <a:lnTo>
                  <a:pt x="580529" y="0"/>
                </a:lnTo>
                <a:lnTo>
                  <a:pt x="583501" y="2387"/>
                </a:lnTo>
                <a:lnTo>
                  <a:pt x="590956" y="10426"/>
                </a:lnTo>
                <a:lnTo>
                  <a:pt x="600633" y="25501"/>
                </a:lnTo>
                <a:lnTo>
                  <a:pt x="610311" y="48933"/>
                </a:lnTo>
                <a:lnTo>
                  <a:pt x="609968" y="48755"/>
                </a:lnTo>
                <a:lnTo>
                  <a:pt x="614095" y="64084"/>
                </a:lnTo>
                <a:lnTo>
                  <a:pt x="617435" y="82029"/>
                </a:lnTo>
                <a:lnTo>
                  <a:pt x="619721" y="102831"/>
                </a:lnTo>
                <a:lnTo>
                  <a:pt x="620725" y="126707"/>
                </a:lnTo>
                <a:lnTo>
                  <a:pt x="620407" y="153250"/>
                </a:lnTo>
                <a:lnTo>
                  <a:pt x="618248" y="183121"/>
                </a:lnTo>
                <a:lnTo>
                  <a:pt x="614019" y="216573"/>
                </a:lnTo>
                <a:lnTo>
                  <a:pt x="607466" y="253911"/>
                </a:lnTo>
                <a:lnTo>
                  <a:pt x="599579" y="310946"/>
                </a:lnTo>
                <a:lnTo>
                  <a:pt x="598627" y="364375"/>
                </a:lnTo>
                <a:lnTo>
                  <a:pt x="603732" y="414185"/>
                </a:lnTo>
                <a:lnTo>
                  <a:pt x="613994" y="460336"/>
                </a:lnTo>
                <a:lnTo>
                  <a:pt x="629234" y="501751"/>
                </a:lnTo>
                <a:lnTo>
                  <a:pt x="647839" y="539483"/>
                </a:lnTo>
                <a:lnTo>
                  <a:pt x="668896" y="573481"/>
                </a:lnTo>
                <a:lnTo>
                  <a:pt x="714743" y="630466"/>
                </a:lnTo>
                <a:lnTo>
                  <a:pt x="760399" y="671245"/>
                </a:lnTo>
                <a:lnTo>
                  <a:pt x="797953" y="697445"/>
                </a:lnTo>
                <a:lnTo>
                  <a:pt x="823048" y="711822"/>
                </a:lnTo>
                <a:lnTo>
                  <a:pt x="835609" y="689444"/>
                </a:lnTo>
                <a:lnTo>
                  <a:pt x="860031" y="639394"/>
                </a:lnTo>
                <a:lnTo>
                  <a:pt x="884948" y="571093"/>
                </a:lnTo>
                <a:lnTo>
                  <a:pt x="896251" y="526681"/>
                </a:lnTo>
                <a:lnTo>
                  <a:pt x="904595" y="477977"/>
                </a:lnTo>
                <a:lnTo>
                  <a:pt x="909358" y="424726"/>
                </a:lnTo>
                <a:lnTo>
                  <a:pt x="909878" y="3666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 dirty="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 dirty="0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184;p23">
            <a:extLst>
              <a:ext uri="{FF2B5EF4-FFF2-40B4-BE49-F238E27FC236}">
                <a16:creationId xmlns:a16="http://schemas.microsoft.com/office/drawing/2014/main" id="{B06A77C6-CB2C-4B68-8597-91F76219D1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51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16EB72-82E6-4F22-AABE-ED12B289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5ED8B-C335-42D5-B151-B107D5147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2"/>
            <a:ext cx="17339786" cy="679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oogle Shape;75;p19">
            <a:extLst>
              <a:ext uri="{FF2B5EF4-FFF2-40B4-BE49-F238E27FC236}">
                <a16:creationId xmlns:a16="http://schemas.microsoft.com/office/drawing/2014/main" id="{ADD382E9-F586-4B2F-A577-AF474977EE83}"/>
              </a:ext>
            </a:extLst>
          </p:cNvPr>
          <p:cNvPicPr preferRelativeResize="0"/>
          <p:nvPr userDrawn="1"/>
        </p:nvPicPr>
        <p:blipFill rotWithShape="1">
          <a:blip r:embed="rId26">
            <a:alphaModFix/>
          </a:blip>
          <a:srcRect/>
          <a:stretch/>
        </p:blipFill>
        <p:spPr>
          <a:xfrm>
            <a:off x="17987839" y="1041916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;p19">
            <a:extLst>
              <a:ext uri="{FF2B5EF4-FFF2-40B4-BE49-F238E27FC236}">
                <a16:creationId xmlns:a16="http://schemas.microsoft.com/office/drawing/2014/main" id="{7A01EAB3-5C01-4DAE-975F-5141BD9F5A3A}"/>
              </a:ext>
            </a:extLst>
          </p:cNvPr>
          <p:cNvPicPr preferRelativeResize="0"/>
          <p:nvPr userDrawn="1"/>
        </p:nvPicPr>
        <p:blipFill rotWithShape="1">
          <a:blip r:embed="rId27">
            <a:alphaModFix/>
          </a:blip>
          <a:srcRect/>
          <a:stretch/>
        </p:blipFill>
        <p:spPr>
          <a:xfrm>
            <a:off x="16029424" y="10366806"/>
            <a:ext cx="1403098" cy="5654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9">
            <a:extLst>
              <a:ext uri="{FF2B5EF4-FFF2-40B4-BE49-F238E27FC236}">
                <a16:creationId xmlns:a16="http://schemas.microsoft.com/office/drawing/2014/main" id="{4B59DECC-D435-402C-B11A-33A412B1A529}"/>
              </a:ext>
            </a:extLst>
          </p:cNvPr>
          <p:cNvSpPr/>
          <p:nvPr userDrawn="1"/>
        </p:nvSpPr>
        <p:spPr>
          <a:xfrm>
            <a:off x="10329329" y="10529113"/>
            <a:ext cx="367029" cy="367029"/>
          </a:xfrm>
          <a:custGeom>
            <a:avLst/>
            <a:gdLst/>
            <a:ahLst/>
            <a:cxnLst/>
            <a:rect l="l" t="t" r="r" b="b"/>
            <a:pathLst>
              <a:path w="367029" h="367029" extrusionOk="0">
                <a:moveTo>
                  <a:pt x="366483" y="183235"/>
                </a:moveTo>
                <a:lnTo>
                  <a:pt x="365963" y="178003"/>
                </a:lnTo>
                <a:lnTo>
                  <a:pt x="362927" y="147320"/>
                </a:lnTo>
                <a:lnTo>
                  <a:pt x="355498" y="122872"/>
                </a:lnTo>
                <a:lnTo>
                  <a:pt x="355498" y="178003"/>
                </a:lnTo>
                <a:lnTo>
                  <a:pt x="355498" y="188468"/>
                </a:lnTo>
                <a:lnTo>
                  <a:pt x="352666" y="217106"/>
                </a:lnTo>
                <a:lnTo>
                  <a:pt x="326986" y="279095"/>
                </a:lnTo>
                <a:lnTo>
                  <a:pt x="279095" y="326974"/>
                </a:lnTo>
                <a:lnTo>
                  <a:pt x="217106" y="352653"/>
                </a:lnTo>
                <a:lnTo>
                  <a:pt x="193916" y="354952"/>
                </a:lnTo>
                <a:lnTo>
                  <a:pt x="215353" y="323875"/>
                </a:lnTo>
                <a:lnTo>
                  <a:pt x="236524" y="279565"/>
                </a:lnTo>
                <a:lnTo>
                  <a:pt x="250494" y="232486"/>
                </a:lnTo>
                <a:lnTo>
                  <a:pt x="256273" y="188468"/>
                </a:lnTo>
                <a:lnTo>
                  <a:pt x="355498" y="188468"/>
                </a:lnTo>
                <a:lnTo>
                  <a:pt x="355498" y="178003"/>
                </a:lnTo>
                <a:lnTo>
                  <a:pt x="256273" y="178003"/>
                </a:lnTo>
                <a:lnTo>
                  <a:pt x="250494" y="133985"/>
                </a:lnTo>
                <a:lnTo>
                  <a:pt x="245745" y="117983"/>
                </a:lnTo>
                <a:lnTo>
                  <a:pt x="245745" y="178003"/>
                </a:lnTo>
                <a:lnTo>
                  <a:pt x="245745" y="188468"/>
                </a:lnTo>
                <a:lnTo>
                  <a:pt x="240258" y="230314"/>
                </a:lnTo>
                <a:lnTo>
                  <a:pt x="226758" y="275805"/>
                </a:lnTo>
                <a:lnTo>
                  <a:pt x="206286" y="318630"/>
                </a:lnTo>
                <a:lnTo>
                  <a:pt x="183248" y="352044"/>
                </a:lnTo>
                <a:lnTo>
                  <a:pt x="172567" y="336562"/>
                </a:lnTo>
                <a:lnTo>
                  <a:pt x="172567" y="354952"/>
                </a:lnTo>
                <a:lnTo>
                  <a:pt x="117132" y="342861"/>
                </a:lnTo>
                <a:lnTo>
                  <a:pt x="61074" y="305409"/>
                </a:lnTo>
                <a:lnTo>
                  <a:pt x="23622" y="249351"/>
                </a:lnTo>
                <a:lnTo>
                  <a:pt x="10985" y="188468"/>
                </a:lnTo>
                <a:lnTo>
                  <a:pt x="110197" y="188468"/>
                </a:lnTo>
                <a:lnTo>
                  <a:pt x="116001" y="232486"/>
                </a:lnTo>
                <a:lnTo>
                  <a:pt x="129971" y="279565"/>
                </a:lnTo>
                <a:lnTo>
                  <a:pt x="151142" y="323875"/>
                </a:lnTo>
                <a:lnTo>
                  <a:pt x="172567" y="354952"/>
                </a:lnTo>
                <a:lnTo>
                  <a:pt x="172567" y="336562"/>
                </a:lnTo>
                <a:lnTo>
                  <a:pt x="160210" y="318630"/>
                </a:lnTo>
                <a:lnTo>
                  <a:pt x="139738" y="275805"/>
                </a:lnTo>
                <a:lnTo>
                  <a:pt x="126238" y="230314"/>
                </a:lnTo>
                <a:lnTo>
                  <a:pt x="120726" y="188468"/>
                </a:lnTo>
                <a:lnTo>
                  <a:pt x="245745" y="188468"/>
                </a:lnTo>
                <a:lnTo>
                  <a:pt x="245745" y="178003"/>
                </a:lnTo>
                <a:lnTo>
                  <a:pt x="120726" y="178003"/>
                </a:lnTo>
                <a:lnTo>
                  <a:pt x="126238" y="136169"/>
                </a:lnTo>
                <a:lnTo>
                  <a:pt x="139738" y="90665"/>
                </a:lnTo>
                <a:lnTo>
                  <a:pt x="160210" y="47853"/>
                </a:lnTo>
                <a:lnTo>
                  <a:pt x="183248" y="14427"/>
                </a:lnTo>
                <a:lnTo>
                  <a:pt x="206286" y="47853"/>
                </a:lnTo>
                <a:lnTo>
                  <a:pt x="226758" y="90665"/>
                </a:lnTo>
                <a:lnTo>
                  <a:pt x="240258" y="136169"/>
                </a:lnTo>
                <a:lnTo>
                  <a:pt x="245745" y="178003"/>
                </a:lnTo>
                <a:lnTo>
                  <a:pt x="245745" y="117983"/>
                </a:lnTo>
                <a:lnTo>
                  <a:pt x="236524" y="86906"/>
                </a:lnTo>
                <a:lnTo>
                  <a:pt x="215353" y="42608"/>
                </a:lnTo>
                <a:lnTo>
                  <a:pt x="193916" y="11531"/>
                </a:lnTo>
                <a:lnTo>
                  <a:pt x="217106" y="13817"/>
                </a:lnTo>
                <a:lnTo>
                  <a:pt x="279095" y="39497"/>
                </a:lnTo>
                <a:lnTo>
                  <a:pt x="326986" y="87388"/>
                </a:lnTo>
                <a:lnTo>
                  <a:pt x="352666" y="149377"/>
                </a:lnTo>
                <a:lnTo>
                  <a:pt x="355498" y="178003"/>
                </a:lnTo>
                <a:lnTo>
                  <a:pt x="355498" y="122872"/>
                </a:lnTo>
                <a:lnTo>
                  <a:pt x="335699" y="81572"/>
                </a:lnTo>
                <a:lnTo>
                  <a:pt x="284899" y="30784"/>
                </a:lnTo>
                <a:lnTo>
                  <a:pt x="219163" y="3556"/>
                </a:lnTo>
                <a:lnTo>
                  <a:pt x="185229" y="203"/>
                </a:lnTo>
                <a:lnTo>
                  <a:pt x="184823" y="0"/>
                </a:lnTo>
                <a:lnTo>
                  <a:pt x="183248" y="0"/>
                </a:lnTo>
                <a:lnTo>
                  <a:pt x="181673" y="0"/>
                </a:lnTo>
                <a:lnTo>
                  <a:pt x="181254" y="203"/>
                </a:lnTo>
                <a:lnTo>
                  <a:pt x="172567" y="1066"/>
                </a:lnTo>
                <a:lnTo>
                  <a:pt x="172567" y="11531"/>
                </a:lnTo>
                <a:lnTo>
                  <a:pt x="151142" y="42608"/>
                </a:lnTo>
                <a:lnTo>
                  <a:pt x="129971" y="86906"/>
                </a:lnTo>
                <a:lnTo>
                  <a:pt x="116001" y="133985"/>
                </a:lnTo>
                <a:lnTo>
                  <a:pt x="110197" y="178003"/>
                </a:lnTo>
                <a:lnTo>
                  <a:pt x="10985" y="178003"/>
                </a:lnTo>
                <a:lnTo>
                  <a:pt x="23622" y="117119"/>
                </a:lnTo>
                <a:lnTo>
                  <a:pt x="61074" y="61074"/>
                </a:lnTo>
                <a:lnTo>
                  <a:pt x="117132" y="23622"/>
                </a:lnTo>
                <a:lnTo>
                  <a:pt x="172567" y="11531"/>
                </a:lnTo>
                <a:lnTo>
                  <a:pt x="172567" y="1066"/>
                </a:lnTo>
                <a:lnTo>
                  <a:pt x="113118" y="13944"/>
                </a:lnTo>
                <a:lnTo>
                  <a:pt x="53670" y="53670"/>
                </a:lnTo>
                <a:lnTo>
                  <a:pt x="13957" y="113118"/>
                </a:lnTo>
                <a:lnTo>
                  <a:pt x="0" y="183235"/>
                </a:lnTo>
                <a:lnTo>
                  <a:pt x="3556" y="219151"/>
                </a:lnTo>
                <a:lnTo>
                  <a:pt x="30784" y="284899"/>
                </a:lnTo>
                <a:lnTo>
                  <a:pt x="81584" y="335686"/>
                </a:lnTo>
                <a:lnTo>
                  <a:pt x="147332" y="362927"/>
                </a:lnTo>
                <a:lnTo>
                  <a:pt x="181254" y="366293"/>
                </a:lnTo>
                <a:lnTo>
                  <a:pt x="181673" y="366483"/>
                </a:lnTo>
                <a:lnTo>
                  <a:pt x="183248" y="366483"/>
                </a:lnTo>
                <a:lnTo>
                  <a:pt x="184823" y="366483"/>
                </a:lnTo>
                <a:lnTo>
                  <a:pt x="185229" y="366293"/>
                </a:lnTo>
                <a:lnTo>
                  <a:pt x="253365" y="352526"/>
                </a:lnTo>
                <a:lnTo>
                  <a:pt x="312813" y="312813"/>
                </a:lnTo>
                <a:lnTo>
                  <a:pt x="352539" y="253365"/>
                </a:lnTo>
                <a:lnTo>
                  <a:pt x="365963" y="188468"/>
                </a:lnTo>
                <a:lnTo>
                  <a:pt x="366483" y="183235"/>
                </a:lnTo>
                <a:close/>
              </a:path>
            </a:pathLst>
          </a:custGeom>
          <a:solidFill>
            <a:srgbClr val="1A1A1A">
              <a:alpha val="6039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78;p19">
            <a:extLst>
              <a:ext uri="{FF2B5EF4-FFF2-40B4-BE49-F238E27FC236}">
                <a16:creationId xmlns:a16="http://schemas.microsoft.com/office/drawing/2014/main" id="{5E1CEA14-2544-4E6C-A303-E69CF8FCD66C}"/>
              </a:ext>
            </a:extLst>
          </p:cNvPr>
          <p:cNvPicPr preferRelativeResize="0"/>
          <p:nvPr userDrawn="1"/>
        </p:nvPicPr>
        <p:blipFill rotWithShape="1">
          <a:blip r:embed="rId28">
            <a:alphaModFix/>
          </a:blip>
          <a:srcRect/>
          <a:stretch/>
        </p:blipFill>
        <p:spPr>
          <a:xfrm>
            <a:off x="10902137" y="10574904"/>
            <a:ext cx="4275778" cy="34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;p1">
            <a:extLst>
              <a:ext uri="{FF2B5EF4-FFF2-40B4-BE49-F238E27FC236}">
                <a16:creationId xmlns:a16="http://schemas.microsoft.com/office/drawing/2014/main" id="{2633512E-36CD-49F0-A624-14EDC2D2D227}"/>
              </a:ext>
            </a:extLst>
          </p:cNvPr>
          <p:cNvSpPr/>
          <p:nvPr userDrawn="1"/>
        </p:nvSpPr>
        <p:spPr>
          <a:xfrm flipV="1">
            <a:off x="471189" y="10171532"/>
            <a:ext cx="191516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2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7" r:id="rId2"/>
    <p:sldLayoutId id="2147483718" r:id="rId3"/>
    <p:sldLayoutId id="2147483698" r:id="rId4"/>
    <p:sldLayoutId id="2147483699" r:id="rId5"/>
    <p:sldLayoutId id="2147483670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6" r:id="rId23"/>
    <p:sldLayoutId id="2147483729" r:id="rId24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08EA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rardialog-kaz.de/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info.apdkaz@gopa-afc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com/ru/blog/borba-s-sornyakam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FCE35-A375-4EE5-ACE5-850CCF9C7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4500" dirty="0">
                <a:latin typeface="Arial"/>
                <a:cs typeface="Arial"/>
              </a:rPr>
              <a:t>Органическое земледелие</a:t>
            </a:r>
            <a:r>
              <a:rPr lang="en-US" sz="4500" dirty="0">
                <a:latin typeface="Arial"/>
                <a:cs typeface="Arial"/>
              </a:rPr>
              <a:t> </a:t>
            </a:r>
            <a:r>
              <a:rPr lang="ru-RU" sz="4500" dirty="0">
                <a:latin typeface="Arial"/>
                <a:cs typeface="Arial"/>
              </a:rPr>
              <a:t>и сертификация: </a:t>
            </a:r>
            <a:r>
              <a:rPr lang="en-US" sz="4500" dirty="0"/>
              <a:t/>
            </a:r>
            <a:br>
              <a:rPr lang="en-US" sz="4500" dirty="0"/>
            </a:br>
            <a:r>
              <a:rPr lang="ru-RU" sz="4500" dirty="0">
                <a:latin typeface="Arial"/>
                <a:cs typeface="Arial"/>
              </a:rPr>
              <a:t>надежный доступ </a:t>
            </a: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>
                <a:latin typeface="Arial"/>
                <a:cs typeface="Arial"/>
              </a:rPr>
              <a:t>к мировым рынкам и</a:t>
            </a:r>
            <a:r>
              <a:rPr lang="en-US" sz="4500" dirty="0"/>
              <a:t/>
            </a:r>
            <a:br>
              <a:rPr lang="en-US" sz="4500" dirty="0"/>
            </a:br>
            <a:r>
              <a:rPr lang="ru-RU" sz="4500" dirty="0">
                <a:latin typeface="Arial"/>
                <a:cs typeface="Arial"/>
              </a:rPr>
              <a:t> повышение доходов</a:t>
            </a:r>
            <a:r>
              <a:rPr lang="en-US" sz="4500" dirty="0"/>
              <a:t/>
            </a:r>
            <a:br>
              <a:rPr lang="en-US" sz="4500" dirty="0"/>
            </a:br>
            <a:endParaRPr lang="de-DE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C2D00B-0643-4A13-B3C4-51EF71AF2E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“ОСХ– это не только добавленная стоимость для фермера, но и инвестиция для будущих поколений”</a:t>
            </a:r>
          </a:p>
          <a:p>
            <a:endParaRPr lang="de-DE" dirty="0"/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id="{9F804D3E-61D7-4895-9169-F43B349A1CDB}"/>
              </a:ext>
            </a:extLst>
          </p:cNvPr>
          <p:cNvSpPr/>
          <p:nvPr/>
        </p:nvSpPr>
        <p:spPr>
          <a:xfrm>
            <a:off x="10229763" y="9117963"/>
            <a:ext cx="9461367" cy="904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39" dirty="0" err="1"/>
              <a:t>Саиджаббор</a:t>
            </a:r>
            <a:r>
              <a:rPr lang="ru-RU" sz="2639" dirty="0"/>
              <a:t> Хасанов, </a:t>
            </a:r>
          </a:p>
          <a:p>
            <a:pPr algn="ctr"/>
            <a:r>
              <a:rPr lang="ru-RU" sz="2639" dirty="0"/>
              <a:t>эксперт АПД по органическому сельскому хозяйству</a:t>
            </a:r>
            <a:endParaRPr lang="en-US" sz="2639" dirty="0"/>
          </a:p>
        </p:txBody>
      </p:sp>
    </p:spTree>
    <p:extLst>
      <p:ext uri="{BB962C8B-B14F-4D97-AF65-F5344CB8AC3E}">
        <p14:creationId xmlns:p14="http://schemas.microsoft.com/office/powerpoint/2010/main" val="15569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body" sz="quarter" idx="10"/>
          </p:nvPr>
        </p:nvSpPr>
        <p:spPr>
          <a:xfrm>
            <a:off x="816730" y="3707392"/>
            <a:ext cx="18862766" cy="6004167"/>
          </a:xfrm>
        </p:spPr>
        <p:txBody>
          <a:bodyPr>
            <a:normAutofit/>
          </a:bodyPr>
          <a:lstStyle/>
          <a:p>
            <a:r>
              <a:rPr lang="ru-RU" sz="3958" dirty="0"/>
              <a:t>3-й этап перехода – </a:t>
            </a:r>
            <a:r>
              <a:rPr lang="ru-RU" sz="3958" b="1" dirty="0"/>
              <a:t>Получение сертификата и статуса «органик» </a:t>
            </a:r>
          </a:p>
          <a:p>
            <a:pPr>
              <a:buFontTx/>
              <a:buChar char="-"/>
            </a:pPr>
            <a:r>
              <a:rPr lang="ru-RU" sz="3958" dirty="0"/>
              <a:t>В конверсионный период продукция не имеет статус «органик»</a:t>
            </a:r>
          </a:p>
          <a:p>
            <a:pPr>
              <a:buFontTx/>
              <a:buChar char="-"/>
            </a:pPr>
            <a:r>
              <a:rPr lang="ru-RU" sz="3958" dirty="0"/>
              <a:t>Премия за статус «органик» составляет в среднем 30-100% </a:t>
            </a:r>
          </a:p>
          <a:p>
            <a:pPr>
              <a:buFontTx/>
              <a:buChar char="-"/>
            </a:pPr>
            <a:r>
              <a:rPr lang="ru-RU" sz="3958" dirty="0"/>
              <a:t>Информацию о Вашем хозяйстве видит весь мир через базу данных органа по сертификации. Вам поступают предложения о сбыте от покупателей из разных стран мира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07705" y="1375059"/>
            <a:ext cx="17339786" cy="14604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/>
              <a:t/>
            </a:r>
            <a:br>
              <a:rPr lang="ru-RU" sz="4500" dirty="0"/>
            </a:br>
            <a:r>
              <a:rPr lang="ru-RU" sz="5000" dirty="0"/>
              <a:t>Переход</a:t>
            </a:r>
            <a:r>
              <a:rPr lang="ru-RU" sz="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5000" dirty="0"/>
              <a:t>на органическое сельское хозяйство</a:t>
            </a:r>
            <a:r>
              <a:rPr lang="ru-RU" sz="5277" dirty="0">
                <a:solidFill>
                  <a:schemeClr val="tx1"/>
                </a:solidFill>
              </a:rPr>
              <a:t/>
            </a:r>
            <a:br>
              <a:rPr lang="ru-RU" sz="5277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38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dirty="0"/>
              <a:t>Основные требования в ведении ОЗ</a:t>
            </a:r>
            <a:endParaRPr lang="en-US" sz="4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11</a:t>
            </a:fld>
            <a:endParaRPr lang="en-GB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16" y="6026917"/>
            <a:ext cx="8536264" cy="412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43238"/>
              </p:ext>
            </p:extLst>
          </p:nvPr>
        </p:nvGraphicFramePr>
        <p:xfrm>
          <a:off x="1448100" y="2189446"/>
          <a:ext cx="15043844" cy="3828980"/>
        </p:xfrm>
        <a:graphic>
          <a:graphicData uri="http://schemas.openxmlformats.org/drawingml/2006/table">
            <a:tbl>
              <a:tblPr firstRow="1" firstCol="1" bandRow="1"/>
              <a:tblGrid>
                <a:gridCol w="266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898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600" b="1" spc="30" dirty="0">
                        <a:effectLst/>
                        <a:latin typeface="Arial" panose="020B060402020202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600" b="1" spc="30" dirty="0">
                        <a:effectLst/>
                        <a:latin typeface="Arial" panose="020B060402020202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600" b="1" spc="30" dirty="0">
                        <a:effectLst/>
                        <a:latin typeface="Arial" panose="020B060402020202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b="1" spc="30" dirty="0">
                          <a:effectLst/>
                          <a:latin typeface="Arial" panose="020B0604020202020204"/>
                          <a:ea typeface="Times New Roman" panose="02020603050405020304"/>
                          <a:cs typeface="Times New Roman" panose="02020603050405020304"/>
                        </a:rPr>
                        <a:t>Учёт полей</a:t>
                      </a:r>
                      <a:r>
                        <a:rPr lang="en-US" sz="2600" b="1" spc="30" dirty="0">
                          <a:effectLst/>
                          <a:latin typeface="Arial" panose="020B06040202020202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2600" spc="30" dirty="0">
                          <a:effectLst/>
                          <a:latin typeface="Arial" panose="020B06040202020202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2" indent="-228600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endParaRPr lang="ru-RU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 algn="l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карта и номера полей</a:t>
                      </a:r>
                      <a:r>
                        <a:rPr lang="ru-RU" sz="33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2" indent="-228600" algn="l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endParaRPr lang="ru-RU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 algn="l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вид</a:t>
                      </a:r>
                      <a:r>
                        <a:rPr lang="ru-RU" sz="33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выращиваемой</a:t>
                      </a:r>
                      <a:r>
                        <a:rPr lang="ru-RU" sz="33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культуры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 algn="l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endParaRPr lang="ru-RU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 algn="l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границы полей, их окружение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>
                        <a:lnSpc>
                          <a:spcPct val="115000"/>
                        </a:lnSpc>
                        <a:spcBef>
                          <a:spcPts val="23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направление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ирригации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85750" marR="0" lvl="2" indent="-228600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указание</a:t>
                      </a:r>
                      <a:r>
                        <a:rPr lang="ru-RU" sz="33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направления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север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/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юг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 panose="02020603050405020304"/>
                        <a:cs typeface="Arial"/>
                      </a:endParaRPr>
                    </a:p>
                    <a:p>
                      <a:pPr marL="285750" marR="0" lvl="2" indent="-22860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 panose="02040502050505030304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история полей</a:t>
                      </a:r>
                      <a:r>
                        <a:rPr lang="ru-RU" sz="33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 за три последних года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DA5A4D-0DCC-444E-A6A3-A566AB51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>Основные требования в ведении ОЗ Буферная зона</a:t>
            </a:r>
            <a:r>
              <a:rPr lang="de-DE" sz="4500" dirty="0"/>
              <a:t/>
            </a:r>
            <a:br>
              <a:rPr lang="de-DE" sz="4500" dirty="0"/>
            </a:br>
            <a:endParaRPr lang="de-DE" sz="45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12</a:t>
            </a:fld>
            <a:endParaRPr lang="en-GB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421781"/>
              </p:ext>
            </p:extLst>
          </p:nvPr>
        </p:nvGraphicFramePr>
        <p:xfrm>
          <a:off x="1020778" y="2831434"/>
          <a:ext cx="15857915" cy="5751687"/>
        </p:xfrm>
        <a:graphic>
          <a:graphicData uri="http://schemas.openxmlformats.org/drawingml/2006/table">
            <a:tbl>
              <a:tblPr/>
              <a:tblGrid>
                <a:gridCol w="3506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1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1687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600" b="1" spc="3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b="1" spc="3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Изоляция полей</a:t>
                      </a: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b="1" spc="3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 b="1" spc="3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Буферная зона</a:t>
                      </a:r>
                      <a:endParaRPr lang="ru-RU" sz="2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3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60020" algn="l"/>
                        </a:tabLst>
                      </a:pPr>
                      <a:endParaRPr lang="ru-RU" sz="15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вблизи ОХ не должны быть ТХ</a:t>
                      </a:r>
                    </a:p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если ОХ граничит с ТХ, тогда буферная зона должна быть в пределах 6-12 метров</a:t>
                      </a:r>
                    </a:p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между ОХ и ТХ должен быть высажен 1 ряд изо- полосы (тутовник, тополь или любой другой вид деревьев)</a:t>
                      </a:r>
                    </a:p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60020" algn="l"/>
                        </a:tabLst>
                      </a:pPr>
                      <a:r>
                        <a:rPr lang="ru-RU" sz="33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если ОХ граничит с </a:t>
                      </a: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ОХ</a:t>
                      </a:r>
                      <a:r>
                        <a:rPr lang="ru-RU" sz="33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нет необходимости изо-полосы</a:t>
                      </a:r>
                      <a:endParaRPr lang="ru-RU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28600" marR="0" lvl="2" indent="-2286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alatino Linotype"/>
                        <a:buChar char="•"/>
                        <a:tabLst>
                          <a:tab pos="188595" algn="l"/>
                        </a:tabLst>
                      </a:pPr>
                      <a:r>
                        <a:rPr lang="ru-RU" sz="33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между </a:t>
                      </a:r>
                      <a:r>
                        <a:rPr lang="ru-RU" sz="3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ОХ</a:t>
                      </a:r>
                      <a:r>
                        <a:rPr lang="ru-RU" sz="33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и ТХ необходим отдельный арык для отвода сточных вод</a:t>
                      </a:r>
                      <a:endParaRPr lang="ru-RU" sz="3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01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D98983-8E36-4449-843B-357D25A2D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240" y="2529840"/>
            <a:ext cx="18803532" cy="71817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1648"/>
              </a:spcBef>
              <a:buNone/>
            </a:pPr>
            <a:endParaRPr lang="de-DE" dirty="0"/>
          </a:p>
          <a:p>
            <a:pPr algn="ctr">
              <a:spcBef>
                <a:spcPts val="1648"/>
              </a:spcBef>
            </a:pPr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255" y="502920"/>
            <a:ext cx="17339786" cy="18932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>
                <a:latin typeface="Arial"/>
                <a:cs typeface="Arial"/>
              </a:rPr>
              <a:t/>
            </a:r>
            <a:br>
              <a:rPr lang="ru-RU" sz="5000" dirty="0">
                <a:latin typeface="Arial"/>
                <a:cs typeface="Arial"/>
              </a:rPr>
            </a:br>
            <a:r>
              <a:rPr lang="de-DE" sz="5000" dirty="0" err="1">
                <a:latin typeface="Arial"/>
                <a:cs typeface="Arial"/>
              </a:rPr>
              <a:t>Меры</a:t>
            </a:r>
            <a:r>
              <a:rPr lang="de-DE" sz="5000" dirty="0">
                <a:latin typeface="Arial"/>
                <a:cs typeface="Arial"/>
              </a:rPr>
              <a:t>, </a:t>
            </a:r>
            <a:r>
              <a:rPr lang="de-DE" sz="5000" dirty="0" err="1">
                <a:latin typeface="Arial"/>
                <a:cs typeface="Arial"/>
              </a:rPr>
              <a:t>которые</a:t>
            </a:r>
            <a:r>
              <a:rPr lang="de-DE" sz="5000" dirty="0">
                <a:latin typeface="Arial"/>
                <a:cs typeface="Arial"/>
              </a:rPr>
              <a:t> </a:t>
            </a:r>
            <a:r>
              <a:rPr lang="de-DE" sz="5000" dirty="0" err="1">
                <a:latin typeface="Arial"/>
                <a:cs typeface="Arial"/>
              </a:rPr>
              <a:t>должны</a:t>
            </a:r>
            <a:r>
              <a:rPr lang="de-DE" sz="5000" dirty="0">
                <a:latin typeface="Arial"/>
                <a:cs typeface="Arial"/>
              </a:rPr>
              <a:t> </a:t>
            </a:r>
            <a:r>
              <a:rPr lang="de-DE" sz="5000" dirty="0" err="1">
                <a:latin typeface="Arial"/>
                <a:cs typeface="Arial"/>
              </a:rPr>
              <a:t>соблюдаться</a:t>
            </a:r>
            <a:r>
              <a:rPr lang="de-DE" sz="5000" dirty="0">
                <a:latin typeface="Arial"/>
                <a:cs typeface="Arial"/>
              </a:rPr>
              <a:t> </a:t>
            </a:r>
            <a:r>
              <a:rPr lang="de-DE" sz="5000" dirty="0" err="1">
                <a:latin typeface="Arial"/>
                <a:cs typeface="Arial"/>
              </a:rPr>
              <a:t>до</a:t>
            </a:r>
            <a:r>
              <a:rPr lang="de-DE" sz="5000" dirty="0">
                <a:latin typeface="Arial"/>
                <a:cs typeface="Arial"/>
              </a:rPr>
              <a:t> и </a:t>
            </a:r>
            <a:r>
              <a:rPr lang="de-DE" sz="5000" dirty="0" err="1">
                <a:latin typeface="Arial"/>
                <a:cs typeface="Arial"/>
              </a:rPr>
              <a:t>при</a:t>
            </a:r>
            <a:r>
              <a:rPr lang="ru-RU" sz="5000" dirty="0">
                <a:latin typeface="Arial"/>
                <a:cs typeface="Arial"/>
              </a:rPr>
              <a:t/>
            </a:r>
            <a:br>
              <a:rPr lang="ru-RU" sz="5000" dirty="0">
                <a:latin typeface="Arial"/>
                <a:cs typeface="Arial"/>
              </a:rPr>
            </a:br>
            <a:r>
              <a:rPr lang="de-DE" sz="5000" dirty="0">
                <a:latin typeface="Arial"/>
                <a:cs typeface="Arial"/>
              </a:rPr>
              <a:t> </a:t>
            </a:r>
            <a:r>
              <a:rPr lang="de-DE" sz="5000" dirty="0" err="1">
                <a:latin typeface="Arial"/>
                <a:cs typeface="Arial"/>
              </a:rPr>
              <a:t>использовании</a:t>
            </a:r>
            <a:r>
              <a:rPr lang="de-DE" sz="5000" dirty="0">
                <a:latin typeface="Arial"/>
                <a:cs typeface="Arial"/>
              </a:rPr>
              <a:t> </a:t>
            </a:r>
            <a:r>
              <a:rPr lang="de-DE" sz="5000" dirty="0" err="1">
                <a:latin typeface="Arial"/>
                <a:cs typeface="Arial"/>
              </a:rPr>
              <a:t>разрешённых</a:t>
            </a:r>
            <a:r>
              <a:rPr lang="de-DE" sz="5000" dirty="0">
                <a:latin typeface="Arial"/>
                <a:cs typeface="Arial"/>
              </a:rPr>
              <a:t> CЗР</a:t>
            </a:r>
            <a:r>
              <a:rPr lang="de-DE" dirty="0">
                <a:latin typeface="Arial"/>
                <a:cs typeface="Arial"/>
              </a:rPr>
              <a:t/>
            </a:r>
            <a:br>
              <a:rPr lang="de-DE" dirty="0"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13</a:t>
            </a:fld>
            <a:endParaRPr lang="en-GB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005840" y="2396135"/>
            <a:ext cx="16855154" cy="7331351"/>
          </a:xfrm>
          <a:prstGeom prst="rect">
            <a:avLst/>
          </a:prstGeom>
        </p:spPr>
        <p:txBody>
          <a:bodyPr vert="horz" lIns="150791" tIns="75396" rIns="150791" bIns="75396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98" b="1" dirty="0">
                <a:solidFill>
                  <a:schemeClr val="tx1"/>
                </a:solidFill>
              </a:rPr>
              <a:t>А. Перед применением разрешённых СЗР сельхозпроизводитель должен:</a:t>
            </a:r>
          </a:p>
          <a:p>
            <a:pPr marL="565150" indent="-565150">
              <a:buFontTx/>
              <a:buChar char="-"/>
            </a:pPr>
            <a:r>
              <a:rPr lang="ru-RU" sz="3298" dirty="0">
                <a:solidFill>
                  <a:schemeClr val="tx1"/>
                </a:solidFill>
              </a:rPr>
              <a:t>Информировать сертификационный орган</a:t>
            </a:r>
          </a:p>
          <a:p>
            <a:pPr marL="565150" indent="-565150">
              <a:buFontTx/>
              <a:buChar char="-"/>
            </a:pPr>
            <a:r>
              <a:rPr lang="ru-RU" sz="3298" dirty="0">
                <a:solidFill>
                  <a:schemeClr val="tx1"/>
                </a:solidFill>
              </a:rPr>
              <a:t>Предоставить в сертификационный орган следующую информацию:</a:t>
            </a:r>
          </a:p>
          <a:p>
            <a:pPr marL="853440" indent="-381635">
              <a:buFont typeface="Wingdings" panose="05000000000000000000" pitchFamily="2" charset="2"/>
              <a:buChar char="ü"/>
            </a:pPr>
            <a:r>
              <a:rPr lang="ru-RU" sz="2968" dirty="0">
                <a:solidFill>
                  <a:schemeClr val="tx1"/>
                </a:solidFill>
              </a:rPr>
              <a:t>Описание ситуации с вредителями и сорняками (вид, дата, место)</a:t>
            </a:r>
          </a:p>
          <a:p>
            <a:pPr marL="853440" indent="-381635">
              <a:buFont typeface="Wingdings" panose="05000000000000000000" pitchFamily="2" charset="2"/>
              <a:buChar char="ü"/>
            </a:pPr>
            <a:r>
              <a:rPr lang="ru-RU" sz="2968" dirty="0">
                <a:solidFill>
                  <a:schemeClr val="tx1"/>
                </a:solidFill>
              </a:rPr>
              <a:t>Описание метода внесения</a:t>
            </a:r>
          </a:p>
          <a:p>
            <a:pPr marL="565150" indent="-565150">
              <a:buFont typeface="Wingdings" panose="05000000000000000000" pitchFamily="2" charset="2"/>
              <a:buChar char="ü"/>
            </a:pPr>
            <a:endParaRPr lang="ru-RU" sz="3298" dirty="0">
              <a:solidFill>
                <a:schemeClr val="tx1"/>
              </a:solidFill>
            </a:endParaRPr>
          </a:p>
          <a:p>
            <a:r>
              <a:rPr lang="ru-RU" sz="3298" dirty="0">
                <a:solidFill>
                  <a:schemeClr val="tx1"/>
                </a:solidFill>
              </a:rPr>
              <a:t>В. </a:t>
            </a:r>
            <a:r>
              <a:rPr lang="ru-RU" sz="3298" b="1" dirty="0">
                <a:solidFill>
                  <a:schemeClr val="tx1"/>
                </a:solidFill>
              </a:rPr>
              <a:t>Во время применения разрешённых СЗР сельхозпроизводитель должен:</a:t>
            </a:r>
          </a:p>
          <a:p>
            <a:pPr marL="565150" indent="-565150">
              <a:buFont typeface="Wingdings" panose="05000000000000000000" pitchFamily="2" charset="2"/>
              <a:buChar char="ü"/>
            </a:pPr>
            <a:r>
              <a:rPr lang="ru-RU" sz="3250" dirty="0">
                <a:solidFill>
                  <a:schemeClr val="tx1"/>
                </a:solidFill>
                <a:latin typeface="Arial"/>
                <a:cs typeface="Arial"/>
              </a:rPr>
              <a:t>Документировать проведенные меры (вид, место, результаты, ФИО отв. лица)</a:t>
            </a:r>
          </a:p>
          <a:p>
            <a:pPr marL="565150" indent="-565150">
              <a:buFont typeface="Wingdings" panose="05000000000000000000" pitchFamily="2" charset="2"/>
              <a:buChar char="ü"/>
            </a:pPr>
            <a:r>
              <a:rPr lang="ru-RU" sz="3298" dirty="0">
                <a:solidFill>
                  <a:schemeClr val="tx1"/>
                </a:solidFill>
              </a:rPr>
              <a:t>Форма регистрации приведена в Приложении №5 (Борьба с сорняками, вредителями и болезнями)</a:t>
            </a:r>
          </a:p>
          <a:p>
            <a:pPr marL="565150" indent="-565150">
              <a:buFont typeface="Wingdings" panose="05000000000000000000" pitchFamily="2" charset="2"/>
              <a:buChar char="Ø"/>
            </a:pPr>
            <a:endParaRPr lang="en-US" sz="329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Необходимо иметь план севооборота для всех культур, включая промежуточные культуры, где указывается следующая информация: № поля, культура / </a:t>
            </a:r>
            <a:r>
              <a:rPr lang="ru-RU" dirty="0" err="1"/>
              <a:t>сидерат</a:t>
            </a:r>
            <a:r>
              <a:rPr lang="ru-RU" dirty="0"/>
              <a:t> / пар </a:t>
            </a:r>
          </a:p>
          <a:p>
            <a:r>
              <a:rPr lang="ru-RU" dirty="0"/>
              <a:t>Одна культура не должна занимать </a:t>
            </a:r>
            <a:r>
              <a:rPr lang="en-US" dirty="0"/>
              <a:t>&gt; 1/3 </a:t>
            </a:r>
            <a:r>
              <a:rPr lang="ru-RU" dirty="0"/>
              <a:t>общей площади пашни. Одна культура не должна выращиваться ежегодно на одном и том же поле</a:t>
            </a:r>
          </a:p>
          <a:p>
            <a:r>
              <a:rPr lang="ru-RU" dirty="0"/>
              <a:t>Необходимо использовать органические семена. Если на рынке нет ОС, то семена переходного периода.</a:t>
            </a:r>
          </a:p>
          <a:p>
            <a:r>
              <a:rPr lang="ru-RU" dirty="0"/>
              <a:t>Запрещается использовать протравленные семена </a:t>
            </a:r>
          </a:p>
          <a:p>
            <a:r>
              <a:rPr lang="ru-RU" dirty="0"/>
              <a:t>Для культур ГМО-риска (кукуруза, соя, рапс, картофель, сахарная свекла) необходима декларация об отсутствии ГМО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dirty="0"/>
              <a:t>План севооборота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14</a:t>
            </a:fld>
            <a:endParaRPr lang="en-GB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91" y="10033527"/>
            <a:ext cx="2413708" cy="57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28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968" dirty="0"/>
              <a:t>Для того, чтобы исключить риск смешивания ОП с не ОП соблюдать строгие правила во время сбора, транспортировки и хранения. Во время управления хозяйством:</a:t>
            </a:r>
          </a:p>
          <a:p>
            <a:endParaRPr lang="en-US" sz="2968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dirty="0"/>
              <a:t>Основные требования для разделения органического продукта</a:t>
            </a:r>
            <a:endParaRPr lang="en-US" sz="4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15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945652"/>
              </p:ext>
            </p:extLst>
          </p:nvPr>
        </p:nvGraphicFramePr>
        <p:xfrm>
          <a:off x="2042160" y="3935028"/>
          <a:ext cx="16779240" cy="577653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74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4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Выполнить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обязательно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!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допускается</a:t>
                      </a:r>
                      <a:r>
                        <a:rPr lang="ru-RU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!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836">
                <a:tc>
                  <a:txBody>
                    <a:bodyPr/>
                    <a:lstStyle/>
                    <a:p>
                      <a:pPr marL="2286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28600" algn="l"/>
                        </a:tabLst>
                      </a:pPr>
                      <a:endParaRPr lang="ru-RU" sz="2600" dirty="0">
                        <a:effectLst/>
                        <a:latin typeface="+mn-lt"/>
                        <a:ea typeface="Times New Roman" panose="02020603050405020304"/>
                        <a:cs typeface="Palatino Linotype" panose="02040502050505030304"/>
                      </a:endParaRPr>
                    </a:p>
                    <a:p>
                      <a:pPr marL="2286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28600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Все поля должны обрабатываться органическим методом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28600" marR="0" lvl="0" indent="-171450">
                        <a:spcBef>
                          <a:spcPts val="59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28600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Если фермер имеет одновременно органические и традиционные поля,то он гарантирует чёткое разделение ведения хозяйства от посева до готовой продукции.</a:t>
                      </a:r>
                    </a:p>
                    <a:p>
                      <a:pPr marL="228600" marR="0" lvl="0" indent="-171450">
                        <a:spcBef>
                          <a:spcPts val="59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28600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 таких случаях бухгалтерия должна вестись раздельно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1430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endParaRPr lang="ru-RU" sz="2600" dirty="0">
                        <a:effectLst/>
                        <a:latin typeface="+mn-lt"/>
                        <a:ea typeface="Times New Roman" panose="02020603050405020304"/>
                        <a:cs typeface="Palatino Linotype" panose="02040502050505030304"/>
                      </a:endParaRPr>
                    </a:p>
                    <a:p>
                      <a:pPr marL="171450" marR="0" lvl="0" indent="-60325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Запрещается одновременно выращивать одну и ту же культуру на органическом и неорганическом участках</a:t>
                      </a:r>
                    </a:p>
                    <a:p>
                      <a:pPr marL="171450" marR="0" lvl="0" indent="-60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/>
                        <a:buNone/>
                        <a:tabLst>
                          <a:tab pos="285115" algn="l"/>
                        </a:tabLst>
                        <a:defRPr/>
                      </a:pPr>
                      <a:endParaRPr lang="ru-RU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171450" marR="0" lvl="0" indent="-603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/>
                        <a:buNone/>
                        <a:tabLst>
                          <a:tab pos="285115" algn="l"/>
                        </a:tabLst>
                        <a:defRPr/>
                      </a:pP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На объекте не должны храниться запрещенные средства (удобрения, средства защиты растений и т. д.)</a:t>
                      </a:r>
                    </a:p>
                    <a:p>
                      <a:pPr marL="57150" marR="0" lvl="0" indent="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None/>
                        <a:tabLst>
                          <a:tab pos="285115" algn="l"/>
                        </a:tabLst>
                      </a:pPr>
                      <a:endParaRPr lang="en-US" sz="2600" dirty="0">
                        <a:effectLst/>
                        <a:latin typeface="+mn-lt"/>
                        <a:ea typeface="Times New Roman" panose="02020603050405020304"/>
                        <a:cs typeface="Palatino Linotype" panose="0204050205050503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5809192-5D8B-49AC-BF66-BAA9632ED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500" dirty="0"/>
              <a:t>Требования для разделения органического продукта во время сбора урожая</a:t>
            </a:r>
            <a:endParaRPr lang="en-US" sz="45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2237835"/>
              </p:ext>
            </p:extLst>
          </p:nvPr>
        </p:nvGraphicFramePr>
        <p:xfrm>
          <a:off x="1776794" y="3391158"/>
          <a:ext cx="16931711" cy="50536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452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7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Выполнить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обязательно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!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допускается</a:t>
                      </a:r>
                      <a:r>
                        <a:rPr lang="ru-RU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!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9064">
                <a:tc>
                  <a:txBody>
                    <a:bodyPr/>
                    <a:lstStyle/>
                    <a:p>
                      <a:pPr marL="2286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Использовать чистые фартуки, мешки, ящики</a:t>
                      </a:r>
                    </a:p>
                    <a:p>
                      <a:pPr marL="2286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28600" marR="0" lvl="0" indent="-17145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Место сбора на поле должно быть чистым</a:t>
                      </a:r>
                    </a:p>
                    <a:p>
                      <a:pPr marL="228600" marR="0" lvl="0" indent="-17145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2860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r>
                        <a:rPr lang="ru-RU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Покрыть подстилами </a:t>
                      </a:r>
                    </a:p>
                    <a:p>
                      <a:pPr marL="22860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2860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Собирать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только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зрелые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плоды</a:t>
                      </a: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22860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45745" algn="l"/>
                        </a:tabLst>
                      </a:pP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22860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Смешивание ОП с ТП</a:t>
                      </a:r>
                    </a:p>
                    <a:p>
                      <a:pPr marL="114300" marR="0" lvl="0" indent="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None/>
                        <a:tabLst>
                          <a:tab pos="285115" algn="l"/>
                        </a:tabLst>
                      </a:pP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228600">
                        <a:lnSpc>
                          <a:spcPts val="134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endParaRPr lang="ru-RU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228600">
                        <a:lnSpc>
                          <a:spcPts val="134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Собирать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несозревшие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плоды</a:t>
                      </a:r>
                    </a:p>
                    <a:p>
                      <a:pPr marL="114300" marR="0" lvl="0" indent="0">
                        <a:lnSpc>
                          <a:spcPts val="134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None/>
                        <a:tabLst>
                          <a:tab pos="285115" algn="l"/>
                        </a:tabLst>
                      </a:pPr>
                      <a:endParaRPr lang="ru-RU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228600">
                        <a:lnSpc>
                          <a:spcPts val="134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22860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285115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Хранение собранных плодов на земле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без подстилки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16</a:t>
            </a:fld>
            <a:endParaRPr lang="en-GB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1821" y="9014273"/>
            <a:ext cx="12810847" cy="4984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71170" lvl="1"/>
            <a:r>
              <a:rPr lang="ru-RU" sz="2600" dirty="0"/>
              <a:t>Эти записи должны отражать приложение №6 </a:t>
            </a:r>
            <a:r>
              <a:rPr lang="ru-RU" sz="2600" dirty="0" err="1"/>
              <a:t>Harvest</a:t>
            </a:r>
            <a:r>
              <a:rPr lang="ru-RU" sz="2600" dirty="0"/>
              <a:t> и № 7 </a:t>
            </a:r>
            <a:r>
              <a:rPr lang="en-US" sz="2600" dirty="0"/>
              <a:t>Storage</a:t>
            </a:r>
            <a:r>
              <a:rPr lang="ru-RU" sz="2600" dirty="0"/>
              <a:t>.</a:t>
            </a:r>
            <a:endParaRPr lang="en-US" sz="2639" dirty="0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50" dirty="0"/>
              <a:t/>
            </a:r>
            <a:br>
              <a:rPr lang="ru-RU" sz="3250" dirty="0"/>
            </a:br>
            <a:r>
              <a:rPr lang="ru-RU" sz="3250" dirty="0">
                <a:latin typeface="Arial"/>
                <a:cs typeface="Arial"/>
              </a:rPr>
              <a:t/>
            </a:r>
            <a:br>
              <a:rPr lang="ru-RU" sz="3250" dirty="0">
                <a:latin typeface="Arial"/>
                <a:cs typeface="Arial"/>
              </a:rPr>
            </a:br>
            <a:r>
              <a:rPr lang="ru-RU" sz="5000" dirty="0">
                <a:latin typeface="Arial"/>
                <a:cs typeface="Arial"/>
              </a:rPr>
              <a:t>Требования для разделения органического продукта в</a:t>
            </a:r>
            <a:r>
              <a:rPr lang="en-US" sz="5000" dirty="0">
                <a:latin typeface="Arial"/>
                <a:cs typeface="Arial"/>
              </a:rPr>
              <a:t>о </a:t>
            </a:r>
            <a:r>
              <a:rPr lang="en-US" sz="5000" dirty="0" err="1">
                <a:latin typeface="Arial"/>
                <a:cs typeface="Arial"/>
              </a:rPr>
              <a:t>время</a:t>
            </a:r>
            <a:r>
              <a:rPr lang="en-US" sz="5000" dirty="0">
                <a:latin typeface="Arial"/>
                <a:cs typeface="Arial"/>
              </a:rPr>
              <a:t> </a:t>
            </a:r>
            <a:r>
              <a:rPr lang="en-US" sz="5000" dirty="0" err="1">
                <a:latin typeface="Arial"/>
                <a:cs typeface="Arial"/>
              </a:rPr>
              <a:t>хранения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latin typeface="Arial"/>
                <a:cs typeface="Arial"/>
              </a:rPr>
              <a:t> 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7539654"/>
              </p:ext>
            </p:extLst>
          </p:nvPr>
        </p:nvGraphicFramePr>
        <p:xfrm>
          <a:off x="1875505" y="2765605"/>
          <a:ext cx="17565422" cy="65734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3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4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Выполнить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обязательно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!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допускается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018">
                <a:tc>
                  <a:txBody>
                    <a:bodyPr/>
                    <a:lstStyle/>
                    <a:p>
                      <a:pPr marL="3429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358140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Помещения должны быть чистыми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171450"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</a:pPr>
                      <a:r>
                        <a:rPr lang="ru-RU" sz="3000" dirty="0">
                          <a:effectLst/>
                          <a:latin typeface="Arial"/>
                          <a:ea typeface="Times New Roman" panose="02020603050405020304"/>
                          <a:cs typeface="Arial"/>
                        </a:rPr>
                        <a:t>Подготовить чистую подстилку </a:t>
                      </a:r>
                      <a:endParaRPr lang="en-US" sz="3000" dirty="0">
                        <a:effectLst/>
                        <a:latin typeface="Arial"/>
                        <a:ea typeface="Times New Roman" panose="02020603050405020304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 данном помещении не должны быть: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1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"/>
                        <a:tabLst>
                          <a:tab pos="178435" algn="l"/>
                        </a:tabLst>
                      </a:pP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Химикаты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1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"/>
                        <a:tabLst>
                          <a:tab pos="178435" algn="l"/>
                        </a:tabLst>
                      </a:pP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Опрыскиватели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342900" marR="0" lvl="1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"/>
                        <a:tabLst>
                          <a:tab pos="178435" algn="l"/>
                        </a:tabLst>
                      </a:pP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Минеральные</a:t>
                      </a: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удобрения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1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"/>
                        <a:tabLst>
                          <a:tab pos="178435" algn="l"/>
                        </a:tabLst>
                      </a:pPr>
                      <a:r>
                        <a:rPr lang="en-US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ГСМ и </a:t>
                      </a: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их</a:t>
                      </a: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тары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1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"/>
                        <a:tabLst>
                          <a:tab pos="178435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Различные тары идругие запрещённые вещества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342900" marR="0" lvl="0" indent="-171450">
                        <a:spcBef>
                          <a:spcPts val="605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/>
                        <a:buChar char=""/>
                        <a:tabLst>
                          <a:tab pos="178435" algn="l"/>
                          <a:tab pos="521335" algn="l"/>
                        </a:tabLst>
                      </a:pPr>
                      <a:r>
                        <a:rPr lang="ru-RU" sz="300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Запрещается хранить на одном складе ОП и ТП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17</a:t>
            </a:fld>
            <a:endParaRPr lang="en-GB" dirty="0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94" y="5411577"/>
            <a:ext cx="4495673" cy="39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83228" y="9612947"/>
            <a:ext cx="13381484" cy="54906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71170" lvl="1"/>
            <a:r>
              <a:rPr lang="ru-RU" sz="2950" dirty="0"/>
              <a:t>Эти записи должны отражать приложение №6 </a:t>
            </a:r>
            <a:r>
              <a:rPr lang="ru-RU" sz="2950" dirty="0" err="1"/>
              <a:t>Harvest</a:t>
            </a:r>
            <a:r>
              <a:rPr lang="ru-RU" sz="2950" dirty="0"/>
              <a:t> и № 7 </a:t>
            </a:r>
            <a:r>
              <a:rPr lang="en-US" sz="2950" dirty="0"/>
              <a:t>Storage</a:t>
            </a:r>
            <a:r>
              <a:rPr lang="ru-RU" sz="2950" dirty="0"/>
              <a:t>.</a:t>
            </a:r>
            <a:endParaRPr lang="en-US" sz="2968" dirty="0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Маркировка:</a:t>
            </a:r>
          </a:p>
          <a:p>
            <a:pPr marL="0" indent="0">
              <a:buNone/>
            </a:pPr>
            <a:endParaRPr lang="en-US" sz="2968" dirty="0"/>
          </a:p>
          <a:p>
            <a:r>
              <a:rPr lang="ru-RU" dirty="0"/>
              <a:t>Покидая предприятие, органическая продукция должна правильно маркироваться.</a:t>
            </a:r>
            <a:endParaRPr lang="en-US" sz="2968" dirty="0"/>
          </a:p>
          <a:p>
            <a:r>
              <a:rPr lang="ru-RU" dirty="0"/>
              <a:t>Маркировка должна содержать следующую информацию:</a:t>
            </a:r>
            <a:endParaRPr lang="en-US" sz="2968" dirty="0"/>
          </a:p>
          <a:p>
            <a:pPr lvl="1"/>
            <a:r>
              <a:rPr lang="ru-RU" dirty="0"/>
              <a:t>о</a:t>
            </a:r>
            <a:r>
              <a:rPr lang="en-US" dirty="0" err="1"/>
              <a:t>тправитель</a:t>
            </a:r>
            <a:r>
              <a:rPr lang="en-US" dirty="0"/>
              <a:t>, </a:t>
            </a:r>
            <a:r>
              <a:rPr lang="en-US" dirty="0" err="1"/>
              <a:t>адрес</a:t>
            </a:r>
            <a:r>
              <a:rPr lang="en-US" dirty="0"/>
              <a:t>;</a:t>
            </a:r>
            <a:endParaRPr lang="en-US" sz="2639" dirty="0"/>
          </a:p>
          <a:p>
            <a:pPr lvl="1"/>
            <a:r>
              <a:rPr lang="en-US" dirty="0" err="1"/>
              <a:t>производитель</a:t>
            </a:r>
            <a:r>
              <a:rPr lang="en-US" dirty="0"/>
              <a:t>, </a:t>
            </a:r>
            <a:r>
              <a:rPr lang="en-US" dirty="0" err="1"/>
              <a:t>адрес</a:t>
            </a:r>
            <a:r>
              <a:rPr lang="en-US" dirty="0"/>
              <a:t>;</a:t>
            </a:r>
            <a:endParaRPr lang="en-US" sz="2639" dirty="0"/>
          </a:p>
          <a:p>
            <a:pPr lvl="1"/>
            <a:r>
              <a:rPr lang="ru-RU" dirty="0"/>
              <a:t>статус продукта (как указано в сертификате);</a:t>
            </a:r>
            <a:endParaRPr lang="en-US" sz="2639" dirty="0"/>
          </a:p>
          <a:p>
            <a:pPr lvl="1"/>
            <a:r>
              <a:rPr lang="en-US" dirty="0" err="1"/>
              <a:t>название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r>
              <a:rPr lang="en-US" dirty="0"/>
              <a:t>;</a:t>
            </a:r>
            <a:endParaRPr lang="en-US" sz="2639" dirty="0"/>
          </a:p>
          <a:p>
            <a:pPr lvl="1"/>
            <a:r>
              <a:rPr lang="ru-RU" dirty="0"/>
              <a:t>с</a:t>
            </a:r>
            <a:r>
              <a:rPr lang="en-US" dirty="0" err="1"/>
              <a:t>тандарт</a:t>
            </a:r>
            <a:r>
              <a:rPr lang="ru-RU" dirty="0"/>
              <a:t>, </a:t>
            </a:r>
            <a:r>
              <a:rPr lang="en-US" dirty="0" err="1"/>
              <a:t>вес</a:t>
            </a:r>
            <a:r>
              <a:rPr lang="en-US" dirty="0"/>
              <a:t>.</a:t>
            </a:r>
            <a:endParaRPr lang="en-US" sz="2639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8157" y="437830"/>
            <a:ext cx="17339786" cy="1460481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ea typeface="Calibri" panose="020F0502020204030204"/>
              </a:rPr>
              <a:t>Учёт и маркировка органических продуктов</a:t>
            </a:r>
            <a:endParaRPr lang="en-US" sz="4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18</a:t>
            </a:fld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9455025" y="10176392"/>
            <a:ext cx="10167619" cy="10795"/>
          </a:xfrm>
          <a:custGeom>
            <a:avLst/>
            <a:gdLst/>
            <a:ahLst/>
            <a:cxnLst/>
            <a:rect l="l" t="t" r="r" b="b"/>
            <a:pathLst>
              <a:path w="10167619" h="10795" extrusionOk="0">
                <a:moveTo>
                  <a:pt x="10167610" y="0"/>
                </a:moveTo>
                <a:lnTo>
                  <a:pt x="0" y="0"/>
                </a:lnTo>
                <a:lnTo>
                  <a:pt x="0" y="10470"/>
                </a:lnTo>
                <a:lnTo>
                  <a:pt x="10167610" y="10470"/>
                </a:lnTo>
                <a:lnTo>
                  <a:pt x="1016761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8510" y="1041853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14692" y="10366176"/>
            <a:ext cx="1403098" cy="56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68706" y="665634"/>
            <a:ext cx="1196590" cy="107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/>
          <p:nvPr/>
        </p:nvSpPr>
        <p:spPr>
          <a:xfrm>
            <a:off x="9696955" y="56324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9678221" y="4572742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7"/>
          <p:cNvSpPr/>
          <p:nvPr/>
        </p:nvSpPr>
        <p:spPr>
          <a:xfrm>
            <a:off x="9658952" y="7539851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7"/>
          <p:cNvSpPr/>
          <p:nvPr/>
        </p:nvSpPr>
        <p:spPr>
          <a:xfrm>
            <a:off x="9699583" y="6560669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9614471" y="1738966"/>
            <a:ext cx="7318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i="0" u="none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5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9658952" y="3523139"/>
            <a:ext cx="7318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Контакты: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10413771" y="4231139"/>
            <a:ext cx="7318799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info.apdkaz@gopa-afc.de</a:t>
            </a:r>
            <a:r>
              <a:rPr lang="ru-RU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u="sng" dirty="0" err="1">
                <a:solidFill>
                  <a:srgbClr val="008EAB"/>
                </a:solidFill>
                <a:latin typeface="Arial"/>
                <a:cs typeface="Arial"/>
              </a:rPr>
              <a:t>Saibjabbor.Khasanov</a:t>
            </a:r>
            <a:r>
              <a:rPr lang="de-DE" sz="3000" b="1" u="sng" dirty="0">
                <a:solidFill>
                  <a:srgbClr val="008EAB"/>
                </a:solidFill>
                <a:latin typeface="Arial"/>
                <a:cs typeface="Arial"/>
              </a:rPr>
              <a:t>@</a:t>
            </a:r>
            <a:r>
              <a:rPr lang="en-US" sz="3000" b="1" u="sng" dirty="0" err="1">
                <a:solidFill>
                  <a:srgbClr val="008EAB"/>
                </a:solidFill>
                <a:latin typeface="Arial"/>
                <a:cs typeface="Arial"/>
              </a:rPr>
              <a:t>gopa</a:t>
            </a:r>
            <a:r>
              <a:rPr lang="en-US" sz="3000" b="1" u="sng" dirty="0">
                <a:solidFill>
                  <a:srgbClr val="008EAB"/>
                </a:solidFill>
                <a:latin typeface="Arial"/>
                <a:cs typeface="Arial"/>
              </a:rPr>
              <a:t>-</a:t>
            </a:r>
            <a:r>
              <a:rPr lang="de-DE" sz="3000" b="1" u="sng" dirty="0">
                <a:solidFill>
                  <a:srgbClr val="008EAB"/>
                </a:solidFill>
                <a:latin typeface="Arial"/>
                <a:cs typeface="Arial"/>
              </a:rPr>
              <a:t>afc.de </a:t>
            </a:r>
            <a:endParaRPr sz="3000" b="1" u="sng" dirty="0">
              <a:solidFill>
                <a:srgbClr val="008EAB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de-DE" sz="3200" dirty="0"/>
              <a:t>+7</a:t>
            </a:r>
            <a:r>
              <a:rPr lang="ru-RU" sz="3200" dirty="0"/>
              <a:t>7052735018</a:t>
            </a:r>
            <a:r>
              <a:rPr lang="de-DE" sz="3200" dirty="0"/>
              <a:t> </a:t>
            </a:r>
            <a:endParaRPr sz="3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sng" strike="noStrike" cap="none" dirty="0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www.agrardialog-kaz.de</a:t>
            </a:r>
            <a:endParaRPr sz="3000" b="1" i="0" u="none" strike="noStrike" cap="none" dirty="0">
              <a:solidFill>
                <a:srgbClr val="008E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Кабанбай Батыра 17, офис 608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010000, Астана, Казахстан</a:t>
            </a:r>
            <a:endParaRPr sz="3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quarter" idx="10"/>
          </p:nvPr>
        </p:nvSpPr>
        <p:spPr>
          <a:xfrm>
            <a:off x="387624" y="2559906"/>
            <a:ext cx="18952517" cy="7648959"/>
          </a:xfrm>
        </p:spPr>
        <p:txBody>
          <a:bodyPr>
            <a:normAutofit/>
          </a:bodyPr>
          <a:lstStyle/>
          <a:p>
            <a:r>
              <a:rPr lang="ru-RU" sz="3958" dirty="0"/>
              <a:t>В ОЗ исключается использование синтетических удобрений, пестицидов, гербицидов, регуляторов роста растений. Применяются только естественные методы, такие как севооборот, биологическая борьба с вредителями и т.д.</a:t>
            </a:r>
          </a:p>
          <a:p>
            <a:r>
              <a:rPr lang="ru-RU" sz="3958" dirty="0"/>
              <a:t>Фермеры ОЗ стремятся– получить безопасные</a:t>
            </a:r>
            <a:r>
              <a:rPr lang="en-US" sz="3958" dirty="0"/>
              <a:t> </a:t>
            </a:r>
            <a:r>
              <a:rPr lang="ru-RU" sz="3958" dirty="0"/>
              <a:t>для здоровья людей продукты и заботятся о почве, которая является основой для земледелия.</a:t>
            </a:r>
            <a:endParaRPr lang="en-US" sz="3958" dirty="0"/>
          </a:p>
          <a:p>
            <a:r>
              <a:rPr lang="ru-RU" sz="3958" dirty="0"/>
              <a:t>Переход к ОЗ - добровольное действие, ОСХ практикуется в 186 странах мира.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>
                <a:latin typeface="Arial"/>
                <a:cs typeface="Arial"/>
              </a:rPr>
              <a:t/>
            </a:r>
            <a:br>
              <a:rPr lang="ru-RU" sz="4500" dirty="0">
                <a:latin typeface="Arial"/>
                <a:cs typeface="Arial"/>
              </a:rPr>
            </a:br>
            <a:r>
              <a:rPr lang="ru-RU" sz="4500" dirty="0">
                <a:latin typeface="Arial"/>
                <a:cs typeface="Arial"/>
              </a:rPr>
              <a:t>Что такое органическое земледелие?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170F00-C51F-49EF-97A5-1BC70236E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29002" y="2578131"/>
            <a:ext cx="9746844" cy="764895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dirty="0">
                <a:latin typeface="Arial"/>
                <a:cs typeface="Arial"/>
              </a:rPr>
              <a:t>ПЗ - должен сохранять здоровое состояние почвы, растений, животных, человека.</a:t>
            </a:r>
          </a:p>
          <a:p>
            <a:endParaRPr lang="ru-RU" dirty="0"/>
          </a:p>
          <a:p>
            <a:r>
              <a:rPr lang="ru-RU" dirty="0"/>
              <a:t>ПЭ - предполагает использование экологических методов, которые, улучшают качество почвы, воды, и сохраняют экосистемы</a:t>
            </a:r>
          </a:p>
          <a:p>
            <a:endParaRPr lang="ru-RU" dirty="0"/>
          </a:p>
          <a:p>
            <a:r>
              <a:rPr lang="ru-RU" dirty="0"/>
              <a:t>ПС - поддерживает уважительное отношение ко всем участникам агробизнеса</a:t>
            </a:r>
          </a:p>
          <a:p>
            <a:endParaRPr lang="ru-RU" dirty="0"/>
          </a:p>
          <a:p>
            <a:r>
              <a:rPr lang="ru-RU" dirty="0"/>
              <a:t>ПЗ - призывает к бережливому использованию ресурсов, чтобы сохранить природные ресурсы и окружающую среду для будущих поколений.</a:t>
            </a:r>
            <a:endParaRPr lang="de-DE" dirty="0"/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628255" y="341161"/>
            <a:ext cx="1733978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dirty="0">
                <a:latin typeface="Arial"/>
                <a:cs typeface="Arial"/>
              </a:rPr>
              <a:t/>
            </a:r>
            <a:br>
              <a:rPr lang="ru-RU" sz="4500" dirty="0">
                <a:latin typeface="Arial"/>
                <a:cs typeface="Arial"/>
              </a:rPr>
            </a:br>
            <a:r>
              <a:rPr lang="ru-RU" sz="4500" dirty="0">
                <a:latin typeface="Arial"/>
                <a:cs typeface="Arial"/>
              </a:rPr>
              <a:t>Принципы органического земледелия</a:t>
            </a:r>
            <a:endParaRPr lang="en-US" sz="4500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2"/>
          <a:stretch/>
        </p:blipFill>
        <p:spPr bwMode="auto">
          <a:xfrm>
            <a:off x="628255" y="2383474"/>
            <a:ext cx="9100747" cy="75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7A2974-8254-41D6-9727-67AA75F8DB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Деградация почв</a:t>
            </a:r>
          </a:p>
          <a:p>
            <a:pPr>
              <a:lnSpc>
                <a:spcPct val="150000"/>
              </a:lnSpc>
            </a:pPr>
            <a:r>
              <a:rPr lang="ru-RU" dirty="0"/>
              <a:t>Рост себестоимости продукции</a:t>
            </a:r>
          </a:p>
          <a:p>
            <a:pPr>
              <a:lnSpc>
                <a:spcPct val="150000"/>
              </a:lnSpc>
            </a:pPr>
            <a:r>
              <a:rPr lang="ru-RU" dirty="0"/>
              <a:t>Ухудшение качества продукции</a:t>
            </a:r>
          </a:p>
          <a:p>
            <a:pPr>
              <a:lnSpc>
                <a:spcPct val="150000"/>
              </a:lnSpc>
            </a:pPr>
            <a:r>
              <a:rPr lang="ru-RU" dirty="0"/>
              <a:t>Опасности и распространение ГМО</a:t>
            </a:r>
          </a:p>
          <a:p>
            <a:pPr>
              <a:lnSpc>
                <a:spcPct val="150000"/>
              </a:lnSpc>
            </a:pPr>
            <a:r>
              <a:rPr lang="ru-RU" dirty="0"/>
              <a:t>Снижение уровня биоразнообразия</a:t>
            </a:r>
          </a:p>
          <a:p>
            <a:pPr>
              <a:lnSpc>
                <a:spcPct val="150000"/>
              </a:lnSpc>
            </a:pPr>
            <a:r>
              <a:rPr lang="ru-RU" dirty="0"/>
              <a:t>Рост затрат на восстановление нарушенных экосистем</a:t>
            </a:r>
            <a:endParaRPr lang="de-DE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255" y="409734"/>
            <a:ext cx="17339786" cy="1460481"/>
          </a:xfrm>
        </p:spPr>
        <p:txBody>
          <a:bodyPr>
            <a:normAutofit/>
          </a:bodyPr>
          <a:lstStyle/>
          <a:p>
            <a:r>
              <a:rPr lang="ru-RU" sz="4500" dirty="0">
                <a:latin typeface="Arial"/>
                <a:cs typeface="Arial"/>
              </a:rPr>
              <a:t>ПРЕДПОСЫЛКИ развития органического земледелия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899" y="2202658"/>
            <a:ext cx="5701996" cy="502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62699"/>
              </p:ext>
            </p:extLst>
          </p:nvPr>
        </p:nvGraphicFramePr>
        <p:xfrm>
          <a:off x="965403" y="1659156"/>
          <a:ext cx="14375111" cy="8542586"/>
        </p:xfrm>
        <a:graphic>
          <a:graphicData uri="http://schemas.openxmlformats.org/drawingml/2006/table">
            <a:tbl>
              <a:tblPr firstRow="1" firstCol="1" bandRow="1"/>
              <a:tblGrid>
                <a:gridCol w="305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8640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3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Преимущества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Чистая и безопасная продукция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Сохранение чистоты почвы, воздуха, воды и экосистемы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 Казахстане большое количество залежных земель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Высокая цена продукции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Рынок в ЕАЭС и ЕС</a:t>
                      </a:r>
                      <a:endParaRPr lang="ru-RU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117475" marR="0" lvl="0" indent="0" algn="just" defTabSz="914400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u-RU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394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3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3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3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Трудности 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3000" spc="3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Сложности в борьбе с вредителями и болезнями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Снижение урожайности из-за отказа от ядохимикатов </a:t>
                      </a:r>
                    </a:p>
                    <a:p>
                      <a:pPr marL="574675" marR="0" lvl="0" indent="-457200"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3000" spc="30" dirty="0">
                          <a:effectLst/>
                          <a:latin typeface="Arial"/>
                          <a:ea typeface="Calibri" panose="020F0502020204030204"/>
                          <a:cs typeface="Arial"/>
                        </a:rPr>
                        <a:t>Отсутствие качественных местных биопрепаратов и СЗР</a:t>
                      </a:r>
                    </a:p>
                    <a:p>
                      <a:pPr marL="574675" marR="0" lvl="0" indent="-4572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Меньшая покупательная способность местных покупателей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Необходимость проведения процесса сертификации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spc="30" dirty="0">
                          <a:effectLst/>
                          <a:latin typeface="Arial"/>
                          <a:ea typeface="Calibri" panose="020F0502020204030204"/>
                          <a:cs typeface="Arial"/>
                        </a:rPr>
                        <a:t>Рынок сбыта - высокая конкуренция с ненатуральным продуктом</a:t>
                      </a: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Отсутствие экспертов по ОЗ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342900" marR="0" lvl="0" indent="-225425" algn="l" fontAlgn="base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3300" spc="3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81AC3BF-F355-4CE8-8C03-14D70A82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405" y="802835"/>
            <a:ext cx="16138805" cy="1509866"/>
          </a:xfrm>
        </p:spPr>
        <p:txBody>
          <a:bodyPr>
            <a:normAutofit/>
          </a:bodyPr>
          <a:lstStyle/>
          <a:p>
            <a:r>
              <a:rPr lang="ru-RU" sz="4500" dirty="0"/>
              <a:t>Преимущества и трудности органического земледелия</a:t>
            </a:r>
            <a:r>
              <a:rPr lang="en-US" sz="4500" dirty="0"/>
              <a:t/>
            </a:r>
            <a:br>
              <a:rPr lang="en-US" sz="4500" dirty="0"/>
            </a:br>
            <a:endParaRPr lang="de-DE" sz="4500" dirty="0"/>
          </a:p>
        </p:txBody>
      </p:sp>
      <p:pic>
        <p:nvPicPr>
          <p:cNvPr id="3" name="Рисунок 2" descr="Изображение выглядит как производить, Натуральные продукты, Цельные продукты, Веганск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8E27E004-7FC0-712A-97AB-43D6D103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486" y="3385709"/>
            <a:ext cx="5538119" cy="50779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ru-RU" sz="3958" b="1" i="1" dirty="0"/>
              <a:t>Органические сельхозпроизводители должны: </a:t>
            </a:r>
          </a:p>
          <a:p>
            <a:pPr marL="0" indent="0" fontAlgn="base">
              <a:buNone/>
            </a:pPr>
            <a:endParaRPr lang="ru-RU" sz="3958" b="1" i="1" dirty="0"/>
          </a:p>
          <a:p>
            <a:pPr fontAlgn="base"/>
            <a:r>
              <a:rPr lang="ru-RU" sz="3950" dirty="0">
                <a:latin typeface="Arial"/>
                <a:cs typeface="Arial"/>
              </a:rPr>
              <a:t>Соблюдать период конверсии (обычно 3 года) до </a:t>
            </a:r>
          </a:p>
          <a:p>
            <a:pPr marL="0" indent="0">
              <a:spcBef>
                <a:spcPts val="1648"/>
              </a:spcBef>
              <a:buNone/>
            </a:pPr>
            <a:r>
              <a:rPr lang="ru-RU" sz="3950" dirty="0">
                <a:latin typeface="Arial"/>
                <a:cs typeface="Arial"/>
              </a:rPr>
              <a:t>    получения органического статуса </a:t>
            </a:r>
          </a:p>
          <a:p>
            <a:pPr fontAlgn="base"/>
            <a:r>
              <a:rPr lang="ru-RU" sz="3958" dirty="0"/>
              <a:t>Выполнять методы ОЗ (см. 7 слайд)</a:t>
            </a:r>
            <a:endParaRPr lang="en-US" sz="3958" dirty="0"/>
          </a:p>
          <a:p>
            <a:pPr fontAlgn="base"/>
            <a:r>
              <a:rPr lang="ru-RU" sz="3958" dirty="0"/>
              <a:t>Разделять  органические и обычные земельные угодья </a:t>
            </a:r>
          </a:p>
          <a:p>
            <a:pPr fontAlgn="base"/>
            <a:r>
              <a:rPr lang="ru-RU" sz="3950" dirty="0">
                <a:latin typeface="Arial"/>
                <a:cs typeface="Arial"/>
              </a:rPr>
              <a:t>Использовать непротравленные органические семена </a:t>
            </a:r>
          </a:p>
          <a:p>
            <a:pPr fontAlgn="base"/>
            <a:r>
              <a:rPr lang="ru-RU" sz="3950" dirty="0">
                <a:latin typeface="Arial"/>
                <a:cs typeface="Arial"/>
              </a:rPr>
              <a:t>Применять только разрешенные средства защиты </a:t>
            </a:r>
          </a:p>
          <a:p>
            <a:pPr marL="0" indent="0">
              <a:spcBef>
                <a:spcPts val="1648"/>
              </a:spcBef>
              <a:buNone/>
            </a:pPr>
            <a:r>
              <a:rPr lang="ru-RU" sz="3950" dirty="0">
                <a:latin typeface="Arial"/>
                <a:cs typeface="Arial"/>
              </a:rPr>
              <a:t>    растений</a:t>
            </a:r>
          </a:p>
          <a:p>
            <a:pPr marL="0" indent="0" fontAlgn="base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500" dirty="0"/>
              <a:t/>
            </a:r>
            <a:br>
              <a:rPr lang="ru-RU" sz="4500" dirty="0"/>
            </a:br>
            <a:r>
              <a:rPr lang="ru-RU" sz="5000" dirty="0"/>
              <a:t>Основные требования к сельхозпроизводителям в ОЗ</a:t>
            </a:r>
            <a:r>
              <a:rPr lang="ru-RU" sz="4617" dirty="0"/>
              <a:t/>
            </a:r>
            <a:br>
              <a:rPr lang="ru-RU" sz="4617" dirty="0"/>
            </a:br>
            <a:endParaRPr lang="ru-RU" sz="461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C6710F3-988E-498E-A083-CB50D80C7A58}" type="slidenum">
              <a:rPr lang="ru-RU" smtClean="0"/>
              <a:t>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03" y="2519946"/>
            <a:ext cx="4832105" cy="764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760670"/>
      </p:ext>
    </p:extLst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FB0DF-239C-417A-A75D-ECAC4527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dirty="0"/>
              <a:t>Методы органического земледелия</a:t>
            </a:r>
            <a:endParaRPr lang="de-DE" sz="45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9138900" y="10606088"/>
            <a:ext cx="96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0791" tIns="75396" rIns="150791" bIns="75396" numCol="1" anchor="t" anchorCtr="0" compatLnSpc="1"/>
          <a:lstStyle>
            <a:defPPr>
              <a:defRPr lang="de-DE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309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3969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07937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61906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015874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769843" algn="l" defTabSz="1507937" rtl="0" eaLnBrk="1" latinLnBrk="0" hangingPunct="1"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523811" algn="l" defTabSz="1507937" rtl="0" eaLnBrk="1" latinLnBrk="0" hangingPunct="1"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277780" algn="l" defTabSz="1507937" rtl="0" eaLnBrk="1" latinLnBrk="0" hangingPunct="1"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6031748" algn="l" defTabSz="1507937" rtl="0" eaLnBrk="1" latinLnBrk="0" hangingPunct="1">
              <a:defRPr sz="3958" b="1" kern="1200">
                <a:solidFill>
                  <a:srgbClr val="010000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D5AB2AF8-0F22-46E0-ADF0-EA1A531928D3}" type="slidenum">
              <a:rPr lang="de-DE" smtClean="0"/>
              <a:t>7</a:t>
            </a:fld>
            <a:endParaRPr lang="de-D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35814"/>
              </p:ext>
            </p:extLst>
          </p:nvPr>
        </p:nvGraphicFramePr>
        <p:xfrm>
          <a:off x="746760" y="2148839"/>
          <a:ext cx="18760439" cy="7395725"/>
        </p:xfrm>
        <a:graphic>
          <a:graphicData uri="http://schemas.openxmlformats.org/drawingml/2006/table">
            <a:tbl>
              <a:tblPr firstRow="1" firstCol="1" bandRow="1"/>
              <a:tblGrid>
                <a:gridCol w="4191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8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060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b="1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Севооборот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Снижает популяции вредителей и сорняков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Предотвращает эрозию почв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Увеличивает урожайность и снижает затраты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843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b="1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Покровные культуры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Предотвращают эрозию почвы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Улучшают инфильтрацию воды и аэрацию почв 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Снижают рост сорняков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060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b="1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Сидераты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algn="just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Обогащают органическими веществами и азотом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Повышают влажность почвы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Помогают в</a:t>
                      </a:r>
                      <a:r>
                        <a:rPr lang="en-US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борьбе с сорняками</a:t>
                      </a: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.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767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b="1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Органические удобрения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marR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000" b="1" spc="30" dirty="0"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Образуют гумус при перегнивании и поставляют питательные вещества в почву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574675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E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3000" kern="1200" spc="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 органическим удобрениям относятся: навоз, птичий помет, солома, сидераты (зеленые удобрения), компост</a:t>
                      </a:r>
                      <a:endParaRPr lang="en-US" sz="3000" kern="1200" spc="3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113094" marR="11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ru-RU" b="1" dirty="0">
                <a:latin typeface="Arial"/>
                <a:cs typeface="Arial"/>
              </a:rPr>
              <a:t>Осуществляется в несколько этапов </a:t>
            </a:r>
          </a:p>
          <a:p>
            <a:pPr lvl="0" fontAlgn="base"/>
            <a:r>
              <a:rPr lang="en-US" b="1" dirty="0"/>
              <a:t>1 </a:t>
            </a:r>
            <a:r>
              <a:rPr lang="ru-RU" b="1" dirty="0"/>
              <a:t>Этап. Подготовительный этап </a:t>
            </a:r>
          </a:p>
          <a:p>
            <a:pPr fontAlgn="base">
              <a:buFontTx/>
              <a:buChar char="-"/>
            </a:pPr>
            <a:r>
              <a:rPr lang="ru-RU" dirty="0"/>
              <a:t>Оценка возможностей хозяйства для перехода: </a:t>
            </a:r>
            <a:r>
              <a:rPr lang="ru-RU" sz="2639" dirty="0"/>
              <a:t>закон, нормы и стандарты, анализ почвы, надёжные поставщики – органические семена, удобрения</a:t>
            </a:r>
          </a:p>
          <a:p>
            <a:pPr fontAlgn="base">
              <a:buFontTx/>
              <a:buChar char="-"/>
            </a:pPr>
            <a:r>
              <a:rPr lang="ru-RU" dirty="0"/>
              <a:t>Обучение и подготовка персонала: </a:t>
            </a:r>
            <a:r>
              <a:rPr lang="ru-RU" sz="2639" dirty="0"/>
              <a:t>агроном по ОЗ</a:t>
            </a:r>
          </a:p>
          <a:p>
            <a:pPr fontAlgn="base">
              <a:buFontTx/>
              <a:buChar char="-"/>
            </a:pPr>
            <a:r>
              <a:rPr lang="ru-RU" dirty="0"/>
              <a:t>Определение рынка сбыта: </a:t>
            </a:r>
            <a:r>
              <a:rPr lang="ru-RU" sz="2639" dirty="0"/>
              <a:t>местный, ЕАЭС, ЕС, международный</a:t>
            </a:r>
          </a:p>
          <a:p>
            <a:pPr fontAlgn="base">
              <a:buFontTx/>
              <a:buChar char="-"/>
            </a:pPr>
            <a:r>
              <a:rPr lang="ru-RU" dirty="0"/>
              <a:t>Определение стандартов, по которым необходимо проходить сертификацию (ЕС, ЕАЭС, Китай) и определение органа по сертификации</a:t>
            </a:r>
          </a:p>
          <a:p>
            <a:pPr fontAlgn="base">
              <a:buFontTx/>
              <a:buChar char="-"/>
            </a:pPr>
            <a:r>
              <a:rPr lang="ru-RU" dirty="0" err="1"/>
              <a:t>Предаудит</a:t>
            </a:r>
            <a:r>
              <a:rPr lang="ru-RU" dirty="0"/>
              <a:t> и доработка необходимых моментов: при необходимости,  необязательная процедура</a:t>
            </a:r>
          </a:p>
          <a:p>
            <a:pPr fontAlgn="base">
              <a:buFontTx/>
              <a:buChar char="-"/>
            </a:pPr>
            <a:endParaRPr lang="ru-RU" dirty="0"/>
          </a:p>
          <a:p>
            <a:pPr fontAlgn="base">
              <a:buFontTx/>
              <a:buChar char="-"/>
            </a:pPr>
            <a:endParaRPr lang="ru-RU" dirty="0"/>
          </a:p>
          <a:p>
            <a:pPr marL="570230" indent="-478790" fontAlgn="base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500" dirty="0"/>
              <a:t>Переход</a:t>
            </a:r>
            <a:r>
              <a:rPr lang="ru-RU" sz="4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500" dirty="0"/>
              <a:t>на органическое земледелие</a:t>
            </a:r>
            <a:endParaRPr lang="ru-RU" sz="3298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92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3958" b="1" dirty="0"/>
              <a:t>2-й этап перехода </a:t>
            </a:r>
            <a:r>
              <a:rPr lang="ru-RU" sz="3958" dirty="0"/>
              <a:t>– </a:t>
            </a:r>
            <a:r>
              <a:rPr lang="ru-RU" sz="3958" b="1" dirty="0"/>
              <a:t>«конверсионный период» </a:t>
            </a:r>
          </a:p>
          <a:p>
            <a:pPr>
              <a:buFontTx/>
              <a:buChar char="-"/>
            </a:pPr>
            <a:r>
              <a:rPr lang="ru-RU" sz="3950" dirty="0">
                <a:latin typeface="Arial"/>
                <a:cs typeface="Arial"/>
              </a:rPr>
              <a:t>Заключение договора с органом по сертификации: </a:t>
            </a:r>
            <a:r>
              <a:rPr lang="ru-RU" dirty="0">
                <a:latin typeface="Arial"/>
                <a:cs typeface="Arial"/>
              </a:rPr>
              <a:t>определяет инспектор</a:t>
            </a:r>
          </a:p>
          <a:p>
            <a:pPr>
              <a:buFontTx/>
              <a:buChar char="-"/>
            </a:pPr>
            <a:r>
              <a:rPr lang="ru-RU" sz="3958" dirty="0"/>
              <a:t>Внедрение органических методов: </a:t>
            </a:r>
            <a:r>
              <a:rPr lang="ru-RU" dirty="0"/>
              <a:t>ведение севооборота, использование ОУ и биологическая борьба с сорняками и болезнями</a:t>
            </a:r>
            <a:endParaRPr lang="ru-RU" sz="3958" dirty="0"/>
          </a:p>
          <a:p>
            <a:pPr>
              <a:buFontTx/>
              <a:buChar char="-"/>
            </a:pPr>
            <a:r>
              <a:rPr lang="ru-RU" sz="3958" dirty="0"/>
              <a:t>Переходный период с соблюдением требований стандартов: </a:t>
            </a:r>
            <a:r>
              <a:rPr lang="ru-RU" dirty="0"/>
              <a:t>очищение почвы от хим. остатков, продолжительность 1-3 года</a:t>
            </a:r>
          </a:p>
          <a:p>
            <a:pPr>
              <a:buFontTx/>
              <a:buChar char="-"/>
            </a:pPr>
            <a:r>
              <a:rPr lang="ru-RU" sz="3958" dirty="0"/>
              <a:t>Минимум две инспекции в год и около 9 параметров проверки: </a:t>
            </a:r>
            <a:r>
              <a:rPr lang="ru-RU" dirty="0"/>
              <a:t>бухгалтерия, агротехнологические карты, семена, средства производства, хранение, переработка, транспортировка и т.д.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>Переход</a:t>
            </a:r>
            <a:r>
              <a:rPr lang="ru-RU" sz="4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500" dirty="0"/>
              <a:t>на органическое сельское хозяйство</a:t>
            </a:r>
            <a:r>
              <a:rPr lang="ru-RU" sz="3298" dirty="0">
                <a:solidFill>
                  <a:schemeClr val="tx1"/>
                </a:solidFill>
              </a:rPr>
              <a:t/>
            </a:r>
            <a:br>
              <a:rPr lang="ru-RU" sz="3298" dirty="0">
                <a:solidFill>
                  <a:schemeClr val="tx1"/>
                </a:solidFill>
              </a:rPr>
            </a:br>
            <a:endParaRPr lang="ru-RU" sz="3298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9138900" y="10606088"/>
            <a:ext cx="965200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A47450-F8DE-4736-A530-7B215049C89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770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0DCE1ABD005A4EB0FD05A1A65DB2CA" ma:contentTypeVersion="15" ma:contentTypeDescription="Ein neues Dokument erstellen." ma:contentTypeScope="" ma:versionID="38c43f90c646ab65ce16e79ab2d00663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fc8931b10e7c45681154d9e78241e309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ef5810-0c29-4f9b-a105-22528cb4ea8e">
      <Terms xmlns="http://schemas.microsoft.com/office/infopath/2007/PartnerControls"/>
    </lcf76f155ced4ddcb4097134ff3c332f>
    <TaxCatchAll xmlns="b1c6076f-5a42-4337-8bc9-90e955c0e508" xsi:nil="true"/>
    <SharedWithUsers xmlns="b1c6076f-5a42-4337-8bc9-90e955c0e508">
      <UserInfo>
        <DisplayName>Akhanova, Aliya</DisplayName>
        <AccountId>18</AccountId>
        <AccountType/>
      </UserInfo>
      <UserInfo>
        <DisplayName>Umralinova, Lunara</DisplayName>
        <AccountId>17</AccountId>
        <AccountType/>
      </UserInfo>
      <UserInfo>
        <DisplayName>Khasanov, Saibjabbor</DisplayName>
        <AccountId>14</AccountId>
        <AccountType/>
      </UserInfo>
      <UserInfo>
        <DisplayName>Maak, Stefanie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96E4F6-0B14-4D94-99A7-386F894CC5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BEEE21-1183-4F8C-9498-EF02F7E823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33F0F4-F4F8-4223-BA0E-A322677187B1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b1c6076f-5a42-4337-8bc9-90e955c0e508"/>
    <ds:schemaRef ds:uri="feef5810-0c29-4f9b-a105-22528cb4ea8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2401</Words>
  <Application>Microsoft Office PowerPoint</Application>
  <PresentationFormat>Произвольный</PresentationFormat>
  <Paragraphs>279</Paragraphs>
  <Slides>19</Slides>
  <Notes>18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Helvetica</vt:lpstr>
      <vt:lpstr>Involve</vt:lpstr>
      <vt:lpstr>Involve SemiBold</vt:lpstr>
      <vt:lpstr>Palatino Linotype</vt:lpstr>
      <vt:lpstr>Symbol</vt:lpstr>
      <vt:lpstr>Times New Roman</vt:lpstr>
      <vt:lpstr>Wingdings</vt:lpstr>
      <vt:lpstr>Office</vt:lpstr>
      <vt:lpstr>Органическое земледелие и сертификация:  надежный доступ  к мировым рынкам и  повышение доходов </vt:lpstr>
      <vt:lpstr> Что такое органическое земледелие?</vt:lpstr>
      <vt:lpstr> Принципы органического земледелия</vt:lpstr>
      <vt:lpstr>ПРЕДПОСЫЛКИ развития органического земледелия</vt:lpstr>
      <vt:lpstr>Преимущества и трудности органического земледелия </vt:lpstr>
      <vt:lpstr> Основные требования к сельхозпроизводителям в ОЗ </vt:lpstr>
      <vt:lpstr>Методы органического земледелия</vt:lpstr>
      <vt:lpstr>Переход на органическое земледелие</vt:lpstr>
      <vt:lpstr> Переход на органическое сельское хозяйство </vt:lpstr>
      <vt:lpstr> Переход на органическое сельское хозяйство </vt:lpstr>
      <vt:lpstr>Основные требования в ведении ОЗ</vt:lpstr>
      <vt:lpstr> Основные требования в ведении ОЗ Буферная зона </vt:lpstr>
      <vt:lpstr> Меры, которые должны соблюдаться до и при  использовании разрешённых CЗР </vt:lpstr>
      <vt:lpstr>План севооборота</vt:lpstr>
      <vt:lpstr>Основные требования для разделения органического продукта</vt:lpstr>
      <vt:lpstr>Требования для разделения органического продукта во время сбора урожая</vt:lpstr>
      <vt:lpstr>  Требования для разделения органического продукта во время хранения  </vt:lpstr>
      <vt:lpstr>Учёт и маркировка органических продуктов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Hunger, Olga</dc:creator>
  <cp:lastModifiedBy>Akhanova, Aliya</cp:lastModifiedBy>
  <cp:revision>158</cp:revision>
  <dcterms:modified xsi:type="dcterms:W3CDTF">2024-10-31T11:10:45Z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0x010100D70DCE1ABD005A4EB0FD05A1A65DB2CA</vt:lpwstr>
  </property>
  <property fmtid="{D5CDD505-2E9C-101B-9397-08002B2CF9AE}" pid="3" name="MediaServiceImageTags">
    <vt:lpwstr/>
  </property>
</Properties>
</file>