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17"/>
  </p:notesMasterIdLst>
  <p:sldIdLst>
    <p:sldId id="2197" r:id="rId4"/>
    <p:sldId id="2198" r:id="rId5"/>
    <p:sldId id="1075" r:id="rId6"/>
    <p:sldId id="2203" r:id="rId7"/>
    <p:sldId id="2202" r:id="rId8"/>
    <p:sldId id="2173" r:id="rId9"/>
    <p:sldId id="632" r:id="rId10"/>
    <p:sldId id="2191" r:id="rId11"/>
    <p:sldId id="2192" r:id="rId12"/>
    <p:sldId id="2201" r:id="rId13"/>
    <p:sldId id="2194" r:id="rId14"/>
    <p:sldId id="2195" r:id="rId15"/>
    <p:sldId id="2204" r:id="rId1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oko" initials="n" lastIdx="8" clrIdx="0">
    <p:extLst>
      <p:ext uri="{19B8F6BF-5375-455C-9EA6-DF929625EA0E}">
        <p15:presenceInfo xmlns:p15="http://schemas.microsoft.com/office/powerpoint/2012/main" userId="naoko" providerId="None"/>
      </p:ext>
    </p:extLst>
  </p:cmAuthor>
  <p:cmAuthor id="2" name="Tim" initials="T" lastIdx="0" clrIdx="1">
    <p:extLst>
      <p:ext uri="{19B8F6BF-5375-455C-9EA6-DF929625EA0E}">
        <p15:presenceInfo xmlns:p15="http://schemas.microsoft.com/office/powerpoint/2012/main" userId="Ti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1BCE3"/>
    <a:srgbClr val="1D5E8B"/>
    <a:srgbClr val="CCFFFF"/>
    <a:srgbClr val="FFFFCC"/>
    <a:srgbClr val="FFFF99"/>
    <a:srgbClr val="85D7E9"/>
    <a:srgbClr val="0033CC"/>
    <a:srgbClr val="CCFFCC"/>
    <a:srgbClr val="FF9900"/>
    <a:srgbClr val="EFC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89829-D80C-4364-97C1-61A085F26BD6}" v="18" dt="2024-09-18T06:20:36.5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78862" autoAdjust="0"/>
  </p:normalViewPr>
  <p:slideViewPr>
    <p:cSldViewPr snapToGrid="0">
      <p:cViewPr varScale="1">
        <p:scale>
          <a:sx n="68" d="100"/>
          <a:sy n="68" d="100"/>
        </p:scale>
        <p:origin x="176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F44F5B-02FE-4207-9DBC-689C194F2964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4B0DF7D-E32A-4F6B-B12C-1F705C73B6B2}">
      <dgm:prSet custT="1"/>
      <dgm:spPr/>
      <dgm:t>
        <a:bodyPr/>
        <a:lstStyle/>
        <a:p>
          <a:r>
            <a:rPr lang="ru-RU" sz="1800" dirty="0"/>
            <a:t>Применение галофитов для </a:t>
          </a:r>
          <a:r>
            <a:rPr lang="ru-RU" sz="1800" dirty="0" err="1"/>
            <a:t>рассоления</a:t>
          </a:r>
          <a:r>
            <a:rPr lang="ru-RU" sz="1800" dirty="0"/>
            <a:t> сильно засоленных почв</a:t>
          </a:r>
          <a:endParaRPr lang="en-US" sz="1800" dirty="0"/>
        </a:p>
      </dgm:t>
    </dgm:pt>
    <dgm:pt modelId="{453E8DD9-97C6-45B6-AEDC-0394FFA6BCC2}" type="parTrans" cxnId="{7686C634-4E24-40B1-92F6-BCF700E5B29F}">
      <dgm:prSet/>
      <dgm:spPr/>
      <dgm:t>
        <a:bodyPr/>
        <a:lstStyle/>
        <a:p>
          <a:endParaRPr lang="en-US"/>
        </a:p>
      </dgm:t>
    </dgm:pt>
    <dgm:pt modelId="{4F298A68-F2C0-4C35-A47F-24C99499A27F}" type="sibTrans" cxnId="{7686C634-4E24-40B1-92F6-BCF700E5B29F}">
      <dgm:prSet/>
      <dgm:spPr/>
      <dgm:t>
        <a:bodyPr/>
        <a:lstStyle/>
        <a:p>
          <a:endParaRPr lang="en-US"/>
        </a:p>
      </dgm:t>
    </dgm:pt>
    <dgm:pt modelId="{42BCCEC2-1F15-4A05-8C4D-3142796CB16B}">
      <dgm:prSet/>
      <dgm:spPr/>
      <dgm:t>
        <a:bodyPr/>
        <a:lstStyle/>
        <a:p>
          <a:r>
            <a:rPr lang="ru-RU" dirty="0"/>
            <a:t>Технология выращивания и использования биомассы и урожая зерна галофитов и нетрадиционных культур для коммерческих целей, в основном для производства кормов для скота</a:t>
          </a:r>
          <a:endParaRPr lang="en-US" dirty="0"/>
        </a:p>
      </dgm:t>
    </dgm:pt>
    <dgm:pt modelId="{FA06DEA9-520A-4B3C-A063-4F6C3B639DB6}" type="parTrans" cxnId="{B29CC367-C2B4-4048-AC34-51795CB660C6}">
      <dgm:prSet/>
      <dgm:spPr/>
      <dgm:t>
        <a:bodyPr/>
        <a:lstStyle/>
        <a:p>
          <a:endParaRPr lang="en-US"/>
        </a:p>
      </dgm:t>
    </dgm:pt>
    <dgm:pt modelId="{2C0356AE-194B-4511-A625-A7F572C52575}" type="sibTrans" cxnId="{B29CC367-C2B4-4048-AC34-51795CB660C6}">
      <dgm:prSet/>
      <dgm:spPr/>
      <dgm:t>
        <a:bodyPr/>
        <a:lstStyle/>
        <a:p>
          <a:endParaRPr lang="en-US"/>
        </a:p>
      </dgm:t>
    </dgm:pt>
    <dgm:pt modelId="{6FD70813-FCE6-4F91-BB61-AE358D413DF0}">
      <dgm:prSet/>
      <dgm:spPr/>
      <dgm:t>
        <a:bodyPr/>
        <a:lstStyle/>
        <a:p>
          <a:r>
            <a:rPr lang="ru-RU" dirty="0"/>
            <a:t>Инновационная технология переработки остатков галофитов для полезного использования без захоронения в землях</a:t>
          </a:r>
          <a:endParaRPr lang="en-US" dirty="0"/>
        </a:p>
      </dgm:t>
    </dgm:pt>
    <dgm:pt modelId="{0CCC933A-3070-49FC-B24F-AFE32283661F}" type="parTrans" cxnId="{9CC3B3DE-3BBB-483E-A955-3D9EEF1B9AE5}">
      <dgm:prSet/>
      <dgm:spPr/>
      <dgm:t>
        <a:bodyPr/>
        <a:lstStyle/>
        <a:p>
          <a:endParaRPr lang="en-US"/>
        </a:p>
      </dgm:t>
    </dgm:pt>
    <dgm:pt modelId="{5DB47D44-D1D6-4311-B0CC-56CF5E6CA35B}" type="sibTrans" cxnId="{9CC3B3DE-3BBB-483E-A955-3D9EEF1B9AE5}">
      <dgm:prSet/>
      <dgm:spPr/>
      <dgm:t>
        <a:bodyPr/>
        <a:lstStyle/>
        <a:p>
          <a:endParaRPr lang="en-US"/>
        </a:p>
      </dgm:t>
    </dgm:pt>
    <dgm:pt modelId="{E9002DB8-D821-431B-B914-D471DB8222DC}" type="pres">
      <dgm:prSet presAssocID="{2CF44F5B-02FE-4207-9DBC-689C194F296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99D47D-5A21-4F5B-9D67-BA239581B3C5}" type="pres">
      <dgm:prSet presAssocID="{2CF44F5B-02FE-4207-9DBC-689C194F2964}" presName="dummyMaxCanvas" presStyleCnt="0">
        <dgm:presLayoutVars/>
      </dgm:prSet>
      <dgm:spPr/>
    </dgm:pt>
    <dgm:pt modelId="{17C29CB4-1C71-4867-8034-29D8584AB1FD}" type="pres">
      <dgm:prSet presAssocID="{2CF44F5B-02FE-4207-9DBC-689C194F2964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9011F-7109-4FC5-8575-B9DFC53448A9}" type="pres">
      <dgm:prSet presAssocID="{2CF44F5B-02FE-4207-9DBC-689C194F2964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5033B-93E2-48BC-824E-55FFFF663FB0}" type="pres">
      <dgm:prSet presAssocID="{2CF44F5B-02FE-4207-9DBC-689C194F2964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8654D0-C01B-42A3-A4F9-B65FD0E7938C}" type="pres">
      <dgm:prSet presAssocID="{2CF44F5B-02FE-4207-9DBC-689C194F2964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83063-6F93-48FE-A059-BF50801A75E5}" type="pres">
      <dgm:prSet presAssocID="{2CF44F5B-02FE-4207-9DBC-689C194F2964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056FDF-CD82-45FA-914E-257D39C7DC78}" type="pres">
      <dgm:prSet presAssocID="{2CF44F5B-02FE-4207-9DBC-689C194F296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FE283-A1EB-472B-979C-E11A1B82F15B}" type="pres">
      <dgm:prSet presAssocID="{2CF44F5B-02FE-4207-9DBC-689C194F2964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E88857-5276-47E3-AF8F-23CEC7DA889F}" type="pres">
      <dgm:prSet presAssocID="{2CF44F5B-02FE-4207-9DBC-689C194F296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732BBD-6527-4BC6-84E1-2CF76B120BFA}" type="presOf" srcId="{34B0DF7D-E32A-4F6B-B12C-1F705C73B6B2}" destId="{17C29CB4-1C71-4867-8034-29D8584AB1FD}" srcOrd="0" destOrd="0" presId="urn:microsoft.com/office/officeart/2005/8/layout/vProcess5"/>
    <dgm:cxn modelId="{A4590597-2C83-4D85-97F7-42D319371163}" type="presOf" srcId="{2C0356AE-194B-4511-A625-A7F572C52575}" destId="{9FD83063-6F93-48FE-A059-BF50801A75E5}" srcOrd="0" destOrd="0" presId="urn:microsoft.com/office/officeart/2005/8/layout/vProcess5"/>
    <dgm:cxn modelId="{E9ADA283-754D-4C0C-8D36-965927E704BE}" type="presOf" srcId="{6FD70813-FCE6-4F91-BB61-AE358D413DF0}" destId="{7CE88857-5276-47E3-AF8F-23CEC7DA889F}" srcOrd="1" destOrd="0" presId="urn:microsoft.com/office/officeart/2005/8/layout/vProcess5"/>
    <dgm:cxn modelId="{E2E89626-3932-48B6-88C3-2937F342C9B4}" type="presOf" srcId="{2CF44F5B-02FE-4207-9DBC-689C194F2964}" destId="{E9002DB8-D821-431B-B914-D471DB8222DC}" srcOrd="0" destOrd="0" presId="urn:microsoft.com/office/officeart/2005/8/layout/vProcess5"/>
    <dgm:cxn modelId="{F531A65F-8788-4AF7-A702-088C726A62EA}" type="presOf" srcId="{34B0DF7D-E32A-4F6B-B12C-1F705C73B6B2}" destId="{98056FDF-CD82-45FA-914E-257D39C7DC78}" srcOrd="1" destOrd="0" presId="urn:microsoft.com/office/officeart/2005/8/layout/vProcess5"/>
    <dgm:cxn modelId="{F2D622E0-2D23-46A4-B915-1013E43725C9}" type="presOf" srcId="{4F298A68-F2C0-4C35-A47F-24C99499A27F}" destId="{C58654D0-C01B-42A3-A4F9-B65FD0E7938C}" srcOrd="0" destOrd="0" presId="urn:microsoft.com/office/officeart/2005/8/layout/vProcess5"/>
    <dgm:cxn modelId="{7686C634-4E24-40B1-92F6-BCF700E5B29F}" srcId="{2CF44F5B-02FE-4207-9DBC-689C194F2964}" destId="{34B0DF7D-E32A-4F6B-B12C-1F705C73B6B2}" srcOrd="0" destOrd="0" parTransId="{453E8DD9-97C6-45B6-AEDC-0394FFA6BCC2}" sibTransId="{4F298A68-F2C0-4C35-A47F-24C99499A27F}"/>
    <dgm:cxn modelId="{BB059881-EA55-4BF5-8D31-5CFFCF41ECD0}" type="presOf" srcId="{6FD70813-FCE6-4F91-BB61-AE358D413DF0}" destId="{3905033B-93E2-48BC-824E-55FFFF663FB0}" srcOrd="0" destOrd="0" presId="urn:microsoft.com/office/officeart/2005/8/layout/vProcess5"/>
    <dgm:cxn modelId="{3C761523-03F0-4877-A46F-4F3C63AAEF0C}" type="presOf" srcId="{42BCCEC2-1F15-4A05-8C4D-3142796CB16B}" destId="{77AFE283-A1EB-472B-979C-E11A1B82F15B}" srcOrd="1" destOrd="0" presId="urn:microsoft.com/office/officeart/2005/8/layout/vProcess5"/>
    <dgm:cxn modelId="{B29CC367-C2B4-4048-AC34-51795CB660C6}" srcId="{2CF44F5B-02FE-4207-9DBC-689C194F2964}" destId="{42BCCEC2-1F15-4A05-8C4D-3142796CB16B}" srcOrd="1" destOrd="0" parTransId="{FA06DEA9-520A-4B3C-A063-4F6C3B639DB6}" sibTransId="{2C0356AE-194B-4511-A625-A7F572C52575}"/>
    <dgm:cxn modelId="{968E6331-1C62-4B74-90F7-9458B37EEBA4}" type="presOf" srcId="{42BCCEC2-1F15-4A05-8C4D-3142796CB16B}" destId="{C989011F-7109-4FC5-8575-B9DFC53448A9}" srcOrd="0" destOrd="0" presId="urn:microsoft.com/office/officeart/2005/8/layout/vProcess5"/>
    <dgm:cxn modelId="{9CC3B3DE-3BBB-483E-A955-3D9EEF1B9AE5}" srcId="{2CF44F5B-02FE-4207-9DBC-689C194F2964}" destId="{6FD70813-FCE6-4F91-BB61-AE358D413DF0}" srcOrd="2" destOrd="0" parTransId="{0CCC933A-3070-49FC-B24F-AFE32283661F}" sibTransId="{5DB47D44-D1D6-4311-B0CC-56CF5E6CA35B}"/>
    <dgm:cxn modelId="{4E95C0FD-900E-4367-A0E0-74A7AAF5069D}" type="presParOf" srcId="{E9002DB8-D821-431B-B914-D471DB8222DC}" destId="{0C99D47D-5A21-4F5B-9D67-BA239581B3C5}" srcOrd="0" destOrd="0" presId="urn:microsoft.com/office/officeart/2005/8/layout/vProcess5"/>
    <dgm:cxn modelId="{DE5B5A48-E00F-4A55-AD94-F98583CCF57F}" type="presParOf" srcId="{E9002DB8-D821-431B-B914-D471DB8222DC}" destId="{17C29CB4-1C71-4867-8034-29D8584AB1FD}" srcOrd="1" destOrd="0" presId="urn:microsoft.com/office/officeart/2005/8/layout/vProcess5"/>
    <dgm:cxn modelId="{84540AF2-8B94-48D8-9F6E-840B7BA88590}" type="presParOf" srcId="{E9002DB8-D821-431B-B914-D471DB8222DC}" destId="{C989011F-7109-4FC5-8575-B9DFC53448A9}" srcOrd="2" destOrd="0" presId="urn:microsoft.com/office/officeart/2005/8/layout/vProcess5"/>
    <dgm:cxn modelId="{9437CF40-25C3-45F5-AFE0-14CB389FD432}" type="presParOf" srcId="{E9002DB8-D821-431B-B914-D471DB8222DC}" destId="{3905033B-93E2-48BC-824E-55FFFF663FB0}" srcOrd="3" destOrd="0" presId="urn:microsoft.com/office/officeart/2005/8/layout/vProcess5"/>
    <dgm:cxn modelId="{AFE42E38-DFF5-482D-969F-4F4273BAE2F9}" type="presParOf" srcId="{E9002DB8-D821-431B-B914-D471DB8222DC}" destId="{C58654D0-C01B-42A3-A4F9-B65FD0E7938C}" srcOrd="4" destOrd="0" presId="urn:microsoft.com/office/officeart/2005/8/layout/vProcess5"/>
    <dgm:cxn modelId="{0BA10CD7-E283-4940-938A-344EF9A77656}" type="presParOf" srcId="{E9002DB8-D821-431B-B914-D471DB8222DC}" destId="{9FD83063-6F93-48FE-A059-BF50801A75E5}" srcOrd="5" destOrd="0" presId="urn:microsoft.com/office/officeart/2005/8/layout/vProcess5"/>
    <dgm:cxn modelId="{96122E1C-201F-4DFA-8A78-10C398A0E7CF}" type="presParOf" srcId="{E9002DB8-D821-431B-B914-D471DB8222DC}" destId="{98056FDF-CD82-45FA-914E-257D39C7DC78}" srcOrd="6" destOrd="0" presId="urn:microsoft.com/office/officeart/2005/8/layout/vProcess5"/>
    <dgm:cxn modelId="{79900430-AE4C-45FC-AE47-F4C4CF30B2F1}" type="presParOf" srcId="{E9002DB8-D821-431B-B914-D471DB8222DC}" destId="{77AFE283-A1EB-472B-979C-E11A1B82F15B}" srcOrd="7" destOrd="0" presId="urn:microsoft.com/office/officeart/2005/8/layout/vProcess5"/>
    <dgm:cxn modelId="{0D0AB7B4-21C3-4957-B61B-C246AC25D629}" type="presParOf" srcId="{E9002DB8-D821-431B-B914-D471DB8222DC}" destId="{7CE88857-5276-47E3-AF8F-23CEC7DA889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29CB4-1C71-4867-8034-29D8584AB1FD}">
      <dsp:nvSpPr>
        <dsp:cNvPr id="0" name=""/>
        <dsp:cNvSpPr/>
      </dsp:nvSpPr>
      <dsp:spPr>
        <a:xfrm>
          <a:off x="0" y="0"/>
          <a:ext cx="4166091" cy="137019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Применение галофитов для </a:t>
          </a:r>
          <a:r>
            <a:rPr lang="ru-RU" sz="1800" kern="1200" dirty="0" err="1"/>
            <a:t>рассоления</a:t>
          </a:r>
          <a:r>
            <a:rPr lang="ru-RU" sz="1800" kern="1200" dirty="0"/>
            <a:t> сильно засоленных почв</a:t>
          </a:r>
          <a:endParaRPr lang="en-US" sz="1800" kern="1200" dirty="0"/>
        </a:p>
      </dsp:txBody>
      <dsp:txXfrm>
        <a:off x="40132" y="40132"/>
        <a:ext cx="2687540" cy="1289933"/>
      </dsp:txXfrm>
    </dsp:sp>
    <dsp:sp modelId="{C989011F-7109-4FC5-8575-B9DFC53448A9}">
      <dsp:nvSpPr>
        <dsp:cNvPr id="0" name=""/>
        <dsp:cNvSpPr/>
      </dsp:nvSpPr>
      <dsp:spPr>
        <a:xfrm>
          <a:off x="367596" y="1598563"/>
          <a:ext cx="4166091" cy="1370197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Технология выращивания и использования биомассы и урожая зерна галофитов и нетрадиционных культур для коммерческих целей, в основном для производства кормов для скота</a:t>
          </a:r>
          <a:endParaRPr lang="en-US" sz="1400" kern="1200" dirty="0"/>
        </a:p>
      </dsp:txBody>
      <dsp:txXfrm>
        <a:off x="407728" y="1638695"/>
        <a:ext cx="2827602" cy="1289933"/>
      </dsp:txXfrm>
    </dsp:sp>
    <dsp:sp modelId="{3905033B-93E2-48BC-824E-55FFFF663FB0}">
      <dsp:nvSpPr>
        <dsp:cNvPr id="0" name=""/>
        <dsp:cNvSpPr/>
      </dsp:nvSpPr>
      <dsp:spPr>
        <a:xfrm>
          <a:off x="735192" y="3197127"/>
          <a:ext cx="4166091" cy="1370197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Инновационная технология переработки остатков галофитов для полезного использования без захоронения в землях</a:t>
          </a:r>
          <a:endParaRPr lang="en-US" sz="1400" kern="1200" dirty="0"/>
        </a:p>
      </dsp:txBody>
      <dsp:txXfrm>
        <a:off x="775324" y="3237259"/>
        <a:ext cx="2827602" cy="1289933"/>
      </dsp:txXfrm>
    </dsp:sp>
    <dsp:sp modelId="{C58654D0-C01B-42A3-A4F9-B65FD0E7938C}">
      <dsp:nvSpPr>
        <dsp:cNvPr id="0" name=""/>
        <dsp:cNvSpPr/>
      </dsp:nvSpPr>
      <dsp:spPr>
        <a:xfrm>
          <a:off x="3275463" y="1039066"/>
          <a:ext cx="890628" cy="89062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475854" y="1039066"/>
        <a:ext cx="489846" cy="670198"/>
      </dsp:txXfrm>
    </dsp:sp>
    <dsp:sp modelId="{9FD83063-6F93-48FE-A059-BF50801A75E5}">
      <dsp:nvSpPr>
        <dsp:cNvPr id="0" name=""/>
        <dsp:cNvSpPr/>
      </dsp:nvSpPr>
      <dsp:spPr>
        <a:xfrm>
          <a:off x="3643059" y="2628495"/>
          <a:ext cx="890628" cy="89062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843450" y="2628495"/>
        <a:ext cx="489846" cy="670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6434"/>
          </a:xfrm>
          <a:prstGeom prst="rect">
            <a:avLst/>
          </a:prstGeom>
        </p:spPr>
        <p:txBody>
          <a:bodyPr vert="horz" lIns="93144" tIns="46572" rIns="93144" bIns="46572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44" tIns="46572" rIns="93144" bIns="46572" rtlCol="0"/>
          <a:lstStyle>
            <a:lvl1pPr algn="r">
              <a:defRPr kumimoji="1" sz="1200"/>
            </a:lvl1pPr>
          </a:lstStyle>
          <a:p>
            <a:pPr>
              <a:defRPr/>
            </a:pPr>
            <a:fld id="{AEAD8651-BA21-4ABA-83C8-BFD86BBEC30B}" type="datetimeFigureOut">
              <a:rPr lang="ja-JP" altLang="en-US"/>
              <a:pPr>
                <a:defRPr/>
              </a:pPr>
              <a:t>2024/10/1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4" tIns="46572" rIns="93144" bIns="46572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1041" y="4473894"/>
            <a:ext cx="5608320" cy="3660458"/>
          </a:xfrm>
          <a:prstGeom prst="rect">
            <a:avLst/>
          </a:prstGeom>
        </p:spPr>
        <p:txBody>
          <a:bodyPr vert="horz" lIns="93144" tIns="46572" rIns="93144" bIns="46572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8829968"/>
            <a:ext cx="3037840" cy="466434"/>
          </a:xfrm>
          <a:prstGeom prst="rect">
            <a:avLst/>
          </a:prstGeom>
        </p:spPr>
        <p:txBody>
          <a:bodyPr vert="horz" lIns="93144" tIns="46572" rIns="93144" bIns="46572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3144" tIns="46572" rIns="93144" bIns="46572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9BF5A445-ADC6-41E2-8E32-59BEAEE4614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79257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F5A445-ADC6-41E2-8E32-59BEAEE46149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6542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F5A445-ADC6-41E2-8E32-59BEAEE46149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37050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F5A445-ADC6-41E2-8E32-59BEAEE46149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7400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F5A445-ADC6-41E2-8E32-59BEAEE46149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152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>
            <a:extLst>
              <a:ext uri="{FF2B5EF4-FFF2-40B4-BE49-F238E27FC236}">
                <a16:creationId xmlns:a16="http://schemas.microsoft.com/office/drawing/2014/main" id="{BF8B62F0-AFCF-40E4-A8DB-450AC78CB4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EFA92A9-A671-41AE-B621-18579A631054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D7D5FD77-A782-4E78-BF30-CE667DEB2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437DEAB-1847-4C60-A3D9-841B22697B69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E230FB99-91EA-40FB-88B8-DF1845E3FB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F572CDDB-6833-41AF-A504-95B8292E50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050" dirty="0"/>
          </a:p>
          <a:p>
            <a:endParaRPr lang="en-US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00533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9DE10-0721-4D25-AB92-A944202143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25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F5A445-ADC6-41E2-8E32-59BEAEE46149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2626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F5A445-ADC6-41E2-8E32-59BEAEE46149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7663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F5A445-ADC6-41E2-8E32-59BEAEE46149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5604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F5A445-ADC6-41E2-8E32-59BEAEE46149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29353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F5A445-ADC6-41E2-8E32-59BEAEE46149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0357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6797C-FFAA-4355-BA58-87D8152F836A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1F44E-C7BF-45F2-B7E3-8B1245290B4E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42002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28A1-C2BF-4D1D-B148-0D148EE77B39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4AFBD-3412-4236-9FFA-343174657BFD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2812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76540-304C-40BC-A9B9-338872E42484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DCE09-0343-44F8-A43F-87C958251A64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37048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988D6-E3CA-436C-BF8B-07DBB7A64173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4E758-A6DB-4693-86DD-F50619402021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89839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9330A-88F3-43F1-BC7A-C7F4ABBBC6E8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8C284-BDE8-4077-979C-9CC35A8F9456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07792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8A45-D196-4346-9252-0CA6F1142FF5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CC225-DFDD-4D16-9CC8-2CF7B2A3C87B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77033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AFA08-25A5-43E0-B4D3-393F3ADDBC31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84927-4F8D-42B0-9EA7-1F2AA8B53854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89840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423B6-0299-4716-B4F4-41685EEE333A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F4B33-3699-4466-B3AC-AFB2C2253F97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5664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550A1-7F44-466C-913E-D318362C99E6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DFE77-9210-4701-B4A0-31DB64ADD4AF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30374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DAABD-BB0E-4CDE-B39B-C51D56E43545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D0778-4C0D-45A8-9FDC-FBC085546F95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23863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BDCC-6DC3-47A0-8A22-3E55C55B7394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7C109-379C-4669-95C4-6973D7B416BD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15192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12EF8EE-4766-4347-9E47-9CDA3B4725FF}" type="datetimeFigureOut">
              <a:rPr lang="en-GB" altLang="ja-JP"/>
              <a:pPr>
                <a:defRPr/>
              </a:pPr>
              <a:t>01/10/2024</a:t>
            </a:fld>
            <a:endParaRPr lang="en-GB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69A9617-11C3-4E42-A445-4D0947469F74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282FF83-8A85-4400-814A-617C38FDF8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1EF74C-E949-4BAA-A28B-3080D124B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385" y="1914620"/>
            <a:ext cx="4414130" cy="2712688"/>
          </a:xfrm>
        </p:spPr>
        <p:txBody>
          <a:bodyPr anchor="t">
            <a:normAutofit/>
          </a:bodyPr>
          <a:lstStyle/>
          <a:p>
            <a:pPr algn="l"/>
            <a:r>
              <a:rPr lang="ru-RU" sz="2900" dirty="0"/>
              <a:t>Нетрадиционные культуры</a:t>
            </a:r>
            <a:r>
              <a:rPr lang="de-DE" sz="2900" dirty="0"/>
              <a:t> (</a:t>
            </a:r>
            <a:r>
              <a:rPr lang="ru-RU" sz="2900" dirty="0" err="1"/>
              <a:t>галофитные</a:t>
            </a:r>
            <a:r>
              <a:rPr lang="ru-RU" sz="2900" dirty="0"/>
              <a:t> растения) – альтернативный источник кормовой базы для скота</a:t>
            </a:r>
            <a:endParaRPr lang="en-US" sz="29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372CAC5-B042-4B0E-A932-0ADB47040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2166" y="4248672"/>
            <a:ext cx="4414129" cy="1709849"/>
          </a:xfrm>
        </p:spPr>
        <p:txBody>
          <a:bodyPr anchor="b">
            <a:normAutofit/>
          </a:bodyPr>
          <a:lstStyle/>
          <a:p>
            <a:pPr algn="l"/>
            <a:r>
              <a:rPr lang="ru-RU" dirty="0"/>
              <a:t>А. Курбанов</a:t>
            </a:r>
            <a:endParaRPr lang="en-US" dirty="0"/>
          </a:p>
          <a:p>
            <a:pPr algn="l"/>
            <a:r>
              <a:rPr lang="ru-RU" dirty="0" err="1"/>
              <a:t>К.Н.Тодерич</a:t>
            </a:r>
            <a:endParaRPr lang="ru-RU" dirty="0"/>
          </a:p>
          <a:p>
            <a:pPr algn="l"/>
            <a:r>
              <a:rPr lang="ru-RU" dirty="0"/>
              <a:t>Т</a:t>
            </a:r>
            <a:r>
              <a:rPr lang="en-US" dirty="0"/>
              <a:t>. </a:t>
            </a:r>
            <a:r>
              <a:rPr lang="ru-RU" dirty="0" err="1"/>
              <a:t>Хужаназаров</a:t>
            </a:r>
            <a:endParaRPr lang="ru-RU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203868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7060" y="232757"/>
            <a:ext cx="2824322" cy="6259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ie University - Crunchbase School Profile &amp;amp; Alumni">
            <a:extLst>
              <a:ext uri="{FF2B5EF4-FFF2-40B4-BE49-F238E27FC236}">
                <a16:creationId xmlns:a16="http://schemas.microsoft.com/office/drawing/2014/main" id="{15EBCC2F-257C-4B3D-9D70-A1DFB1390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2481" y="403240"/>
            <a:ext cx="1329087" cy="1822494"/>
          </a:xfrm>
          <a:prstGeom prst="rect">
            <a:avLst/>
          </a:prstGeom>
          <a:noFill/>
        </p:spPr>
      </p:pic>
      <p:pic>
        <p:nvPicPr>
          <p:cNvPr id="4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15CE0E88-FA26-4F30-BBEB-33F63CF87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61" y="2721781"/>
            <a:ext cx="1573726" cy="1822494"/>
          </a:xfrm>
          <a:prstGeom prst="rect">
            <a:avLst/>
          </a:prstGeom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45CDBCF9-F066-4E32-A004-23BBCAA2EE8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4792" y="5040323"/>
            <a:ext cx="2444465" cy="640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1525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52">
            <a:extLst>
              <a:ext uri="{FF2B5EF4-FFF2-40B4-BE49-F238E27FC236}">
                <a16:creationId xmlns:a16="http://schemas.microsoft.com/office/drawing/2014/main" id="{C441B9DE-7337-4B8F-B3A1-C6455AC08B5C}"/>
              </a:ext>
            </a:extLst>
          </p:cNvPr>
          <p:cNvSpPr txBox="1"/>
          <p:nvPr/>
        </p:nvSpPr>
        <p:spPr>
          <a:xfrm>
            <a:off x="6485403" y="3400573"/>
            <a:ext cx="2242712" cy="217778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7" marR="2311">
              <a:lnSpc>
                <a:spcPct val="102299"/>
              </a:lnSpc>
              <a:spcBef>
                <a:spcPts val="44"/>
              </a:spcBef>
            </a:pPr>
            <a:endParaRPr sz="1400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30" name="object 52">
            <a:extLst>
              <a:ext uri="{FF2B5EF4-FFF2-40B4-BE49-F238E27FC236}">
                <a16:creationId xmlns:a16="http://schemas.microsoft.com/office/drawing/2014/main" id="{E2DBC2F7-3B60-45CA-9440-B87C29E90056}"/>
              </a:ext>
            </a:extLst>
          </p:cNvPr>
          <p:cNvSpPr txBox="1"/>
          <p:nvPr/>
        </p:nvSpPr>
        <p:spPr>
          <a:xfrm>
            <a:off x="6485403" y="4794719"/>
            <a:ext cx="2242712" cy="217778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7" marR="2311">
              <a:lnSpc>
                <a:spcPct val="102299"/>
              </a:lnSpc>
              <a:spcBef>
                <a:spcPts val="44"/>
              </a:spcBef>
            </a:pPr>
            <a:endParaRPr sz="1400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31" name="object 52">
            <a:extLst>
              <a:ext uri="{FF2B5EF4-FFF2-40B4-BE49-F238E27FC236}">
                <a16:creationId xmlns:a16="http://schemas.microsoft.com/office/drawing/2014/main" id="{FF328AEA-37A1-497F-A417-1495C2FF90AA}"/>
              </a:ext>
            </a:extLst>
          </p:cNvPr>
          <p:cNvSpPr txBox="1"/>
          <p:nvPr/>
        </p:nvSpPr>
        <p:spPr>
          <a:xfrm>
            <a:off x="6493505" y="5445673"/>
            <a:ext cx="2234610" cy="217778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7" marR="2311">
              <a:lnSpc>
                <a:spcPct val="102299"/>
              </a:lnSpc>
              <a:spcBef>
                <a:spcPts val="44"/>
              </a:spcBef>
            </a:pPr>
            <a:endParaRPr sz="1400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32" name="object 52">
            <a:extLst>
              <a:ext uri="{FF2B5EF4-FFF2-40B4-BE49-F238E27FC236}">
                <a16:creationId xmlns:a16="http://schemas.microsoft.com/office/drawing/2014/main" id="{EEDE5579-74C3-4D93-B4A6-B378C4B44DD5}"/>
              </a:ext>
            </a:extLst>
          </p:cNvPr>
          <p:cNvSpPr txBox="1"/>
          <p:nvPr/>
        </p:nvSpPr>
        <p:spPr>
          <a:xfrm>
            <a:off x="6208990" y="2273299"/>
            <a:ext cx="2515170" cy="217778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7" marR="2311" algn="ctr">
              <a:lnSpc>
                <a:spcPct val="102299"/>
              </a:lnSpc>
              <a:spcBef>
                <a:spcPts val="44"/>
              </a:spcBef>
            </a:pPr>
            <a:endParaRPr sz="1400" b="1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36" name="object 52">
            <a:extLst>
              <a:ext uri="{FF2B5EF4-FFF2-40B4-BE49-F238E27FC236}">
                <a16:creationId xmlns:a16="http://schemas.microsoft.com/office/drawing/2014/main" id="{2EF90FC1-6E2E-454B-B242-0C7AD8AF1265}"/>
              </a:ext>
            </a:extLst>
          </p:cNvPr>
          <p:cNvSpPr txBox="1"/>
          <p:nvPr/>
        </p:nvSpPr>
        <p:spPr>
          <a:xfrm>
            <a:off x="909764" y="5606057"/>
            <a:ext cx="7324472" cy="876998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7" marR="2311">
              <a:lnSpc>
                <a:spcPct val="102299"/>
              </a:lnSpc>
              <a:spcBef>
                <a:spcPts val="44"/>
              </a:spcBef>
            </a:pPr>
            <a:r>
              <a:rPr lang="uz-Cyrl-UZ" sz="1400" b="1" spc="-14" dirty="0">
                <a:solidFill>
                  <a:srgbClr val="22110B"/>
                </a:solidFill>
                <a:latin typeface="Calibri "/>
                <a:cs typeface="Arial" panose="020B0604020202020204" pitchFamily="34" charset="0"/>
              </a:rPr>
              <a:t>Преимущества</a:t>
            </a:r>
          </a:p>
          <a:p>
            <a:pPr marL="5777" marR="2311">
              <a:lnSpc>
                <a:spcPct val="102299"/>
              </a:lnSpc>
              <a:spcBef>
                <a:spcPts val="44"/>
              </a:spcBef>
            </a:pPr>
            <a:r>
              <a:rPr lang="uz-Cyrl-UZ" sz="1400" spc="-14" dirty="0">
                <a:solidFill>
                  <a:srgbClr val="22110B"/>
                </a:solidFill>
                <a:latin typeface="Calibri "/>
                <a:cs typeface="Arial" panose="020B0604020202020204" pitchFamily="34" charset="0"/>
              </a:rPr>
              <a:t>Повышает продуктивность земли 		</a:t>
            </a:r>
            <a:r>
              <a:rPr lang="ru-RU" sz="1400" spc="-14" dirty="0">
                <a:solidFill>
                  <a:srgbClr val="22110B"/>
                </a:solidFill>
                <a:latin typeface="Calibri "/>
                <a:cs typeface="Arial" panose="020B0604020202020204" pitchFamily="34" charset="0"/>
              </a:rPr>
              <a:t>Источник пищи для людей и скота.</a:t>
            </a:r>
            <a:endParaRPr lang="uz-Cyrl-UZ" sz="1400" spc="-14" dirty="0">
              <a:solidFill>
                <a:srgbClr val="22110B"/>
              </a:solidFill>
              <a:latin typeface="Calibri "/>
              <a:cs typeface="Arial" panose="020B0604020202020204" pitchFamily="34" charset="0"/>
            </a:endParaRPr>
          </a:p>
          <a:p>
            <a:pPr marL="5777" marR="2311">
              <a:lnSpc>
                <a:spcPct val="102299"/>
              </a:lnSpc>
              <a:spcBef>
                <a:spcPts val="44"/>
              </a:spcBef>
            </a:pPr>
            <a:r>
              <a:rPr lang="uz-Cyrl-UZ" sz="1400" spc="-14" dirty="0">
                <a:solidFill>
                  <a:srgbClr val="22110B"/>
                </a:solidFill>
                <a:latin typeface="Calibri "/>
                <a:cs typeface="Arial" panose="020B0604020202020204" pitchFamily="34" charset="0"/>
              </a:rPr>
              <a:t>Обеспечивает биотопливом                                          Улучшения экономического положения</a:t>
            </a:r>
          </a:p>
          <a:p>
            <a:pPr marL="5777" marR="2311">
              <a:lnSpc>
                <a:spcPct val="102299"/>
              </a:lnSpc>
              <a:spcBef>
                <a:spcPts val="44"/>
              </a:spcBef>
            </a:pPr>
            <a:r>
              <a:rPr lang="uz-Cyrl-UZ" sz="1400" spc="-14" dirty="0">
                <a:solidFill>
                  <a:srgbClr val="22110B"/>
                </a:solidFill>
                <a:latin typeface="Calibri "/>
                <a:cs typeface="Arial" panose="020B0604020202020204" pitchFamily="34" charset="0"/>
              </a:rPr>
              <a:t>Улучшает экосистему</a:t>
            </a:r>
            <a:endParaRPr sz="1400" dirty="0">
              <a:latin typeface="Calibri "/>
              <a:cs typeface="Arial" panose="020B0604020202020204" pitchFamily="34" charset="0"/>
            </a:endParaRPr>
          </a:p>
        </p:txBody>
      </p:sp>
      <p:sp>
        <p:nvSpPr>
          <p:cNvPr id="72" name="object 52">
            <a:extLst>
              <a:ext uri="{FF2B5EF4-FFF2-40B4-BE49-F238E27FC236}">
                <a16:creationId xmlns:a16="http://schemas.microsoft.com/office/drawing/2014/main" id="{990571D6-A5CA-4E7F-A186-15404DC016A7}"/>
              </a:ext>
            </a:extLst>
          </p:cNvPr>
          <p:cNvSpPr txBox="1"/>
          <p:nvPr/>
        </p:nvSpPr>
        <p:spPr>
          <a:xfrm>
            <a:off x="558993" y="5356361"/>
            <a:ext cx="7072496" cy="217778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7" marR="2311">
              <a:lnSpc>
                <a:spcPct val="102299"/>
              </a:lnSpc>
              <a:spcBef>
                <a:spcPts val="44"/>
              </a:spcBef>
            </a:pPr>
            <a:r>
              <a:rPr lang="uz-Cyrl-UZ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            2019                   </a:t>
            </a:r>
            <a:r>
              <a:rPr lang="en-US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        </a:t>
            </a:r>
            <a:r>
              <a:rPr lang="ru-RU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     </a:t>
            </a:r>
            <a:r>
              <a:rPr lang="en-US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  </a:t>
            </a:r>
            <a:r>
              <a:rPr lang="ru-RU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      </a:t>
            </a:r>
            <a:r>
              <a:rPr lang="uz-Cyrl-UZ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2020                                   </a:t>
            </a:r>
            <a:r>
              <a:rPr lang="en-US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    2021-</a:t>
            </a:r>
            <a:r>
              <a:rPr lang="uz-Cyrl-UZ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202</a:t>
            </a:r>
            <a:r>
              <a:rPr lang="en-US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3</a:t>
            </a:r>
            <a:r>
              <a:rPr lang="uz-Cyrl-UZ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</a:t>
            </a:r>
            <a:r>
              <a:rPr lang="en-US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                        </a:t>
            </a:r>
            <a:r>
              <a:rPr lang="ru-RU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    </a:t>
            </a:r>
            <a:r>
              <a:rPr lang="en-US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2024</a:t>
            </a:r>
            <a:r>
              <a:rPr lang="uz-Cyrl-UZ" sz="1400" b="1" spc="-14" dirty="0">
                <a:solidFill>
                  <a:srgbClr val="FF0000"/>
                </a:solidFill>
                <a:latin typeface="Calibri "/>
                <a:cs typeface="Arial" panose="020B0604020202020204" pitchFamily="34" charset="0"/>
              </a:rPr>
              <a:t>   </a:t>
            </a:r>
            <a:endParaRPr sz="1400" b="1" dirty="0">
              <a:solidFill>
                <a:srgbClr val="FF0000"/>
              </a:solidFill>
              <a:latin typeface="Calibri "/>
              <a:cs typeface="Arial" panose="020B0604020202020204" pitchFamily="34" charset="0"/>
            </a:endParaRPr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5B2E6F3F-FC2B-4524-BB6D-9FBD20EB57A4}"/>
              </a:ext>
            </a:extLst>
          </p:cNvPr>
          <p:cNvGrpSpPr/>
          <p:nvPr/>
        </p:nvGrpSpPr>
        <p:grpSpPr>
          <a:xfrm>
            <a:off x="659267" y="1871813"/>
            <a:ext cx="7544934" cy="3399805"/>
            <a:chOff x="203199" y="3308692"/>
            <a:chExt cx="5867223" cy="2400043"/>
          </a:xfrm>
        </p:grpSpPr>
        <p:pic>
          <p:nvPicPr>
            <p:cNvPr id="26" name="Picture 105">
              <a:extLst>
                <a:ext uri="{FF2B5EF4-FFF2-40B4-BE49-F238E27FC236}">
                  <a16:creationId xmlns:a16="http://schemas.microsoft.com/office/drawing/2014/main" id="{A8F67FB6-F883-4936-AC10-A721A5A78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09" b="24202"/>
            <a:stretch/>
          </p:blipFill>
          <p:spPr>
            <a:xfrm>
              <a:off x="4674161" y="4612121"/>
              <a:ext cx="1396261" cy="1096614"/>
            </a:xfrm>
            <a:prstGeom prst="rect">
              <a:avLst/>
            </a:prstGeom>
          </p:spPr>
        </p:pic>
        <p:pic>
          <p:nvPicPr>
            <p:cNvPr id="28" name="Picture 108">
              <a:extLst>
                <a:ext uri="{FF2B5EF4-FFF2-40B4-BE49-F238E27FC236}">
                  <a16:creationId xmlns:a16="http://schemas.microsoft.com/office/drawing/2014/main" id="{86B89FF5-8A2E-4541-834C-1D9BEFE97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94" b="28365"/>
            <a:stretch/>
          </p:blipFill>
          <p:spPr>
            <a:xfrm>
              <a:off x="4670440" y="3308692"/>
              <a:ext cx="1399006" cy="1303427"/>
            </a:xfrm>
            <a:prstGeom prst="rect">
              <a:avLst/>
            </a:prstGeom>
          </p:spPr>
        </p:pic>
        <p:pic>
          <p:nvPicPr>
            <p:cNvPr id="76" name="Picture 100">
              <a:extLst>
                <a:ext uri="{FF2B5EF4-FFF2-40B4-BE49-F238E27FC236}">
                  <a16:creationId xmlns:a16="http://schemas.microsoft.com/office/drawing/2014/main" id="{FAE63EE5-3D51-4FED-87A2-5E2C22B00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99" y="3308692"/>
              <a:ext cx="1425250" cy="2383198"/>
            </a:xfrm>
            <a:prstGeom prst="rect">
              <a:avLst/>
            </a:prstGeom>
          </p:spPr>
        </p:pic>
        <p:pic>
          <p:nvPicPr>
            <p:cNvPr id="77" name="Picture 102">
              <a:extLst>
                <a:ext uri="{FF2B5EF4-FFF2-40B4-BE49-F238E27FC236}">
                  <a16:creationId xmlns:a16="http://schemas.microsoft.com/office/drawing/2014/main" id="{2F50E005-82AB-4959-9718-21374F0BF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067" y="3308692"/>
              <a:ext cx="1355629" cy="1275064"/>
            </a:xfrm>
            <a:prstGeom prst="rect">
              <a:avLst/>
            </a:prstGeom>
          </p:spPr>
        </p:pic>
        <p:pic>
          <p:nvPicPr>
            <p:cNvPr id="78" name="Picture 103">
              <a:extLst>
                <a:ext uri="{FF2B5EF4-FFF2-40B4-BE49-F238E27FC236}">
                  <a16:creationId xmlns:a16="http://schemas.microsoft.com/office/drawing/2014/main" id="{D04A8ED0-04F8-4CCA-8D21-37B522B20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068" y="4575787"/>
              <a:ext cx="1355629" cy="1132948"/>
            </a:xfrm>
            <a:prstGeom prst="rect">
              <a:avLst/>
            </a:prstGeom>
          </p:spPr>
        </p:pic>
        <p:pic>
          <p:nvPicPr>
            <p:cNvPr id="79" name="Picture 106">
              <a:extLst>
                <a:ext uri="{FF2B5EF4-FFF2-40B4-BE49-F238E27FC236}">
                  <a16:creationId xmlns:a16="http://schemas.microsoft.com/office/drawing/2014/main" id="{FFCF676F-BF24-47AE-BE3C-6BBDB2979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5" r="26959"/>
            <a:stretch/>
          </p:blipFill>
          <p:spPr>
            <a:xfrm>
              <a:off x="1723062" y="3312675"/>
              <a:ext cx="1421287" cy="2374160"/>
            </a:xfrm>
            <a:prstGeom prst="rect">
              <a:avLst/>
            </a:prstGeom>
          </p:spPr>
        </p:pic>
      </p:grpSp>
      <p:sp>
        <p:nvSpPr>
          <p:cNvPr id="82" name="Textfeld 81">
            <a:extLst>
              <a:ext uri="{FF2B5EF4-FFF2-40B4-BE49-F238E27FC236}">
                <a16:creationId xmlns:a16="http://schemas.microsoft.com/office/drawing/2014/main" id="{81A181EE-13D6-4E7E-9A8A-7A757C36034A}"/>
              </a:ext>
            </a:extLst>
          </p:cNvPr>
          <p:cNvSpPr txBox="1"/>
          <p:nvPr/>
        </p:nvSpPr>
        <p:spPr>
          <a:xfrm>
            <a:off x="757813" y="864849"/>
            <a:ext cx="7072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z-Cyrl-UZ" b="1" dirty="0"/>
              <a:t>Результаты технологии смешанного земледелия с использованием галофитов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60379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203901-04E8-4BF1-8671-BBB534CB9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8" r="25298"/>
          <a:stretch/>
        </p:blipFill>
        <p:spPr>
          <a:xfrm>
            <a:off x="2682326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Grafik 4" descr="Ein Bild, das draußen, Gelände, Kleidung, Person enthält.&#10;&#10;Automatisch generierte Beschreibung">
            <a:extLst>
              <a:ext uri="{FF2B5EF4-FFF2-40B4-BE49-F238E27FC236}">
                <a16:creationId xmlns:a16="http://schemas.microsoft.com/office/drawing/2014/main" id="{054813FD-48C2-4C07-9DBB-498027857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17" r="9230" b="4"/>
          <a:stretch/>
        </p:blipFill>
        <p:spPr>
          <a:xfrm>
            <a:off x="5866892" y="3456433"/>
            <a:ext cx="3277108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C588F49-E855-4891-813E-AB1DB736A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r="19443"/>
          <a:stretch/>
        </p:blipFill>
        <p:spPr>
          <a:xfrm>
            <a:off x="2722695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7852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9878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66291C-FF68-4EDC-9E73-00796080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20" y="826852"/>
            <a:ext cx="2655316" cy="45892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ru-RU" sz="2800" dirty="0"/>
              <a:t>Правильные комбинации галофитов + НТК</a:t>
            </a:r>
            <a:r>
              <a:rPr lang="en-US" sz="2800" dirty="0"/>
              <a:t> </a:t>
            </a:r>
            <a:r>
              <a:rPr lang="ru-RU" sz="2800" dirty="0"/>
              <a:t>в течение  нескольких вегетационных сезонов</a:t>
            </a:r>
            <a:br>
              <a:rPr lang="ru-RU" sz="2800" dirty="0"/>
            </a:br>
            <a:r>
              <a:rPr lang="ru-RU" sz="2800" dirty="0"/>
              <a:t>дают хорошие результаты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 descr="Ein Bild, das Gelände, draußen, Geologie, Boden enthält.&#10;&#10;Automatisch generierte Beschreibung">
            <a:extLst>
              <a:ext uri="{FF2B5EF4-FFF2-40B4-BE49-F238E27FC236}">
                <a16:creationId xmlns:a16="http://schemas.microsoft.com/office/drawing/2014/main" id="{ECDEE6FD-6585-47C7-8A0E-CC568D811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72" r="18450" b="4"/>
          <a:stretch/>
        </p:blipFill>
        <p:spPr>
          <a:xfrm>
            <a:off x="5883904" y="10"/>
            <a:ext cx="3260096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4544568"/>
            <a:ext cx="256122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03DFF25-48A7-4B9E-8CB9-F8CFBD93E392}"/>
              </a:ext>
            </a:extLst>
          </p:cNvPr>
          <p:cNvSpPr/>
          <p:nvPr/>
        </p:nvSpPr>
        <p:spPr>
          <a:xfrm rot="5400000">
            <a:off x="7487637" y="2736103"/>
            <a:ext cx="602541" cy="26481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3200" dirty="0" err="1"/>
              <a:t>Before</a:t>
            </a:r>
            <a:r>
              <a:rPr lang="de-DE" sz="3200" dirty="0"/>
              <a:t> </a:t>
            </a:r>
            <a:r>
              <a:rPr lang="de-DE" sz="3200" dirty="0" err="1"/>
              <a:t>project</a:t>
            </a:r>
            <a:endParaRPr lang="en-US" sz="32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FFD251B-5D32-4EB4-AFBD-382E944AF6C7}"/>
              </a:ext>
            </a:extLst>
          </p:cNvPr>
          <p:cNvSpPr/>
          <p:nvPr/>
        </p:nvSpPr>
        <p:spPr>
          <a:xfrm rot="5400000">
            <a:off x="4549834" y="1651990"/>
            <a:ext cx="602541" cy="28229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3200" dirty="0" err="1"/>
              <a:t>Current</a:t>
            </a:r>
            <a:r>
              <a:rPr lang="de-DE" sz="3200" dirty="0"/>
              <a:t> </a:t>
            </a:r>
            <a:r>
              <a:rPr lang="de-DE" sz="3200" dirty="0" err="1"/>
              <a:t>state</a:t>
            </a:r>
            <a:endParaRPr lang="en-US" sz="3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17C8F05-1B9A-4C70-A37E-928BF9BFE6BB}"/>
              </a:ext>
            </a:extLst>
          </p:cNvPr>
          <p:cNvSpPr txBox="1"/>
          <p:nvPr/>
        </p:nvSpPr>
        <p:spPr>
          <a:xfrm>
            <a:off x="235092" y="827897"/>
            <a:ext cx="4615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Вывод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4902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7E3B00-6B8C-4DA7-A34B-4B430BEE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ru-RU" sz="3500"/>
              <a:t>Планы на будущее </a:t>
            </a:r>
            <a:endParaRPr lang="en-US" sz="35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B24ABF-7FFB-4C2A-9F3C-3A669BC3B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2481943"/>
            <a:ext cx="7626096" cy="3695020"/>
          </a:xfrm>
        </p:spPr>
        <p:txBody>
          <a:bodyPr>
            <a:normAutofit/>
          </a:bodyPr>
          <a:lstStyle/>
          <a:p>
            <a:r>
              <a:rPr lang="ru-RU" sz="2400" dirty="0"/>
              <a:t>Расширение утвержденного НТК на уровне специализированных ферм</a:t>
            </a:r>
          </a:p>
          <a:p>
            <a:endParaRPr lang="ru-RU" sz="2400" dirty="0"/>
          </a:p>
          <a:p>
            <a:r>
              <a:rPr lang="ru-RU" sz="2400" dirty="0"/>
              <a:t>Широкое применение технологий посредством сотрудничества с другими международными проектами развития.</a:t>
            </a:r>
          </a:p>
          <a:p>
            <a:endParaRPr lang="ru-RU" sz="2400" dirty="0"/>
          </a:p>
          <a:p>
            <a:r>
              <a:rPr lang="ru-RU" sz="2400" dirty="0"/>
              <a:t>Использование </a:t>
            </a:r>
            <a:r>
              <a:rPr lang="ru-RU" sz="2400" dirty="0" err="1"/>
              <a:t>галофитных</a:t>
            </a:r>
            <a:r>
              <a:rPr lang="ru-RU" sz="2400" dirty="0"/>
              <a:t> биопродуктов (...Силосование, биокомпост, 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8012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10B88D-1E0F-4BFC-B4C9-F8D28E961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dirty="0"/>
              <a:t>СПАСИБО ЗА ВНИМАНИЕ!!!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482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B282E3-E5C1-4C3E-9B41-2F6D7C33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59" y="3703975"/>
            <a:ext cx="3253394" cy="2398713"/>
          </a:xfrm>
        </p:spPr>
        <p:txBody>
          <a:bodyPr>
            <a:normAutofit/>
          </a:bodyPr>
          <a:lstStyle/>
          <a:p>
            <a:pPr algn="ctr"/>
            <a:r>
              <a:rPr lang="ru-RU" sz="2500"/>
              <a:t>Экологическая и сельскохозяйственная ситуация в дельте Амударьи</a:t>
            </a:r>
            <a:endParaRPr lang="en-US" sz="2500"/>
          </a:p>
        </p:txBody>
      </p:sp>
      <p:pic>
        <p:nvPicPr>
          <p:cNvPr id="7" name="Picture 6" descr="Растущее растение">
            <a:extLst>
              <a:ext uri="{FF2B5EF4-FFF2-40B4-BE49-F238E27FC236}">
                <a16:creationId xmlns:a16="http://schemas.microsoft.com/office/drawing/2014/main" id="{9622650C-F8E1-D3E8-2C2F-1E873A38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422" b="24904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3FFD92-8353-4B1A-B233-7F834D3B4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3703975"/>
            <a:ext cx="3943350" cy="2398713"/>
          </a:xfrm>
        </p:spPr>
        <p:txBody>
          <a:bodyPr anchor="ctr">
            <a:normAutofit/>
          </a:bodyPr>
          <a:lstStyle/>
          <a:p>
            <a:r>
              <a:rPr lang="ru-RU" sz="1400" dirty="0"/>
              <a:t>Засоление почв</a:t>
            </a:r>
            <a:r>
              <a:rPr lang="en-US" sz="1400" dirty="0"/>
              <a:t> </a:t>
            </a:r>
            <a:r>
              <a:rPr lang="ru-RU" sz="1400" dirty="0"/>
              <a:t>пахотных земель </a:t>
            </a:r>
            <a:r>
              <a:rPr lang="de-DE" sz="1400" dirty="0"/>
              <a:t>- </a:t>
            </a:r>
            <a:r>
              <a:rPr lang="ru-RU" sz="1400" dirty="0"/>
              <a:t>90%</a:t>
            </a:r>
          </a:p>
          <a:p>
            <a:r>
              <a:rPr lang="ru-RU" sz="1400" dirty="0"/>
              <a:t>Нехватка поливной воды</a:t>
            </a:r>
          </a:p>
          <a:p>
            <a:r>
              <a:rPr lang="ru-RU" sz="1400" dirty="0"/>
              <a:t>Изменение климата, увеличение температур и засушливости</a:t>
            </a:r>
            <a:endParaRPr lang="de-DE" sz="1400" dirty="0"/>
          </a:p>
          <a:p>
            <a:r>
              <a:rPr lang="ru-RU" sz="1400" dirty="0"/>
              <a:t>Недостаточная диверсификация культур</a:t>
            </a:r>
            <a:r>
              <a:rPr lang="en-US" sz="1400" dirty="0"/>
              <a:t> (</a:t>
            </a:r>
            <a:r>
              <a:rPr lang="ru-RU" sz="1400" dirty="0"/>
              <a:t>кормовые культуры занимают менее 12%)</a:t>
            </a:r>
          </a:p>
          <a:p>
            <a:r>
              <a:rPr lang="ru-RU" sz="1400" dirty="0"/>
              <a:t>Деградация пастбищных угодий и низкая кормовая база</a:t>
            </a:r>
          </a:p>
        </p:txBody>
      </p:sp>
    </p:spTree>
    <p:extLst>
      <p:ext uri="{BB962C8B-B14F-4D97-AF65-F5344CB8AC3E}">
        <p14:creationId xmlns:p14="http://schemas.microsoft.com/office/powerpoint/2010/main" val="276019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60" name="Rectangle 43059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61" name="Rectangle 43060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3997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7BEDB187-8FDB-4A2C-B804-037EE591D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76" y="603622"/>
            <a:ext cx="3211785" cy="13229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3000"/>
              </a:lnSpc>
              <a:spcBef>
                <a:spcPts val="1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9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4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</a:pPr>
            <a:r>
              <a:rPr lang="en-US" altLang="zh-CN"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Вызовы : 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2069B65A-4AE5-487B-8B2D-CB3F4DA95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08" y="2207977"/>
            <a:ext cx="3869347" cy="40464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12725" indent="-212725">
              <a:lnSpc>
                <a:spcPct val="93000"/>
              </a:lnSpc>
              <a:spcBef>
                <a:spcPts val="1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9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4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ts val="521"/>
              </a:spcBef>
              <a:spcAft>
                <a:spcPts val="521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Потребности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в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восстановлении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засоленных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земель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(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зона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орошаемого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земледелия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) </a:t>
            </a:r>
            <a:endParaRPr lang="ru-RU" altLang="zh-CN" sz="17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ts val="521"/>
              </a:spcBef>
              <a:spcAft>
                <a:spcPts val="521"/>
              </a:spcAft>
              <a:buSzPct val="45000"/>
              <a:buFont typeface="Arial" panose="020B0604020202020204" pitchFamily="34" charset="0"/>
              <a:buChar char="•"/>
            </a:pPr>
            <a:r>
              <a:rPr lang="ru-RU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Использование земель с сильным засолением или с доступом только к солёной воде </a:t>
            </a:r>
            <a:endParaRPr lang="en-US" altLang="zh-CN" sz="17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ts val="521"/>
              </a:spcBef>
              <a:spcAft>
                <a:spcPts val="521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Водоёмкое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предсезонное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выщелачивание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для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улучшения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засоленных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почв</a:t>
            </a:r>
            <a:r>
              <a:rPr lang="ru-RU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(промывание соли)</a:t>
            </a:r>
            <a:endParaRPr lang="en-US" altLang="zh-CN" sz="17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ts val="521"/>
              </a:spcBef>
              <a:spcAft>
                <a:spcPts val="521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Недостаток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зимних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кормов</a:t>
            </a:r>
            <a:r>
              <a:rPr lang="ru-RU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и возможности увеличения кормовой базы</a:t>
            </a:r>
            <a:endParaRPr lang="en-US" altLang="zh-CN" sz="17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ts val="521"/>
              </a:spcBef>
              <a:spcAft>
                <a:spcPts val="521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Низкое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качество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кормов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;</a:t>
            </a:r>
          </a:p>
          <a:p>
            <a:pPr indent="-228600" eaLnBrk="1" hangingPunct="1">
              <a:lnSpc>
                <a:spcPct val="90000"/>
              </a:lnSpc>
              <a:spcBef>
                <a:spcPts val="521"/>
              </a:spcBef>
              <a:spcAft>
                <a:spcPts val="521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Низкий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уровень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знаний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и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профессиональных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навыков</a:t>
            </a:r>
            <a:endParaRPr lang="ru-RU" altLang="zh-CN" sz="17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ts val="521"/>
              </a:spcBef>
              <a:spcAft>
                <a:spcPts val="521"/>
              </a:spcAft>
              <a:buSzPct val="45000"/>
              <a:buFont typeface="Arial" panose="020B0604020202020204" pitchFamily="34" charset="0"/>
              <a:buChar char="•"/>
            </a:pPr>
            <a:r>
              <a:rPr lang="ru-RU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Быстрый рост поголовья скота, как самый быстрый источник инвестиций</a:t>
            </a:r>
            <a:endParaRPr lang="en-US" altLang="zh-CN" sz="17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5" name="Picture 4" descr="A picture containing outdoor, grass, field, herd&#10;&#10;Description automatically generated">
            <a:extLst>
              <a:ext uri="{FF2B5EF4-FFF2-40B4-BE49-F238E27FC236}">
                <a16:creationId xmlns:a16="http://schemas.microsoft.com/office/drawing/2014/main" id="{655B5852-A8DE-437E-830A-6A54AF86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r="2" b="2"/>
          <a:stretch/>
        </p:blipFill>
        <p:spPr>
          <a:xfrm>
            <a:off x="4276638" y="1"/>
            <a:ext cx="4867368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C2D69A-5876-B640-CCEF-49D488660B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r="6026" b="-3"/>
          <a:stretch/>
        </p:blipFill>
        <p:spPr bwMode="auto">
          <a:xfrm>
            <a:off x="4064565" y="3429000"/>
            <a:ext cx="5079435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924540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0171B4-9254-4A04-BB13-843A86E8E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7" y="358000"/>
            <a:ext cx="5971014" cy="4224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817D1-EA73-74BE-B342-A19FEB75C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06" y="994144"/>
            <a:ext cx="2602015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427D56-07F3-5305-8815-6B1C4F161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1" y="2825746"/>
            <a:ext cx="2551812" cy="1613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DD7645-A6BE-C6C0-6DE8-3A989154475C}"/>
              </a:ext>
            </a:extLst>
          </p:cNvPr>
          <p:cNvSpPr txBox="1"/>
          <p:nvPr/>
        </p:nvSpPr>
        <p:spPr>
          <a:xfrm>
            <a:off x="941295" y="82795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Узбекистан</a:t>
            </a:r>
            <a:endParaRPr lang="en-US" sz="1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BAB78F-9C67-14A0-D20C-4D3F27F886CC}"/>
              </a:ext>
            </a:extLst>
          </p:cNvPr>
          <p:cNvSpPr txBox="1">
            <a:spLocks/>
          </p:cNvSpPr>
          <p:nvPr/>
        </p:nvSpPr>
        <p:spPr bwMode="auto">
          <a:xfrm>
            <a:off x="941295" y="5279511"/>
            <a:ext cx="7261411" cy="73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Поголовье скота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E20B1-5B2B-27A9-AF55-0564D5409B50}"/>
              </a:ext>
            </a:extLst>
          </p:cNvPr>
          <p:cNvSpPr txBox="1"/>
          <p:nvPr/>
        </p:nvSpPr>
        <p:spPr>
          <a:xfrm>
            <a:off x="6337248" y="4405425"/>
            <a:ext cx="26508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95%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индивидуальные фермеры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E4FFF1-934A-2625-3CA3-174A15049D75}"/>
              </a:ext>
            </a:extLst>
          </p:cNvPr>
          <p:cNvSpPr txBox="1"/>
          <p:nvPr/>
        </p:nvSpPr>
        <p:spPr>
          <a:xfrm>
            <a:off x="2756647" y="596523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Необходимость в увеличение кормовой базы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ADF4E8-0DAB-D4A2-EACF-8EB2EE923934}"/>
              </a:ext>
            </a:extLst>
          </p:cNvPr>
          <p:cNvSpPr txBox="1"/>
          <p:nvPr/>
        </p:nvSpPr>
        <p:spPr>
          <a:xfrm>
            <a:off x="1108171" y="4529715"/>
            <a:ext cx="5486399" cy="336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Source: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UzStat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Infographics – CERR, based on </a:t>
            </a:r>
            <a:r>
              <a:rPr lang="en-US" sz="1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UzStat</a:t>
            </a:r>
            <a:r>
              <a:rPr 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76573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2D1BDE-6F30-2533-670D-075A2FE7A18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035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30CA5-6E97-3912-E062-FED8B9CCC0B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8" r="-2" b="-2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3D512-14A9-0DC4-F7B3-1609564E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/>
          </a:bodyPr>
          <a:lstStyle/>
          <a:p>
            <a:r>
              <a:rPr lang="ru-RU" sz="2800" dirty="0"/>
              <a:t>Кейс 1: в частном секторе</a:t>
            </a:r>
            <a:br>
              <a:rPr lang="ru-RU" sz="2800" dirty="0"/>
            </a:br>
            <a:r>
              <a:rPr lang="ru-RU" sz="2800" dirty="0"/>
              <a:t>Ф</a:t>
            </a:r>
            <a:r>
              <a:rPr lang="de-DE" sz="2800" dirty="0"/>
              <a:t>/</a:t>
            </a:r>
            <a:r>
              <a:rPr lang="ru-RU" sz="2800" dirty="0"/>
              <a:t>Х «Панаев </a:t>
            </a:r>
            <a:r>
              <a:rPr lang="ru-RU" sz="2800" dirty="0" err="1"/>
              <a:t>фармс</a:t>
            </a:r>
            <a:r>
              <a:rPr lang="ru-RU" sz="2800" dirty="0"/>
              <a:t>»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6631A-0BF4-D442-CCEF-2E2BF1A32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347645"/>
            <a:ext cx="3624602" cy="4238090"/>
          </a:xfrm>
        </p:spPr>
        <p:txBody>
          <a:bodyPr>
            <a:normAutofit fontScale="77500" lnSpcReduction="20000"/>
          </a:bodyPr>
          <a:lstStyle/>
          <a:p>
            <a:r>
              <a:rPr lang="ru-RU" sz="1800" dirty="0"/>
              <a:t>Основана в 2016 году</a:t>
            </a:r>
          </a:p>
          <a:p>
            <a:r>
              <a:rPr lang="ru-RU" sz="1800" dirty="0"/>
              <a:t>Цель: производство молока и молочных продуктов</a:t>
            </a:r>
          </a:p>
          <a:p>
            <a:r>
              <a:rPr lang="ru-RU" sz="1800" dirty="0"/>
              <a:t>Количество скота: 300 БРС и около 1000 МРС</a:t>
            </a:r>
            <a:endParaRPr lang="de-DE" sz="1800" dirty="0"/>
          </a:p>
          <a:p>
            <a:r>
              <a:rPr lang="ru-RU" sz="1800" dirty="0"/>
              <a:t>Общие инвестиции в производство и инфраструктуру около 3 млн </a:t>
            </a:r>
            <a:r>
              <a:rPr lang="en-US" sz="1800" dirty="0"/>
              <a:t>$</a:t>
            </a:r>
            <a:endParaRPr lang="ru-RU" sz="1800" dirty="0"/>
          </a:p>
          <a:p>
            <a:endParaRPr lang="ru-RU" sz="1700" dirty="0"/>
          </a:p>
          <a:p>
            <a:pPr marL="0" indent="0">
              <a:buNone/>
            </a:pPr>
            <a:r>
              <a:rPr lang="ru-RU" sz="1700" b="1" dirty="0"/>
              <a:t>Проблемы</a:t>
            </a:r>
          </a:p>
          <a:p>
            <a:r>
              <a:rPr lang="ru-RU" sz="1800" dirty="0"/>
              <a:t>Недостаток корма и </a:t>
            </a:r>
            <a:r>
              <a:rPr lang="uz-Cyrl-UZ" sz="1800" dirty="0"/>
              <a:t>низкая урожайность (например кукурузный силос - около 15тонн</a:t>
            </a:r>
            <a:r>
              <a:rPr lang="de-DE" sz="1800" dirty="0"/>
              <a:t>/</a:t>
            </a:r>
            <a:r>
              <a:rPr lang="ru-RU" sz="1800" dirty="0"/>
              <a:t>га биомассы)</a:t>
            </a:r>
          </a:p>
          <a:p>
            <a:r>
              <a:rPr lang="en-US" sz="1800" dirty="0"/>
              <a:t>~</a:t>
            </a:r>
            <a:r>
              <a:rPr lang="uz-Cyrl-UZ" sz="1800" dirty="0"/>
              <a:t>40% земли фермы не пригодно для выращивания корм.культур (кукуруз</a:t>
            </a:r>
            <a:r>
              <a:rPr lang="ru-RU" sz="1800" dirty="0"/>
              <a:t>ы</a:t>
            </a:r>
            <a:r>
              <a:rPr lang="uz-Cyrl-UZ" sz="1800" dirty="0"/>
              <a:t>, люцерны) в следствие сильного </a:t>
            </a:r>
            <a:r>
              <a:rPr lang="ru-RU" sz="1800" dirty="0"/>
              <a:t>засоления</a:t>
            </a:r>
          </a:p>
          <a:p>
            <a:r>
              <a:rPr lang="ru-RU" sz="1800" dirty="0"/>
              <a:t>Недостаток поливной воды, кормовые культуры не в приоритете</a:t>
            </a:r>
          </a:p>
          <a:p>
            <a:r>
              <a:rPr lang="ru-RU" sz="1800" dirty="0"/>
              <a:t>С момента основания, закупает 50% дополнительно требуемого объема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5107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4F1EADF-0E4F-477A-A740-348CCF530F19}"/>
              </a:ext>
            </a:extLst>
          </p:cNvPr>
          <p:cNvSpPr txBox="1"/>
          <p:nvPr/>
        </p:nvSpPr>
        <p:spPr>
          <a:xfrm>
            <a:off x="138315" y="113007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sz="1800" b="1" dirty="0"/>
              <a:t>Основные цели: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CDF0C0D-CE11-4F46-90DF-C1C8D70B3A78}"/>
              </a:ext>
            </a:extLst>
          </p:cNvPr>
          <p:cNvSpPr txBox="1"/>
          <p:nvPr/>
        </p:nvSpPr>
        <p:spPr>
          <a:xfrm>
            <a:off x="468087" y="201956"/>
            <a:ext cx="7673830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7" marR="2311" algn="ctr">
              <a:lnSpc>
                <a:spcPct val="106600"/>
              </a:lnSpc>
              <a:spcBef>
                <a:spcPts val="44"/>
              </a:spcBef>
            </a:pPr>
            <a:r>
              <a:rPr lang="de-DE" sz="2400" b="1" dirty="0">
                <a:latin typeface="Calibri "/>
                <a:cs typeface="Arial" panose="020B0604020202020204" pitchFamily="34" charset="0"/>
              </a:rPr>
              <a:t>Project BLUE - </a:t>
            </a:r>
            <a:r>
              <a:rPr lang="ru-RU" sz="2400" b="1" dirty="0">
                <a:latin typeface="Calibri "/>
                <a:cs typeface="Arial" panose="020B0604020202020204" pitchFamily="34" charset="0"/>
              </a:rPr>
              <a:t>Эффективное </a:t>
            </a:r>
            <a:r>
              <a:rPr lang="ru-RU" sz="2400" b="1" dirty="0" err="1">
                <a:latin typeface="Calibri "/>
                <a:cs typeface="Arial" panose="020B0604020202020204" pitchFamily="34" charset="0"/>
              </a:rPr>
              <a:t>био</a:t>
            </a:r>
            <a:r>
              <a:rPr lang="ru-RU" sz="2400" b="1" dirty="0">
                <a:latin typeface="Calibri "/>
                <a:cs typeface="Arial" panose="020B0604020202020204" pitchFamily="34" charset="0"/>
              </a:rPr>
              <a:t>-земледелие на засоленных землях</a:t>
            </a:r>
          </a:p>
        </p:txBody>
      </p:sp>
      <p:pic>
        <p:nvPicPr>
          <p:cNvPr id="2" name="Grafik 1" descr="A person digging in a hole in a field&#10;&#10;Description automatically generated">
            <a:extLst>
              <a:ext uri="{FF2B5EF4-FFF2-40B4-BE49-F238E27FC236}">
                <a16:creationId xmlns:a16="http://schemas.microsoft.com/office/drawing/2014/main" id="{E45C771F-2D03-4CCA-B655-6F7732A1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584" y="3962401"/>
            <a:ext cx="3378257" cy="2504205"/>
          </a:xfrm>
          <a:prstGeom prst="rect">
            <a:avLst/>
          </a:prstGeom>
        </p:spPr>
      </p:pic>
      <p:pic>
        <p:nvPicPr>
          <p:cNvPr id="9" name="Grafik 8" descr="A field with a blue sky&#10;&#10;Description automatically generated with medium confidence">
            <a:extLst>
              <a:ext uri="{FF2B5EF4-FFF2-40B4-BE49-F238E27FC236}">
                <a16:creationId xmlns:a16="http://schemas.microsoft.com/office/drawing/2014/main" id="{4214AC21-58E8-4AB1-817E-113CC9769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234" y="1348680"/>
            <a:ext cx="3384607" cy="235134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EF3494F-3EF6-488C-AD22-3C3D1DA34F9C}"/>
              </a:ext>
            </a:extLst>
          </p:cNvPr>
          <p:cNvSpPr txBox="1"/>
          <p:nvPr/>
        </p:nvSpPr>
        <p:spPr>
          <a:xfrm>
            <a:off x="5504584" y="3697077"/>
            <a:ext cx="3301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Franklin Gothic Medium"/>
                <a:ea typeface="Verdana" panose="020B0604030504040204" pitchFamily="34" charset="0"/>
              </a:rPr>
              <a:t>Сильно засоленная почва - непригодная</a:t>
            </a:r>
            <a:endParaRPr lang="en-US" sz="12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80CDCA-150B-4F2F-82A5-EF1E783DAFB5}"/>
              </a:ext>
            </a:extLst>
          </p:cNvPr>
          <p:cNvSpPr txBox="1"/>
          <p:nvPr/>
        </p:nvSpPr>
        <p:spPr>
          <a:xfrm>
            <a:off x="5537238" y="6440276"/>
            <a:ext cx="3384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Franklin Gothic Medium"/>
                <a:ea typeface="Verdana" panose="020B0604030504040204" pitchFamily="34" charset="0"/>
              </a:rPr>
              <a:t>Atriplex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Franklin Gothic Medium"/>
                <a:ea typeface="Verdana" panose="020B0604030504040204" pitchFamily="34" charset="0"/>
              </a:rPr>
              <a:t>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Franklin Gothic Medium"/>
                <a:ea typeface="Verdana" panose="020B0604030504040204" pitchFamily="34" charset="0"/>
              </a:rPr>
              <a:t>nitens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Franklin Gothic Medium"/>
                <a:ea typeface="Verdana" panose="020B0604030504040204" pitchFamily="34" charset="0"/>
              </a:rPr>
              <a:t> полосы на засоленных землях</a:t>
            </a:r>
            <a:endParaRPr lang="en-US" sz="1200" dirty="0"/>
          </a:p>
        </p:txBody>
      </p:sp>
      <p:graphicFrame>
        <p:nvGraphicFramePr>
          <p:cNvPr id="13" name="TextBox 2">
            <a:extLst>
              <a:ext uri="{FF2B5EF4-FFF2-40B4-BE49-F238E27FC236}">
                <a16:creationId xmlns:a16="http://schemas.microsoft.com/office/drawing/2014/main" id="{0532885F-9D81-1025-7A21-25FC400F97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0798435"/>
              </p:ext>
            </p:extLst>
          </p:nvPr>
        </p:nvGraphicFramePr>
        <p:xfrm>
          <a:off x="468087" y="1562344"/>
          <a:ext cx="4901284" cy="4567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B1C94C5-4B9E-CF0D-0713-32DBA13AC0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83" y="1648"/>
            <a:ext cx="1210662" cy="139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5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平行四辺形 115"/>
          <p:cNvSpPr/>
          <p:nvPr/>
        </p:nvSpPr>
        <p:spPr>
          <a:xfrm>
            <a:off x="2396548" y="4188016"/>
            <a:ext cx="1145185" cy="302339"/>
          </a:xfrm>
          <a:prstGeom prst="parallelogram">
            <a:avLst>
              <a:gd name="adj" fmla="val 69445"/>
            </a:avLst>
          </a:prstGeom>
          <a:pattFill prst="wdUpDiag">
            <a:fgClr>
              <a:srgbClr val="CC9900"/>
            </a:fgClr>
            <a:bgClr>
              <a:schemeClr val="bg1"/>
            </a:bgClr>
          </a:pattFill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grpSp>
        <p:nvGrpSpPr>
          <p:cNvPr id="781" name="グループ化 780"/>
          <p:cNvGrpSpPr/>
          <p:nvPr/>
        </p:nvGrpSpPr>
        <p:grpSpPr>
          <a:xfrm>
            <a:off x="2543872" y="3807042"/>
            <a:ext cx="439444" cy="508698"/>
            <a:chOff x="5121818" y="4140003"/>
            <a:chExt cx="758158" cy="873173"/>
          </a:xfrm>
        </p:grpSpPr>
        <p:cxnSp>
          <p:nvCxnSpPr>
            <p:cNvPr id="782" name="直線コネクタ 781"/>
            <p:cNvCxnSpPr/>
            <p:nvPr/>
          </p:nvCxnSpPr>
          <p:spPr>
            <a:xfrm flipH="1">
              <a:off x="5519537" y="4509120"/>
              <a:ext cx="399" cy="504056"/>
            </a:xfrm>
            <a:prstGeom prst="line">
              <a:avLst/>
            </a:prstGeom>
            <a:ln w="317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3" name="グループ化 782"/>
            <p:cNvGrpSpPr/>
            <p:nvPr/>
          </p:nvGrpSpPr>
          <p:grpSpPr>
            <a:xfrm>
              <a:off x="5121818" y="4751552"/>
              <a:ext cx="758158" cy="139862"/>
              <a:chOff x="5112553" y="4751552"/>
              <a:chExt cx="758158" cy="139862"/>
            </a:xfrm>
          </p:grpSpPr>
          <p:cxnSp>
            <p:nvCxnSpPr>
              <p:cNvPr id="790" name="直線コネクタ 789"/>
              <p:cNvCxnSpPr/>
              <p:nvPr/>
            </p:nvCxnSpPr>
            <p:spPr>
              <a:xfrm flipH="1">
                <a:off x="5493009" y="4806317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1" name="涙形 790"/>
              <p:cNvSpPr/>
              <p:nvPr/>
            </p:nvSpPr>
            <p:spPr>
              <a:xfrm>
                <a:off x="5624127" y="4751552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92" name="直線コネクタ 791"/>
              <p:cNvCxnSpPr/>
              <p:nvPr/>
            </p:nvCxnSpPr>
            <p:spPr>
              <a:xfrm>
                <a:off x="5362524" y="4806317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3" name="涙形 792"/>
              <p:cNvSpPr/>
              <p:nvPr/>
            </p:nvSpPr>
            <p:spPr>
              <a:xfrm flipH="1">
                <a:off x="5112553" y="4758172"/>
                <a:ext cx="263367" cy="9629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grpSp>
          <p:nvGrpSpPr>
            <p:cNvPr id="784" name="グループ化 783"/>
            <p:cNvGrpSpPr/>
            <p:nvPr/>
          </p:nvGrpSpPr>
          <p:grpSpPr>
            <a:xfrm>
              <a:off x="5184562" y="4572291"/>
              <a:ext cx="623409" cy="152863"/>
              <a:chOff x="5112551" y="4543201"/>
              <a:chExt cx="758160" cy="166406"/>
            </a:xfrm>
          </p:grpSpPr>
          <p:cxnSp>
            <p:nvCxnSpPr>
              <p:cNvPr id="786" name="直線コネクタ 785"/>
              <p:cNvCxnSpPr/>
              <p:nvPr/>
            </p:nvCxnSpPr>
            <p:spPr>
              <a:xfrm flipH="1">
                <a:off x="5493009" y="4624510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7" name="涙形 786"/>
              <p:cNvSpPr/>
              <p:nvPr/>
            </p:nvSpPr>
            <p:spPr>
              <a:xfrm>
                <a:off x="5624127" y="4569745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88" name="直線コネクタ 787"/>
              <p:cNvCxnSpPr/>
              <p:nvPr/>
            </p:nvCxnSpPr>
            <p:spPr>
              <a:xfrm>
                <a:off x="5362524" y="4624510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9" name="涙形 788"/>
              <p:cNvSpPr/>
              <p:nvPr/>
            </p:nvSpPr>
            <p:spPr>
              <a:xfrm flipH="1">
                <a:off x="5112551" y="4543201"/>
                <a:ext cx="263367" cy="129453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785" name="Freeform 12"/>
            <p:cNvSpPr>
              <a:spLocks noChangeAspect="1"/>
            </p:cNvSpPr>
            <p:nvPr/>
          </p:nvSpPr>
          <p:spPr bwMode="auto">
            <a:xfrm>
              <a:off x="5405962" y="4140003"/>
              <a:ext cx="229379" cy="456662"/>
            </a:xfrm>
            <a:custGeom>
              <a:avLst/>
              <a:gdLst>
                <a:gd name="T0" fmla="*/ 130 w 798"/>
                <a:gd name="T1" fmla="*/ 946 h 995"/>
                <a:gd name="T2" fmla="*/ 55 w 798"/>
                <a:gd name="T3" fmla="*/ 870 h 995"/>
                <a:gd name="T4" fmla="*/ 18 w 798"/>
                <a:gd name="T5" fmla="*/ 742 h 995"/>
                <a:gd name="T6" fmla="*/ 1 w 798"/>
                <a:gd name="T7" fmla="*/ 627 h 995"/>
                <a:gd name="T8" fmla="*/ 14 w 798"/>
                <a:gd name="T9" fmla="*/ 399 h 995"/>
                <a:gd name="T10" fmla="*/ 58 w 798"/>
                <a:gd name="T11" fmla="*/ 216 h 995"/>
                <a:gd name="T12" fmla="*/ 114 w 798"/>
                <a:gd name="T13" fmla="*/ 69 h 995"/>
                <a:gd name="T14" fmla="*/ 181 w 798"/>
                <a:gd name="T15" fmla="*/ 3 h 995"/>
                <a:gd name="T16" fmla="*/ 247 w 798"/>
                <a:gd name="T17" fmla="*/ 55 h 995"/>
                <a:gd name="T18" fmla="*/ 279 w 798"/>
                <a:gd name="T19" fmla="*/ 135 h 995"/>
                <a:gd name="T20" fmla="*/ 313 w 798"/>
                <a:gd name="T21" fmla="*/ 255 h 995"/>
                <a:gd name="T22" fmla="*/ 350 w 798"/>
                <a:gd name="T23" fmla="*/ 463 h 995"/>
                <a:gd name="T24" fmla="*/ 361 w 798"/>
                <a:gd name="T25" fmla="*/ 663 h 995"/>
                <a:gd name="T26" fmla="*/ 318 w 798"/>
                <a:gd name="T27" fmla="*/ 844 h 995"/>
                <a:gd name="T28" fmla="*/ 250 w 798"/>
                <a:gd name="T29" fmla="*/ 934 h 995"/>
                <a:gd name="T30" fmla="*/ 130 w 798"/>
                <a:gd name="T31" fmla="*/ 946 h 9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8" h="995">
                  <a:moveTo>
                    <a:pt x="284" y="989"/>
                  </a:moveTo>
                  <a:cubicBezTo>
                    <a:pt x="234" y="977"/>
                    <a:pt x="162" y="945"/>
                    <a:pt x="121" y="910"/>
                  </a:cubicBezTo>
                  <a:cubicBezTo>
                    <a:pt x="80" y="875"/>
                    <a:pt x="58" y="818"/>
                    <a:pt x="38" y="776"/>
                  </a:cubicBezTo>
                  <a:cubicBezTo>
                    <a:pt x="18" y="734"/>
                    <a:pt x="2" y="716"/>
                    <a:pt x="1" y="656"/>
                  </a:cubicBezTo>
                  <a:cubicBezTo>
                    <a:pt x="0" y="596"/>
                    <a:pt x="8" y="489"/>
                    <a:pt x="29" y="417"/>
                  </a:cubicBezTo>
                  <a:cubicBezTo>
                    <a:pt x="50" y="345"/>
                    <a:pt x="90" y="283"/>
                    <a:pt x="126" y="226"/>
                  </a:cubicBezTo>
                  <a:cubicBezTo>
                    <a:pt x="162" y="169"/>
                    <a:pt x="203" y="110"/>
                    <a:pt x="248" y="73"/>
                  </a:cubicBezTo>
                  <a:cubicBezTo>
                    <a:pt x="293" y="36"/>
                    <a:pt x="346" y="6"/>
                    <a:pt x="395" y="3"/>
                  </a:cubicBezTo>
                  <a:cubicBezTo>
                    <a:pt x="444" y="0"/>
                    <a:pt x="504" y="34"/>
                    <a:pt x="540" y="57"/>
                  </a:cubicBezTo>
                  <a:cubicBezTo>
                    <a:pt x="576" y="80"/>
                    <a:pt x="587" y="106"/>
                    <a:pt x="611" y="141"/>
                  </a:cubicBezTo>
                  <a:cubicBezTo>
                    <a:pt x="635" y="176"/>
                    <a:pt x="657" y="210"/>
                    <a:pt x="682" y="267"/>
                  </a:cubicBezTo>
                  <a:cubicBezTo>
                    <a:pt x="707" y="324"/>
                    <a:pt x="747" y="413"/>
                    <a:pt x="764" y="484"/>
                  </a:cubicBezTo>
                  <a:cubicBezTo>
                    <a:pt x="781" y="555"/>
                    <a:pt x="798" y="627"/>
                    <a:pt x="787" y="693"/>
                  </a:cubicBezTo>
                  <a:cubicBezTo>
                    <a:pt x="776" y="759"/>
                    <a:pt x="735" y="836"/>
                    <a:pt x="695" y="883"/>
                  </a:cubicBezTo>
                  <a:cubicBezTo>
                    <a:pt x="655" y="930"/>
                    <a:pt x="615" y="959"/>
                    <a:pt x="547" y="977"/>
                  </a:cubicBezTo>
                  <a:cubicBezTo>
                    <a:pt x="479" y="995"/>
                    <a:pt x="339" y="987"/>
                    <a:pt x="284" y="989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sz="160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2312" y="315814"/>
            <a:ext cx="8766839" cy="1028099"/>
          </a:xfrm>
        </p:spPr>
        <p:txBody>
          <a:bodyPr>
            <a:noAutofit/>
          </a:bodyPr>
          <a:lstStyle/>
          <a:p>
            <a:pPr algn="ctr"/>
            <a:r>
              <a:rPr lang="ru-RU" altLang="ja-JP" sz="2100" dirty="0" err="1">
                <a:latin typeface="Segoe UI Semibold" panose="020B0702040204020203" pitchFamily="34" charset="0"/>
                <a:ea typeface="UD デジタル 教科書体 NK-R" panose="02020400000000000000" pitchFamily="18" charset="-128"/>
                <a:cs typeface="Segoe UI Semibold" panose="020B0702040204020203" pitchFamily="34" charset="0"/>
              </a:rPr>
              <a:t>Биоремедиация</a:t>
            </a:r>
            <a:r>
              <a:rPr lang="en-US" altLang="ja-JP" sz="2100" dirty="0">
                <a:latin typeface="Segoe UI Semibold" panose="020B0702040204020203" pitchFamily="34" charset="0"/>
                <a:ea typeface="UD デジタル 教科書体 NK-R" panose="02020400000000000000" pitchFamily="18" charset="-128"/>
                <a:cs typeface="Segoe UI Semibold" panose="020B0702040204020203" pitchFamily="34" charset="0"/>
              </a:rPr>
              <a:t> c </a:t>
            </a:r>
            <a:r>
              <a:rPr lang="ru-RU" altLang="ja-JP" sz="2100" dirty="0">
                <a:latin typeface="Segoe UI Semibold" panose="020B0702040204020203" pitchFamily="34" charset="0"/>
                <a:ea typeface="UD デジタル 教科書体 NK-R" panose="02020400000000000000" pitchFamily="18" charset="-128"/>
                <a:cs typeface="Segoe UI Semibold" panose="020B0702040204020203" pitchFamily="34" charset="0"/>
              </a:rPr>
              <a:t>применением галофитов для сильно засоленных почв</a:t>
            </a:r>
            <a:r>
              <a:rPr lang="en-US" altLang="ja-JP" sz="2100" dirty="0">
                <a:latin typeface="Segoe UI Semibold" panose="020B0702040204020203" pitchFamily="34" charset="0"/>
                <a:ea typeface="UD デジタル 教科書体 NK-R" panose="02020400000000000000" pitchFamily="18" charset="-128"/>
                <a:cs typeface="Segoe UI Semibold" panose="020B0702040204020203" pitchFamily="34" charset="0"/>
              </a:rPr>
              <a:t> – E- Digitalized Farm </a:t>
            </a:r>
            <a:endParaRPr kumimoji="1" lang="ja-JP" altLang="en-US" sz="2100" dirty="0"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-61453" y="3052496"/>
            <a:ext cx="2614758" cy="1319684"/>
            <a:chOff x="-113201" y="4261713"/>
            <a:chExt cx="3486348" cy="1759578"/>
          </a:xfrm>
        </p:grpSpPr>
        <p:sp>
          <p:nvSpPr>
            <p:cNvPr id="563" name="テキスト ボックス 562"/>
            <p:cNvSpPr txBox="1"/>
            <p:nvPr/>
          </p:nvSpPr>
          <p:spPr>
            <a:xfrm>
              <a:off x="-113201" y="5180035"/>
              <a:ext cx="1717130" cy="84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50"/>
                </a:lnSpc>
              </a:pPr>
              <a:r>
                <a:rPr lang="ru-RU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Традиционные </a:t>
              </a:r>
            </a:p>
            <a:p>
              <a:pPr algn="ctr">
                <a:lnSpc>
                  <a:spcPts val="1350"/>
                </a:lnSpc>
              </a:pPr>
              <a:r>
                <a:rPr lang="ru-RU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Культуры (ТК)</a:t>
              </a:r>
              <a:endParaRPr kumimoji="1" lang="ja-JP" altLang="en-US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64" name="テキスト ボックス 563"/>
            <p:cNvSpPr txBox="1"/>
            <p:nvPr/>
          </p:nvSpPr>
          <p:spPr>
            <a:xfrm>
              <a:off x="1538778" y="5160634"/>
              <a:ext cx="1834369" cy="601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50"/>
                </a:lnSpc>
              </a:pPr>
              <a:r>
                <a:rPr lang="ru-RU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ТК </a:t>
              </a:r>
              <a:r>
                <a:rPr kumimoji="1" lang="en-US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(</a:t>
              </a:r>
              <a:r>
                <a:rPr kumimoji="1" lang="ru-RU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снижается урожайность</a:t>
              </a:r>
              <a:r>
                <a:rPr kumimoji="1" lang="en-US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)</a:t>
              </a:r>
              <a:endParaRPr kumimoji="1" lang="ja-JP" altLang="en-US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65" name="平行四辺形 564"/>
            <p:cNvSpPr/>
            <p:nvPr/>
          </p:nvSpPr>
          <p:spPr>
            <a:xfrm>
              <a:off x="1711183" y="4678249"/>
              <a:ext cx="1526913" cy="403119"/>
            </a:xfrm>
            <a:prstGeom prst="parallelogram">
              <a:avLst>
                <a:gd name="adj" fmla="val 69445"/>
              </a:avLst>
            </a:prstGeom>
            <a:pattFill prst="wdUpDiag">
              <a:fgClr>
                <a:srgbClr val="996633"/>
              </a:fgClr>
              <a:bgClr>
                <a:schemeClr val="bg1"/>
              </a:bgClr>
            </a:pattFill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66" name="平行四辺形 565"/>
            <p:cNvSpPr/>
            <p:nvPr/>
          </p:nvSpPr>
          <p:spPr>
            <a:xfrm>
              <a:off x="46552" y="4678249"/>
              <a:ext cx="1526913" cy="403119"/>
            </a:xfrm>
            <a:prstGeom prst="parallelogram">
              <a:avLst>
                <a:gd name="adj" fmla="val 69445"/>
              </a:avLst>
            </a:prstGeom>
            <a:solidFill>
              <a:srgbClr val="996633"/>
            </a:solidFill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567" name="グループ化 566"/>
            <p:cNvGrpSpPr>
              <a:grpSpLocks noChangeAspect="1"/>
            </p:cNvGrpSpPr>
            <p:nvPr/>
          </p:nvGrpSpPr>
          <p:grpSpPr>
            <a:xfrm>
              <a:off x="262575" y="4269610"/>
              <a:ext cx="463982" cy="540000"/>
              <a:chOff x="8012233" y="3378308"/>
              <a:chExt cx="808530" cy="917862"/>
            </a:xfrm>
          </p:grpSpPr>
          <p:cxnSp>
            <p:nvCxnSpPr>
              <p:cNvPr id="665" name="直線コネクタ 664"/>
              <p:cNvCxnSpPr/>
              <p:nvPr/>
            </p:nvCxnSpPr>
            <p:spPr>
              <a:xfrm>
                <a:off x="8422649" y="3618438"/>
                <a:ext cx="0" cy="677732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直線コネクタ 665"/>
              <p:cNvCxnSpPr/>
              <p:nvPr/>
            </p:nvCxnSpPr>
            <p:spPr>
              <a:xfrm>
                <a:off x="8208726" y="3723876"/>
                <a:ext cx="213923" cy="195776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直線コネクタ 666"/>
              <p:cNvCxnSpPr/>
              <p:nvPr/>
            </p:nvCxnSpPr>
            <p:spPr>
              <a:xfrm flipV="1">
                <a:off x="8422649" y="3769045"/>
                <a:ext cx="213923" cy="331208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8" name="グループ化 667"/>
              <p:cNvGrpSpPr/>
              <p:nvPr/>
            </p:nvGrpSpPr>
            <p:grpSpPr>
              <a:xfrm>
                <a:off x="8513622" y="365243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77" name="楕円 676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78" name="直線コネクタ 677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直線コネクタ 678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9" name="グループ化 668"/>
              <p:cNvGrpSpPr/>
              <p:nvPr/>
            </p:nvGrpSpPr>
            <p:grpSpPr>
              <a:xfrm>
                <a:off x="8296477" y="337830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74" name="楕円 673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75" name="直線コネクタ 674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直線コネクタ 675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0" name="グループ化 669"/>
              <p:cNvGrpSpPr/>
              <p:nvPr/>
            </p:nvGrpSpPr>
            <p:grpSpPr>
              <a:xfrm>
                <a:off x="8012233" y="3593026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71" name="楕円 670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72" name="直線コネクタ 671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3" name="直線コネクタ 672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8" name="グループ化 567"/>
            <p:cNvGrpSpPr>
              <a:grpSpLocks noChangeAspect="1"/>
            </p:cNvGrpSpPr>
            <p:nvPr/>
          </p:nvGrpSpPr>
          <p:grpSpPr>
            <a:xfrm>
              <a:off x="766631" y="4261713"/>
              <a:ext cx="463982" cy="540000"/>
              <a:chOff x="8012233" y="3378308"/>
              <a:chExt cx="808530" cy="917862"/>
            </a:xfrm>
          </p:grpSpPr>
          <p:cxnSp>
            <p:nvCxnSpPr>
              <p:cNvPr id="650" name="直線コネクタ 649"/>
              <p:cNvCxnSpPr/>
              <p:nvPr/>
            </p:nvCxnSpPr>
            <p:spPr>
              <a:xfrm>
                <a:off x="8422649" y="3618438"/>
                <a:ext cx="0" cy="677732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直線コネクタ 650"/>
              <p:cNvCxnSpPr/>
              <p:nvPr/>
            </p:nvCxnSpPr>
            <p:spPr>
              <a:xfrm>
                <a:off x="8208726" y="3723876"/>
                <a:ext cx="213923" cy="195776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直線コネクタ 651"/>
              <p:cNvCxnSpPr/>
              <p:nvPr/>
            </p:nvCxnSpPr>
            <p:spPr>
              <a:xfrm flipV="1">
                <a:off x="8422649" y="3769045"/>
                <a:ext cx="213923" cy="331208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53" name="グループ化 652"/>
              <p:cNvGrpSpPr/>
              <p:nvPr/>
            </p:nvGrpSpPr>
            <p:grpSpPr>
              <a:xfrm>
                <a:off x="8513622" y="365243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62" name="楕円 661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63" name="直線コネクタ 662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直線コネクタ 663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グループ化 653"/>
              <p:cNvGrpSpPr/>
              <p:nvPr/>
            </p:nvGrpSpPr>
            <p:grpSpPr>
              <a:xfrm>
                <a:off x="8296477" y="337830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59" name="楕円 658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60" name="直線コネクタ 659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1" name="直線コネクタ 660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グループ化 654"/>
              <p:cNvGrpSpPr/>
              <p:nvPr/>
            </p:nvGrpSpPr>
            <p:grpSpPr>
              <a:xfrm>
                <a:off x="8012233" y="3593026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56" name="楕円 655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57" name="直線コネクタ 656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8" name="直線コネクタ 657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9" name="グループ化 568"/>
            <p:cNvGrpSpPr>
              <a:grpSpLocks noChangeAspect="1"/>
            </p:cNvGrpSpPr>
            <p:nvPr/>
          </p:nvGrpSpPr>
          <p:grpSpPr>
            <a:xfrm>
              <a:off x="-24680" y="4473176"/>
              <a:ext cx="463982" cy="540000"/>
              <a:chOff x="8012233" y="3378308"/>
              <a:chExt cx="808530" cy="917862"/>
            </a:xfrm>
          </p:grpSpPr>
          <p:cxnSp>
            <p:nvCxnSpPr>
              <p:cNvPr id="635" name="直線コネクタ 634"/>
              <p:cNvCxnSpPr/>
              <p:nvPr/>
            </p:nvCxnSpPr>
            <p:spPr>
              <a:xfrm>
                <a:off x="8422649" y="3618438"/>
                <a:ext cx="0" cy="677732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直線コネクタ 635"/>
              <p:cNvCxnSpPr/>
              <p:nvPr/>
            </p:nvCxnSpPr>
            <p:spPr>
              <a:xfrm>
                <a:off x="8208726" y="3723876"/>
                <a:ext cx="213923" cy="195776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直線コネクタ 636"/>
              <p:cNvCxnSpPr/>
              <p:nvPr/>
            </p:nvCxnSpPr>
            <p:spPr>
              <a:xfrm flipV="1">
                <a:off x="8422649" y="3769045"/>
                <a:ext cx="213923" cy="331208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8" name="グループ化 637"/>
              <p:cNvGrpSpPr/>
              <p:nvPr/>
            </p:nvGrpSpPr>
            <p:grpSpPr>
              <a:xfrm>
                <a:off x="8513622" y="365243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47" name="楕円 646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48" name="直線コネクタ 647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9" name="直線コネクタ 648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9" name="グループ化 638"/>
              <p:cNvGrpSpPr/>
              <p:nvPr/>
            </p:nvGrpSpPr>
            <p:grpSpPr>
              <a:xfrm>
                <a:off x="8296477" y="337830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44" name="楕円 643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45" name="直線コネクタ 644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6" name="直線コネクタ 645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0" name="グループ化 639"/>
              <p:cNvGrpSpPr/>
              <p:nvPr/>
            </p:nvGrpSpPr>
            <p:grpSpPr>
              <a:xfrm>
                <a:off x="8012233" y="3593026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41" name="楕円 640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42" name="直線コネクタ 641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3" name="直線コネクタ 642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70" name="グループ化 569"/>
            <p:cNvGrpSpPr>
              <a:grpSpLocks noChangeAspect="1"/>
            </p:cNvGrpSpPr>
            <p:nvPr/>
          </p:nvGrpSpPr>
          <p:grpSpPr>
            <a:xfrm>
              <a:off x="488997" y="4466298"/>
              <a:ext cx="463982" cy="540000"/>
              <a:chOff x="8012233" y="3378308"/>
              <a:chExt cx="808530" cy="917862"/>
            </a:xfrm>
          </p:grpSpPr>
          <p:cxnSp>
            <p:nvCxnSpPr>
              <p:cNvPr id="620" name="直線コネクタ 619"/>
              <p:cNvCxnSpPr/>
              <p:nvPr/>
            </p:nvCxnSpPr>
            <p:spPr>
              <a:xfrm>
                <a:off x="8422649" y="3618438"/>
                <a:ext cx="0" cy="677732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直線コネクタ 620"/>
              <p:cNvCxnSpPr/>
              <p:nvPr/>
            </p:nvCxnSpPr>
            <p:spPr>
              <a:xfrm>
                <a:off x="8208726" y="3723876"/>
                <a:ext cx="213923" cy="195776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直線コネクタ 621"/>
              <p:cNvCxnSpPr/>
              <p:nvPr/>
            </p:nvCxnSpPr>
            <p:spPr>
              <a:xfrm flipV="1">
                <a:off x="8422649" y="3769045"/>
                <a:ext cx="213923" cy="331208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3" name="グループ化 622"/>
              <p:cNvGrpSpPr/>
              <p:nvPr/>
            </p:nvGrpSpPr>
            <p:grpSpPr>
              <a:xfrm>
                <a:off x="8513622" y="365243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32" name="楕円 631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33" name="直線コネクタ 632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4" name="直線コネクタ 633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グループ化 623"/>
              <p:cNvGrpSpPr/>
              <p:nvPr/>
            </p:nvGrpSpPr>
            <p:grpSpPr>
              <a:xfrm>
                <a:off x="8296477" y="337830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29" name="楕円 628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30" name="直線コネクタ 629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1" name="直線コネクタ 630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5" name="グループ化 624"/>
              <p:cNvGrpSpPr/>
              <p:nvPr/>
            </p:nvGrpSpPr>
            <p:grpSpPr>
              <a:xfrm>
                <a:off x="8012233" y="3593026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26" name="楕円 625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27" name="直線コネクタ 626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8" name="直線コネクタ 627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71" name="グループ化 570"/>
            <p:cNvGrpSpPr>
              <a:grpSpLocks noChangeAspect="1"/>
            </p:cNvGrpSpPr>
            <p:nvPr/>
          </p:nvGrpSpPr>
          <p:grpSpPr>
            <a:xfrm>
              <a:off x="1004141" y="4459248"/>
              <a:ext cx="463982" cy="540000"/>
              <a:chOff x="8012233" y="3378308"/>
              <a:chExt cx="808530" cy="917862"/>
            </a:xfrm>
          </p:grpSpPr>
          <p:cxnSp>
            <p:nvCxnSpPr>
              <p:cNvPr id="605" name="直線コネクタ 604"/>
              <p:cNvCxnSpPr/>
              <p:nvPr/>
            </p:nvCxnSpPr>
            <p:spPr>
              <a:xfrm>
                <a:off x="8422649" y="3618438"/>
                <a:ext cx="0" cy="677732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直線コネクタ 605"/>
              <p:cNvCxnSpPr/>
              <p:nvPr/>
            </p:nvCxnSpPr>
            <p:spPr>
              <a:xfrm>
                <a:off x="8208726" y="3723876"/>
                <a:ext cx="213923" cy="195776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直線コネクタ 606"/>
              <p:cNvCxnSpPr/>
              <p:nvPr/>
            </p:nvCxnSpPr>
            <p:spPr>
              <a:xfrm flipV="1">
                <a:off x="8422649" y="3769045"/>
                <a:ext cx="213923" cy="331208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8" name="グループ化 607"/>
              <p:cNvGrpSpPr/>
              <p:nvPr/>
            </p:nvGrpSpPr>
            <p:grpSpPr>
              <a:xfrm>
                <a:off x="8513622" y="365243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17" name="楕円 616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18" name="直線コネクタ 617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直線コネクタ 618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9" name="グループ化 608"/>
              <p:cNvGrpSpPr/>
              <p:nvPr/>
            </p:nvGrpSpPr>
            <p:grpSpPr>
              <a:xfrm>
                <a:off x="8296477" y="337830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14" name="楕円 613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15" name="直線コネクタ 614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直線コネクタ 615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0" name="グループ化 609"/>
              <p:cNvGrpSpPr/>
              <p:nvPr/>
            </p:nvGrpSpPr>
            <p:grpSpPr>
              <a:xfrm>
                <a:off x="8012233" y="3593026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11" name="楕円 610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12" name="直線コネクタ 611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3" name="直線コネクタ 612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72" name="グループ化 571"/>
            <p:cNvGrpSpPr>
              <a:grpSpLocks noChangeAspect="1"/>
            </p:cNvGrpSpPr>
            <p:nvPr/>
          </p:nvGrpSpPr>
          <p:grpSpPr>
            <a:xfrm>
              <a:off x="1897411" y="4401120"/>
              <a:ext cx="463982" cy="540000"/>
              <a:chOff x="8012233" y="3378308"/>
              <a:chExt cx="808530" cy="917862"/>
            </a:xfrm>
          </p:grpSpPr>
          <p:cxnSp>
            <p:nvCxnSpPr>
              <p:cNvPr id="590" name="直線コネクタ 589"/>
              <p:cNvCxnSpPr/>
              <p:nvPr/>
            </p:nvCxnSpPr>
            <p:spPr>
              <a:xfrm>
                <a:off x="8422649" y="3618438"/>
                <a:ext cx="0" cy="677732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直線コネクタ 590"/>
              <p:cNvCxnSpPr/>
              <p:nvPr/>
            </p:nvCxnSpPr>
            <p:spPr>
              <a:xfrm>
                <a:off x="8208726" y="3723876"/>
                <a:ext cx="213923" cy="195776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直線コネクタ 591"/>
              <p:cNvCxnSpPr/>
              <p:nvPr/>
            </p:nvCxnSpPr>
            <p:spPr>
              <a:xfrm flipV="1">
                <a:off x="8422649" y="3769045"/>
                <a:ext cx="213923" cy="331208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3" name="グループ化 592"/>
              <p:cNvGrpSpPr/>
              <p:nvPr/>
            </p:nvGrpSpPr>
            <p:grpSpPr>
              <a:xfrm>
                <a:off x="8513622" y="365243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602" name="楕円 601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03" name="直線コネクタ 602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直線コネクタ 603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4" name="グループ化 593"/>
              <p:cNvGrpSpPr/>
              <p:nvPr/>
            </p:nvGrpSpPr>
            <p:grpSpPr>
              <a:xfrm>
                <a:off x="8296477" y="337830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599" name="楕円 598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00" name="直線コネクタ 599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1" name="直線コネクタ 600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5" name="グループ化 594"/>
              <p:cNvGrpSpPr/>
              <p:nvPr/>
            </p:nvGrpSpPr>
            <p:grpSpPr>
              <a:xfrm>
                <a:off x="8012233" y="3593026"/>
                <a:ext cx="307141" cy="299302"/>
                <a:chOff x="9563711" y="3212976"/>
                <a:chExt cx="1068793" cy="1009702"/>
              </a:xfrm>
            </p:grpSpPr>
            <p:sp>
              <p:nvSpPr>
                <p:cNvPr id="596" name="楕円 595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97" name="直線コネクタ 596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直線コネクタ 597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73" name="グループ化 572"/>
            <p:cNvGrpSpPr>
              <a:grpSpLocks noChangeAspect="1"/>
            </p:cNvGrpSpPr>
            <p:nvPr/>
          </p:nvGrpSpPr>
          <p:grpSpPr>
            <a:xfrm>
              <a:off x="2518269" y="4401168"/>
              <a:ext cx="463982" cy="540000"/>
              <a:chOff x="8012233" y="3378308"/>
              <a:chExt cx="808530" cy="917862"/>
            </a:xfrm>
          </p:grpSpPr>
          <p:cxnSp>
            <p:nvCxnSpPr>
              <p:cNvPr id="575" name="直線コネクタ 574"/>
              <p:cNvCxnSpPr/>
              <p:nvPr/>
            </p:nvCxnSpPr>
            <p:spPr>
              <a:xfrm>
                <a:off x="8422649" y="3618438"/>
                <a:ext cx="0" cy="677732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直線コネクタ 575"/>
              <p:cNvCxnSpPr/>
              <p:nvPr/>
            </p:nvCxnSpPr>
            <p:spPr>
              <a:xfrm>
                <a:off x="8208726" y="3723876"/>
                <a:ext cx="213923" cy="195776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直線コネクタ 576"/>
              <p:cNvCxnSpPr/>
              <p:nvPr/>
            </p:nvCxnSpPr>
            <p:spPr>
              <a:xfrm flipV="1">
                <a:off x="8422649" y="3769045"/>
                <a:ext cx="213923" cy="331208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8" name="グループ化 577"/>
              <p:cNvGrpSpPr/>
              <p:nvPr/>
            </p:nvGrpSpPr>
            <p:grpSpPr>
              <a:xfrm>
                <a:off x="8513622" y="365243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587" name="楕円 586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88" name="直線コネクタ 587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直線コネクタ 588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9" name="グループ化 578"/>
              <p:cNvGrpSpPr/>
              <p:nvPr/>
            </p:nvGrpSpPr>
            <p:grpSpPr>
              <a:xfrm>
                <a:off x="8296477" y="3378308"/>
                <a:ext cx="307141" cy="299302"/>
                <a:chOff x="9563711" y="3212976"/>
                <a:chExt cx="1068793" cy="1009702"/>
              </a:xfrm>
            </p:grpSpPr>
            <p:sp>
              <p:nvSpPr>
                <p:cNvPr id="584" name="楕円 583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85" name="直線コネクタ 584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6" name="直線コネクタ 585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0" name="グループ化 579"/>
              <p:cNvGrpSpPr/>
              <p:nvPr/>
            </p:nvGrpSpPr>
            <p:grpSpPr>
              <a:xfrm>
                <a:off x="8012233" y="3593026"/>
                <a:ext cx="307141" cy="299302"/>
                <a:chOff x="9563711" y="3212976"/>
                <a:chExt cx="1068793" cy="1009702"/>
              </a:xfrm>
            </p:grpSpPr>
            <p:sp>
              <p:nvSpPr>
                <p:cNvPr id="581" name="楕円 580"/>
                <p:cNvSpPr/>
                <p:nvPr/>
              </p:nvSpPr>
              <p:spPr>
                <a:xfrm rot="1146062">
                  <a:off x="9569944" y="3224825"/>
                  <a:ext cx="1038385" cy="9978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82" name="直線コネクタ 581"/>
                <p:cNvCxnSpPr/>
                <p:nvPr/>
              </p:nvCxnSpPr>
              <p:spPr>
                <a:xfrm flipV="1">
                  <a:off x="9563711" y="3664968"/>
                  <a:ext cx="1068793" cy="104077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3" name="直線コネクタ 582"/>
                <p:cNvCxnSpPr/>
                <p:nvPr/>
              </p:nvCxnSpPr>
              <p:spPr>
                <a:xfrm flipH="1" flipV="1">
                  <a:off x="10056440" y="3212976"/>
                  <a:ext cx="70111" cy="1008113"/>
                </a:xfrm>
                <a:prstGeom prst="line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4" name="右矢印 573"/>
            <p:cNvSpPr/>
            <p:nvPr/>
          </p:nvSpPr>
          <p:spPr>
            <a:xfrm>
              <a:off x="1465382" y="4718628"/>
              <a:ext cx="300680" cy="293809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19668" y="2136562"/>
            <a:ext cx="6881007" cy="1098622"/>
            <a:chOff x="3011961" y="5240637"/>
            <a:chExt cx="9174676" cy="1464830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3011961" y="5240637"/>
              <a:ext cx="9174676" cy="1464830"/>
              <a:chOff x="2925347" y="5352562"/>
              <a:chExt cx="9174676" cy="1464830"/>
            </a:xfrm>
          </p:grpSpPr>
          <p:sp>
            <p:nvSpPr>
              <p:cNvPr id="18" name="テキスト ボックス 17"/>
              <p:cNvSpPr txBox="1"/>
              <p:nvPr/>
            </p:nvSpPr>
            <p:spPr>
              <a:xfrm>
                <a:off x="3358650" y="6181081"/>
                <a:ext cx="1438905" cy="60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350"/>
                  </a:lnSpc>
                </a:pPr>
                <a:r>
                  <a:rPr lang="ru-RU" altLang="ja-JP" sz="1400" dirty="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rPr>
                  <a:t>Заброшенная земля</a:t>
                </a:r>
                <a:r>
                  <a:rPr lang="en-US" altLang="ja-JP" sz="1400" dirty="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rPr>
                  <a:t> </a:t>
                </a:r>
                <a:endParaRPr kumimoji="1" lang="ja-JP" altLang="en-US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5094594" y="6174151"/>
                <a:ext cx="2054408" cy="601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350"/>
                  </a:lnSpc>
                </a:pPr>
                <a:r>
                  <a:rPr lang="ru-RU" altLang="ja-JP" sz="1400" dirty="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rPr>
                  <a:t>Промывка соли </a:t>
                </a:r>
              </a:p>
              <a:p>
                <a:pPr algn="ctr">
                  <a:lnSpc>
                    <a:spcPts val="1350"/>
                  </a:lnSpc>
                </a:pPr>
                <a:r>
                  <a:rPr lang="ru-RU" altLang="ja-JP" sz="1400" dirty="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rPr>
                  <a:t>(почвы)</a:t>
                </a:r>
                <a:endParaRPr lang="en-US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平行四辺形 19"/>
              <p:cNvSpPr/>
              <p:nvPr/>
            </p:nvSpPr>
            <p:spPr>
              <a:xfrm>
                <a:off x="7608168" y="5694193"/>
                <a:ext cx="1526913" cy="403119"/>
              </a:xfrm>
              <a:prstGeom prst="parallelogram">
                <a:avLst>
                  <a:gd name="adj" fmla="val 69445"/>
                </a:avLst>
              </a:prstGeom>
              <a:pattFill prst="dkUpDiag">
                <a:fgClr>
                  <a:srgbClr val="996633"/>
                </a:fgClr>
                <a:bgClr>
                  <a:schemeClr val="bg1"/>
                </a:bgClr>
              </a:pattFill>
              <a:ln w="28575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平行四辺形 20"/>
              <p:cNvSpPr/>
              <p:nvPr/>
            </p:nvSpPr>
            <p:spPr>
              <a:xfrm>
                <a:off x="3388191" y="5694193"/>
                <a:ext cx="1526913" cy="403119"/>
              </a:xfrm>
              <a:prstGeom prst="parallelogram">
                <a:avLst>
                  <a:gd name="adj" fmla="val 69445"/>
                </a:avLst>
              </a:prstGeom>
              <a:solidFill>
                <a:schemeClr val="bg1"/>
              </a:solidFill>
              <a:ln w="28575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altLang="ja-JP" sz="1100" dirty="0">
                    <a:solidFill>
                      <a:schemeClr val="tx1"/>
                    </a:solidFill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rPr>
                  <a:t>Соль </a:t>
                </a:r>
                <a:endParaRPr kumimoji="1" lang="ja-JP" altLang="en-US" sz="1600" dirty="0">
                  <a:solidFill>
                    <a:schemeClr val="tx1"/>
                  </a:solidFill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右矢印 21"/>
              <p:cNvSpPr/>
              <p:nvPr/>
            </p:nvSpPr>
            <p:spPr>
              <a:xfrm rot="19244469">
                <a:off x="2925347" y="6525002"/>
                <a:ext cx="520900" cy="292390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grpSp>
            <p:nvGrpSpPr>
              <p:cNvPr id="23" name="グループ化 22"/>
              <p:cNvGrpSpPr>
                <a:grpSpLocks noChangeAspect="1"/>
              </p:cNvGrpSpPr>
              <p:nvPr/>
            </p:nvGrpSpPr>
            <p:grpSpPr>
              <a:xfrm>
                <a:off x="8112224" y="5352562"/>
                <a:ext cx="463982" cy="540000"/>
                <a:chOff x="8012233" y="3378308"/>
                <a:chExt cx="808530" cy="917862"/>
              </a:xfrm>
            </p:grpSpPr>
            <p:cxnSp>
              <p:nvCxnSpPr>
                <p:cNvPr id="97" name="直線コネクタ 96"/>
                <p:cNvCxnSpPr/>
                <p:nvPr/>
              </p:nvCxnSpPr>
              <p:spPr>
                <a:xfrm>
                  <a:off x="8422649" y="3618438"/>
                  <a:ext cx="0" cy="677732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線コネクタ 97"/>
                <p:cNvCxnSpPr/>
                <p:nvPr/>
              </p:nvCxnSpPr>
              <p:spPr>
                <a:xfrm>
                  <a:off x="8208726" y="3723876"/>
                  <a:ext cx="213923" cy="195776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線コネクタ 98"/>
                <p:cNvCxnSpPr/>
                <p:nvPr/>
              </p:nvCxnSpPr>
              <p:spPr>
                <a:xfrm flipV="1">
                  <a:off x="8422649" y="3769045"/>
                  <a:ext cx="213923" cy="331208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0" name="グループ化 99"/>
                <p:cNvGrpSpPr/>
                <p:nvPr/>
              </p:nvGrpSpPr>
              <p:grpSpPr>
                <a:xfrm>
                  <a:off x="8513622" y="3652438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109" name="楕円 108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110" name="直線コネクタ 109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線コネクタ 110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" name="グループ化 100"/>
                <p:cNvGrpSpPr/>
                <p:nvPr/>
              </p:nvGrpSpPr>
              <p:grpSpPr>
                <a:xfrm>
                  <a:off x="8296477" y="3378308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106" name="楕円 105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107" name="直線コネクタ 106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線コネクタ 107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" name="グループ化 101"/>
                <p:cNvGrpSpPr/>
                <p:nvPr/>
              </p:nvGrpSpPr>
              <p:grpSpPr>
                <a:xfrm>
                  <a:off x="8012233" y="3593026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103" name="楕円 102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104" name="直線コネクタ 103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線コネクタ 104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" name="グループ化 23"/>
              <p:cNvGrpSpPr>
                <a:grpSpLocks noChangeAspect="1"/>
              </p:cNvGrpSpPr>
              <p:nvPr/>
            </p:nvGrpSpPr>
            <p:grpSpPr>
              <a:xfrm>
                <a:off x="7712849" y="5471434"/>
                <a:ext cx="463982" cy="540000"/>
                <a:chOff x="8012233" y="3378308"/>
                <a:chExt cx="808530" cy="917862"/>
              </a:xfrm>
            </p:grpSpPr>
            <p:cxnSp>
              <p:nvCxnSpPr>
                <p:cNvPr id="82" name="直線コネクタ 81"/>
                <p:cNvCxnSpPr/>
                <p:nvPr/>
              </p:nvCxnSpPr>
              <p:spPr>
                <a:xfrm>
                  <a:off x="8422649" y="3618438"/>
                  <a:ext cx="0" cy="677732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82"/>
                <p:cNvCxnSpPr/>
                <p:nvPr/>
              </p:nvCxnSpPr>
              <p:spPr>
                <a:xfrm>
                  <a:off x="8208726" y="3723876"/>
                  <a:ext cx="213923" cy="195776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コネクタ 83"/>
                <p:cNvCxnSpPr/>
                <p:nvPr/>
              </p:nvCxnSpPr>
              <p:spPr>
                <a:xfrm flipV="1">
                  <a:off x="8422649" y="3769045"/>
                  <a:ext cx="213923" cy="331208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5" name="グループ化 84"/>
                <p:cNvGrpSpPr/>
                <p:nvPr/>
              </p:nvGrpSpPr>
              <p:grpSpPr>
                <a:xfrm>
                  <a:off x="8513622" y="3652438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94" name="楕円 93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95" name="直線コネクタ 94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直線コネクタ 95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" name="グループ化 85"/>
                <p:cNvGrpSpPr/>
                <p:nvPr/>
              </p:nvGrpSpPr>
              <p:grpSpPr>
                <a:xfrm>
                  <a:off x="8296477" y="3378308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91" name="楕円 90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92" name="直線コネクタ 91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線コネクタ 92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7" name="グループ化 86"/>
                <p:cNvGrpSpPr/>
                <p:nvPr/>
              </p:nvGrpSpPr>
              <p:grpSpPr>
                <a:xfrm>
                  <a:off x="8012233" y="3593026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88" name="楕円 87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89" name="直線コネクタ 88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線コネクタ 89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" name="グループ化 24"/>
              <p:cNvGrpSpPr>
                <a:grpSpLocks noChangeAspect="1"/>
              </p:cNvGrpSpPr>
              <p:nvPr/>
            </p:nvGrpSpPr>
            <p:grpSpPr>
              <a:xfrm>
                <a:off x="8452645" y="5481288"/>
                <a:ext cx="463982" cy="540000"/>
                <a:chOff x="8012233" y="3378308"/>
                <a:chExt cx="808530" cy="917862"/>
              </a:xfrm>
            </p:grpSpPr>
            <p:cxnSp>
              <p:nvCxnSpPr>
                <p:cNvPr id="67" name="直線コネクタ 66"/>
                <p:cNvCxnSpPr/>
                <p:nvPr/>
              </p:nvCxnSpPr>
              <p:spPr>
                <a:xfrm>
                  <a:off x="8422649" y="3618438"/>
                  <a:ext cx="0" cy="677732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コネクタ 67"/>
                <p:cNvCxnSpPr/>
                <p:nvPr/>
              </p:nvCxnSpPr>
              <p:spPr>
                <a:xfrm>
                  <a:off x="8208726" y="3723876"/>
                  <a:ext cx="213923" cy="195776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68"/>
                <p:cNvCxnSpPr/>
                <p:nvPr/>
              </p:nvCxnSpPr>
              <p:spPr>
                <a:xfrm flipV="1">
                  <a:off x="8422649" y="3769045"/>
                  <a:ext cx="213923" cy="331208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0" name="グループ化 69"/>
                <p:cNvGrpSpPr/>
                <p:nvPr/>
              </p:nvGrpSpPr>
              <p:grpSpPr>
                <a:xfrm>
                  <a:off x="8513622" y="3652438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79" name="楕円 78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80" name="直線コネクタ 79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線コネクタ 80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" name="グループ化 70"/>
                <p:cNvGrpSpPr/>
                <p:nvPr/>
              </p:nvGrpSpPr>
              <p:grpSpPr>
                <a:xfrm>
                  <a:off x="8296477" y="3378308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76" name="楕円 75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77" name="直線コネクタ 76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線コネクタ 77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2" name="グループ化 71"/>
                <p:cNvGrpSpPr/>
                <p:nvPr/>
              </p:nvGrpSpPr>
              <p:grpSpPr>
                <a:xfrm>
                  <a:off x="8012233" y="3593026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73" name="楕円 72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74" name="直線コネクタ 73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直線コネクタ 74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6" name="平行四辺形 25"/>
              <p:cNvSpPr/>
              <p:nvPr/>
            </p:nvSpPr>
            <p:spPr>
              <a:xfrm>
                <a:off x="9249776" y="5694193"/>
                <a:ext cx="1526913" cy="403119"/>
              </a:xfrm>
              <a:prstGeom prst="parallelogram">
                <a:avLst>
                  <a:gd name="adj" fmla="val 69445"/>
                </a:avLst>
              </a:prstGeom>
              <a:pattFill prst="wdUpDiag">
                <a:fgClr>
                  <a:srgbClr val="996633"/>
                </a:fgClr>
                <a:bgClr>
                  <a:schemeClr val="bg1"/>
                </a:bgClr>
              </a:pattFill>
              <a:ln w="28575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grpSp>
            <p:nvGrpSpPr>
              <p:cNvPr id="27" name="グループ化 26"/>
              <p:cNvGrpSpPr>
                <a:grpSpLocks noChangeAspect="1"/>
              </p:cNvGrpSpPr>
              <p:nvPr/>
            </p:nvGrpSpPr>
            <p:grpSpPr>
              <a:xfrm>
                <a:off x="9493290" y="5454044"/>
                <a:ext cx="463982" cy="540000"/>
                <a:chOff x="8012233" y="3378308"/>
                <a:chExt cx="808530" cy="917862"/>
              </a:xfrm>
            </p:grpSpPr>
            <p:cxnSp>
              <p:nvCxnSpPr>
                <p:cNvPr id="52" name="直線コネクタ 51"/>
                <p:cNvCxnSpPr/>
                <p:nvPr/>
              </p:nvCxnSpPr>
              <p:spPr>
                <a:xfrm>
                  <a:off x="8422649" y="3618438"/>
                  <a:ext cx="0" cy="677732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コネクタ 52"/>
                <p:cNvCxnSpPr/>
                <p:nvPr/>
              </p:nvCxnSpPr>
              <p:spPr>
                <a:xfrm>
                  <a:off x="8208726" y="3723876"/>
                  <a:ext cx="213923" cy="195776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コネクタ 53"/>
                <p:cNvCxnSpPr/>
                <p:nvPr/>
              </p:nvCxnSpPr>
              <p:spPr>
                <a:xfrm flipV="1">
                  <a:off x="8422649" y="3769045"/>
                  <a:ext cx="213923" cy="331208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" name="グループ化 54"/>
                <p:cNvGrpSpPr/>
                <p:nvPr/>
              </p:nvGrpSpPr>
              <p:grpSpPr>
                <a:xfrm>
                  <a:off x="8513622" y="3652438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64" name="楕円 63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65" name="直線コネクタ 64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線コネクタ 65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" name="グループ化 55"/>
                <p:cNvGrpSpPr/>
                <p:nvPr/>
              </p:nvGrpSpPr>
              <p:grpSpPr>
                <a:xfrm>
                  <a:off x="8296477" y="3378308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61" name="楕円 60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62" name="直線コネクタ 61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線コネクタ 62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" name="グループ化 56"/>
                <p:cNvGrpSpPr/>
                <p:nvPr/>
              </p:nvGrpSpPr>
              <p:grpSpPr>
                <a:xfrm>
                  <a:off x="8012233" y="3593026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58" name="楕円 57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59" name="直線コネクタ 58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線コネクタ 59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" name="グループ化 27"/>
              <p:cNvGrpSpPr>
                <a:grpSpLocks noChangeAspect="1"/>
              </p:cNvGrpSpPr>
              <p:nvPr/>
            </p:nvGrpSpPr>
            <p:grpSpPr>
              <a:xfrm>
                <a:off x="10096544" y="5445224"/>
                <a:ext cx="463982" cy="540000"/>
                <a:chOff x="8012233" y="3378308"/>
                <a:chExt cx="808530" cy="917862"/>
              </a:xfrm>
            </p:grpSpPr>
            <p:cxnSp>
              <p:nvCxnSpPr>
                <p:cNvPr id="37" name="直線コネクタ 36"/>
                <p:cNvCxnSpPr/>
                <p:nvPr/>
              </p:nvCxnSpPr>
              <p:spPr>
                <a:xfrm>
                  <a:off x="8422649" y="3618438"/>
                  <a:ext cx="0" cy="677732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/>
                <p:cNvCxnSpPr/>
                <p:nvPr/>
              </p:nvCxnSpPr>
              <p:spPr>
                <a:xfrm>
                  <a:off x="8208726" y="3723876"/>
                  <a:ext cx="213923" cy="195776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コネクタ 38"/>
                <p:cNvCxnSpPr/>
                <p:nvPr/>
              </p:nvCxnSpPr>
              <p:spPr>
                <a:xfrm flipV="1">
                  <a:off x="8422649" y="3769045"/>
                  <a:ext cx="213923" cy="331208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" name="グループ化 39"/>
                <p:cNvGrpSpPr/>
                <p:nvPr/>
              </p:nvGrpSpPr>
              <p:grpSpPr>
                <a:xfrm>
                  <a:off x="8513622" y="3652438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49" name="楕円 48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50" name="直線コネクタ 49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コネクタ 50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グループ化 40"/>
                <p:cNvGrpSpPr/>
                <p:nvPr/>
              </p:nvGrpSpPr>
              <p:grpSpPr>
                <a:xfrm>
                  <a:off x="8296477" y="3378308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46" name="楕円 45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47" name="直線コネクタ 46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線コネクタ 47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グループ化 41"/>
                <p:cNvGrpSpPr/>
                <p:nvPr/>
              </p:nvGrpSpPr>
              <p:grpSpPr>
                <a:xfrm>
                  <a:off x="8012233" y="3593026"/>
                  <a:ext cx="307141" cy="299302"/>
                  <a:chOff x="9563711" y="3212976"/>
                  <a:chExt cx="1068793" cy="1009702"/>
                </a:xfrm>
              </p:grpSpPr>
              <p:sp>
                <p:nvSpPr>
                  <p:cNvPr id="43" name="楕円 42"/>
                  <p:cNvSpPr/>
                  <p:nvPr/>
                </p:nvSpPr>
                <p:spPr>
                  <a:xfrm rot="1146062">
                    <a:off x="9569944" y="3224825"/>
                    <a:ext cx="1038385" cy="9978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>
                      <a:latin typeface="Segoe UI" panose="020B0502040204020203" pitchFamily="34" charset="0"/>
                      <a:ea typeface="UD デジタル 教科書体 NK-R" panose="02020400000000000000" pitchFamily="18" charset="-128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44" name="直線コネクタ 43"/>
                  <p:cNvCxnSpPr/>
                  <p:nvPr/>
                </p:nvCxnSpPr>
                <p:spPr>
                  <a:xfrm flipV="1">
                    <a:off x="9563711" y="3664968"/>
                    <a:ext cx="1068793" cy="104077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コネクタ 44"/>
                  <p:cNvCxnSpPr/>
                  <p:nvPr/>
                </p:nvCxnSpPr>
                <p:spPr>
                  <a:xfrm flipH="1" flipV="1">
                    <a:off x="10056440" y="3212976"/>
                    <a:ext cx="70111" cy="1008113"/>
                  </a:xfrm>
                  <a:prstGeom prst="line">
                    <a:avLst/>
                  </a:prstGeom>
                  <a:ln w="254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9" name="右矢印 28"/>
              <p:cNvSpPr/>
              <p:nvPr/>
            </p:nvSpPr>
            <p:spPr>
              <a:xfrm>
                <a:off x="9064335" y="5766798"/>
                <a:ext cx="300680" cy="293809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30" name="平行四辺形 29"/>
              <p:cNvSpPr/>
              <p:nvPr/>
            </p:nvSpPr>
            <p:spPr>
              <a:xfrm>
                <a:off x="6312024" y="5665264"/>
                <a:ext cx="1106023" cy="431893"/>
              </a:xfrm>
              <a:prstGeom prst="parallelogram">
                <a:avLst>
                  <a:gd name="adj" fmla="val 69445"/>
                </a:avLst>
              </a:prstGeom>
              <a:solidFill>
                <a:srgbClr val="996633"/>
              </a:solidFill>
              <a:ln w="28575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31" name="平行四辺形 30"/>
              <p:cNvSpPr/>
              <p:nvPr/>
            </p:nvSpPr>
            <p:spPr>
              <a:xfrm>
                <a:off x="10920537" y="5694193"/>
                <a:ext cx="1179486" cy="403119"/>
              </a:xfrm>
              <a:prstGeom prst="parallelogram">
                <a:avLst>
                  <a:gd name="adj" fmla="val 69445"/>
                </a:avLst>
              </a:prstGeom>
              <a:solidFill>
                <a:schemeClr val="bg1"/>
              </a:solidFill>
              <a:ln w="28575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32" name="右矢印 31"/>
              <p:cNvSpPr/>
              <p:nvPr/>
            </p:nvSpPr>
            <p:spPr>
              <a:xfrm>
                <a:off x="10697580" y="5757004"/>
                <a:ext cx="300680" cy="293809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33" name="平行四辺形 32"/>
              <p:cNvSpPr/>
              <p:nvPr/>
            </p:nvSpPr>
            <p:spPr>
              <a:xfrm>
                <a:off x="5163414" y="5708752"/>
                <a:ext cx="1033080" cy="388560"/>
              </a:xfrm>
              <a:prstGeom prst="parallelogram">
                <a:avLst>
                  <a:gd name="adj" fmla="val 69445"/>
                </a:avLst>
              </a:prstGeom>
              <a:solidFill>
                <a:srgbClr val="99CCFF"/>
              </a:solidFill>
              <a:ln w="28575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34" name="右矢印 33"/>
              <p:cNvSpPr/>
              <p:nvPr/>
            </p:nvSpPr>
            <p:spPr>
              <a:xfrm>
                <a:off x="4859216" y="5751203"/>
                <a:ext cx="300680" cy="293809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35" name="右矢印 34"/>
              <p:cNvSpPr/>
              <p:nvPr/>
            </p:nvSpPr>
            <p:spPr>
              <a:xfrm>
                <a:off x="7370960" y="5736532"/>
                <a:ext cx="300680" cy="293809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6046954" y="5693233"/>
                <a:ext cx="650179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ru-RU" altLang="ja-JP" sz="1400" dirty="0">
                    <a:latin typeface="Segoe UI" panose="020B0502040204020203" pitchFamily="34" charset="0"/>
                    <a:ea typeface="UD デジタル 教科書体 NK-R" panose="02020400000000000000" pitchFamily="18" charset="-128"/>
                    <a:cs typeface="Segoe UI" panose="020B0502040204020203" pitchFamily="34" charset="0"/>
                  </a:rPr>
                  <a:t>или</a:t>
                </a:r>
                <a:endParaRPr kumimoji="1" lang="ja-JP" altLang="en-US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7361889" y="6057239"/>
              <a:ext cx="1942839" cy="601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50"/>
                </a:lnSpc>
              </a:pPr>
              <a:r>
                <a:rPr lang="ru-RU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Традиционные </a:t>
              </a:r>
            </a:p>
            <a:p>
              <a:pPr algn="ctr">
                <a:lnSpc>
                  <a:spcPts val="1350"/>
                </a:lnSpc>
              </a:pPr>
              <a:r>
                <a:rPr lang="ru-RU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Культуры (ТК)</a:t>
              </a:r>
              <a:endParaRPr kumimoji="1" lang="ja-JP" altLang="en-US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9204649" y="6064652"/>
              <a:ext cx="1938929" cy="601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50"/>
                </a:lnSpc>
              </a:pPr>
              <a:r>
                <a:rPr lang="ru-RU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ТК </a:t>
              </a:r>
              <a:r>
                <a:rPr kumimoji="1" lang="en-US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(</a:t>
              </a:r>
              <a:r>
                <a:rPr kumimoji="1" lang="ru-RU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снижается урожайность</a:t>
              </a:r>
              <a:r>
                <a:rPr kumimoji="1" lang="en-US" altLang="ja-JP" sz="1400" dirty="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rPr>
                <a:t>)</a:t>
              </a:r>
              <a:endParaRPr kumimoji="1" lang="ja-JP" altLang="en-US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</p:grpSp>
      <p:sp>
        <p:nvSpPr>
          <p:cNvPr id="112" name="テキスト ボックス 111"/>
          <p:cNvSpPr txBox="1"/>
          <p:nvPr/>
        </p:nvSpPr>
        <p:spPr>
          <a:xfrm>
            <a:off x="2008236" y="4528213"/>
            <a:ext cx="17014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ru-RU" altLang="ja-JP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Галофиты с </a:t>
            </a:r>
            <a:r>
              <a:rPr lang="ru-RU" altLang="ja-JP" sz="1400" dirty="0" err="1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нетрадиционнымы</a:t>
            </a:r>
            <a:r>
              <a:rPr lang="ru-RU" altLang="ja-JP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 культур</a:t>
            </a:r>
            <a:r>
              <a:rPr lang="en-US" altLang="ja-JP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 (</a:t>
            </a:r>
            <a:r>
              <a:rPr lang="ru-RU" altLang="ja-JP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НТК</a:t>
            </a:r>
            <a:r>
              <a:rPr lang="en-US" altLang="ja-JP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3512426" y="4545446"/>
            <a:ext cx="136060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ru-RU" altLang="ja-JP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Солеустойчивые НТК</a:t>
            </a:r>
            <a:endParaRPr lang="en-US" altLang="ja-JP" sz="1400" dirty="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17" name="平行四辺形 116"/>
          <p:cNvSpPr/>
          <p:nvPr/>
        </p:nvSpPr>
        <p:spPr>
          <a:xfrm>
            <a:off x="3649669" y="4188016"/>
            <a:ext cx="1145185" cy="302339"/>
          </a:xfrm>
          <a:prstGeom prst="parallelogram">
            <a:avLst>
              <a:gd name="adj" fmla="val 69445"/>
            </a:avLst>
          </a:prstGeom>
          <a:solidFill>
            <a:srgbClr val="CC9900"/>
          </a:solidFill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 dirty="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18" name="平行四辺形 117"/>
          <p:cNvSpPr/>
          <p:nvPr/>
        </p:nvSpPr>
        <p:spPr>
          <a:xfrm>
            <a:off x="4905324" y="4202492"/>
            <a:ext cx="1145185" cy="302339"/>
          </a:xfrm>
          <a:prstGeom prst="parallelogram">
            <a:avLst>
              <a:gd name="adj" fmla="val 69445"/>
            </a:avLst>
          </a:prstGeom>
          <a:solidFill>
            <a:srgbClr val="996633"/>
          </a:solidFill>
          <a:ln w="28575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20" name="平行四辺形 119"/>
          <p:cNvSpPr/>
          <p:nvPr/>
        </p:nvSpPr>
        <p:spPr>
          <a:xfrm>
            <a:off x="6157184" y="4192075"/>
            <a:ext cx="1145185" cy="302339"/>
          </a:xfrm>
          <a:prstGeom prst="parallelogram">
            <a:avLst>
              <a:gd name="adj" fmla="val 69445"/>
            </a:avLst>
          </a:prstGeom>
          <a:pattFill prst="wdUpDiag">
            <a:fgClr>
              <a:srgbClr val="CC9900"/>
            </a:fgClr>
            <a:bgClr>
              <a:schemeClr val="bg1"/>
            </a:bgClr>
          </a:pattFill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21" name="平行四辺形 120"/>
          <p:cNvSpPr/>
          <p:nvPr/>
        </p:nvSpPr>
        <p:spPr>
          <a:xfrm>
            <a:off x="8617860" y="4202492"/>
            <a:ext cx="661215" cy="302339"/>
          </a:xfrm>
          <a:prstGeom prst="parallelogram">
            <a:avLst>
              <a:gd name="adj" fmla="val 69445"/>
            </a:avLst>
          </a:prstGeom>
          <a:solidFill>
            <a:srgbClr val="996633"/>
          </a:solidFill>
          <a:ln w="28575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22" name="右矢印 121"/>
          <p:cNvSpPr/>
          <p:nvPr/>
        </p:nvSpPr>
        <p:spPr>
          <a:xfrm rot="2562527">
            <a:off x="2424302" y="3650045"/>
            <a:ext cx="340078" cy="2073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2581686" y="4196779"/>
            <a:ext cx="156173" cy="312341"/>
            <a:chOff x="9435058" y="2399731"/>
            <a:chExt cx="738311" cy="1200939"/>
          </a:xfrm>
        </p:grpSpPr>
        <p:sp>
          <p:nvSpPr>
            <p:cNvPr id="552" name="楕円 551"/>
            <p:cNvSpPr/>
            <p:nvPr/>
          </p:nvSpPr>
          <p:spPr>
            <a:xfrm flipH="1">
              <a:off x="9700170" y="2735035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53" name="楕円 552"/>
            <p:cNvSpPr/>
            <p:nvPr/>
          </p:nvSpPr>
          <p:spPr>
            <a:xfrm flipH="1">
              <a:off x="9695838" y="2399731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54" name="楕円 553"/>
            <p:cNvSpPr/>
            <p:nvPr/>
          </p:nvSpPr>
          <p:spPr>
            <a:xfrm flipH="1">
              <a:off x="9704502" y="3100742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55" name="楕円 554"/>
            <p:cNvSpPr/>
            <p:nvPr/>
          </p:nvSpPr>
          <p:spPr>
            <a:xfrm rot="2019865">
              <a:off x="9872347" y="3072600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56" name="楕円 555"/>
            <p:cNvSpPr/>
            <p:nvPr/>
          </p:nvSpPr>
          <p:spPr>
            <a:xfrm rot="2019865">
              <a:off x="10069250" y="2791498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557" name="グループ化 556"/>
            <p:cNvGrpSpPr/>
            <p:nvPr/>
          </p:nvGrpSpPr>
          <p:grpSpPr>
            <a:xfrm rot="18983974">
              <a:off x="9435058" y="2901782"/>
              <a:ext cx="151620" cy="698888"/>
              <a:chOff x="9877968" y="2852502"/>
              <a:chExt cx="147153" cy="778780"/>
            </a:xfrm>
          </p:grpSpPr>
          <p:sp>
            <p:nvSpPr>
              <p:cNvPr id="561" name="楕円 560"/>
              <p:cNvSpPr/>
              <p:nvPr/>
            </p:nvSpPr>
            <p:spPr>
              <a:xfrm flipH="1">
                <a:off x="9877968" y="285250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562" name="楕円 561"/>
              <p:cNvSpPr/>
              <p:nvPr/>
            </p:nvSpPr>
            <p:spPr>
              <a:xfrm flipH="1">
                <a:off x="9892024" y="3199234"/>
                <a:ext cx="133097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58" name="グループ化 557"/>
            <p:cNvGrpSpPr/>
            <p:nvPr/>
          </p:nvGrpSpPr>
          <p:grpSpPr>
            <a:xfrm rot="833524">
              <a:off x="9809124" y="2708207"/>
              <a:ext cx="124154" cy="704584"/>
              <a:chOff x="9856902" y="2908941"/>
              <a:chExt cx="134141" cy="776249"/>
            </a:xfrm>
          </p:grpSpPr>
          <p:sp>
            <p:nvSpPr>
              <p:cNvPr id="559" name="楕円 558"/>
              <p:cNvSpPr/>
              <p:nvPr/>
            </p:nvSpPr>
            <p:spPr>
              <a:xfrm flipH="1">
                <a:off x="9857944" y="2908941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560" name="楕円 559"/>
              <p:cNvSpPr/>
              <p:nvPr/>
            </p:nvSpPr>
            <p:spPr>
              <a:xfrm flipH="1">
                <a:off x="9856902" y="325314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24" name="グループ化 123"/>
          <p:cNvGrpSpPr/>
          <p:nvPr/>
        </p:nvGrpSpPr>
        <p:grpSpPr>
          <a:xfrm>
            <a:off x="2889979" y="4196779"/>
            <a:ext cx="156173" cy="312341"/>
            <a:chOff x="9435058" y="2399731"/>
            <a:chExt cx="738311" cy="1200939"/>
          </a:xfrm>
        </p:grpSpPr>
        <p:sp>
          <p:nvSpPr>
            <p:cNvPr id="541" name="楕円 540"/>
            <p:cNvSpPr/>
            <p:nvPr/>
          </p:nvSpPr>
          <p:spPr>
            <a:xfrm flipH="1">
              <a:off x="9700170" y="2735035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42" name="楕円 541"/>
            <p:cNvSpPr/>
            <p:nvPr/>
          </p:nvSpPr>
          <p:spPr>
            <a:xfrm flipH="1">
              <a:off x="9695838" y="2399731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43" name="楕円 542"/>
            <p:cNvSpPr/>
            <p:nvPr/>
          </p:nvSpPr>
          <p:spPr>
            <a:xfrm flipH="1">
              <a:off x="9704502" y="3100742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44" name="楕円 543"/>
            <p:cNvSpPr/>
            <p:nvPr/>
          </p:nvSpPr>
          <p:spPr>
            <a:xfrm rot="2019865">
              <a:off x="9872347" y="3072600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45" name="楕円 544"/>
            <p:cNvSpPr/>
            <p:nvPr/>
          </p:nvSpPr>
          <p:spPr>
            <a:xfrm rot="2019865">
              <a:off x="10069250" y="2791498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546" name="グループ化 545"/>
            <p:cNvGrpSpPr/>
            <p:nvPr/>
          </p:nvGrpSpPr>
          <p:grpSpPr>
            <a:xfrm rot="18983974">
              <a:off x="9435058" y="2901782"/>
              <a:ext cx="151620" cy="698888"/>
              <a:chOff x="9877968" y="2852502"/>
              <a:chExt cx="147153" cy="778780"/>
            </a:xfrm>
          </p:grpSpPr>
          <p:sp>
            <p:nvSpPr>
              <p:cNvPr id="550" name="楕円 549"/>
              <p:cNvSpPr/>
              <p:nvPr/>
            </p:nvSpPr>
            <p:spPr>
              <a:xfrm flipH="1">
                <a:off x="9877968" y="285250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551" name="楕円 550"/>
              <p:cNvSpPr/>
              <p:nvPr/>
            </p:nvSpPr>
            <p:spPr>
              <a:xfrm flipH="1">
                <a:off x="9892024" y="3199234"/>
                <a:ext cx="133097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47" name="グループ化 546"/>
            <p:cNvGrpSpPr/>
            <p:nvPr/>
          </p:nvGrpSpPr>
          <p:grpSpPr>
            <a:xfrm rot="833524">
              <a:off x="9809124" y="2708207"/>
              <a:ext cx="124154" cy="704584"/>
              <a:chOff x="9856902" y="2908941"/>
              <a:chExt cx="134141" cy="776249"/>
            </a:xfrm>
          </p:grpSpPr>
          <p:sp>
            <p:nvSpPr>
              <p:cNvPr id="548" name="楕円 547"/>
              <p:cNvSpPr/>
              <p:nvPr/>
            </p:nvSpPr>
            <p:spPr>
              <a:xfrm flipH="1">
                <a:off x="9857944" y="2908941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549" name="楕円 548"/>
              <p:cNvSpPr/>
              <p:nvPr/>
            </p:nvSpPr>
            <p:spPr>
              <a:xfrm flipH="1">
                <a:off x="9856902" y="325314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25" name="グループ化 124"/>
          <p:cNvGrpSpPr/>
          <p:nvPr/>
        </p:nvGrpSpPr>
        <p:grpSpPr>
          <a:xfrm>
            <a:off x="3188829" y="4196779"/>
            <a:ext cx="156173" cy="312341"/>
            <a:chOff x="9435058" y="2399731"/>
            <a:chExt cx="738311" cy="1200939"/>
          </a:xfrm>
        </p:grpSpPr>
        <p:sp>
          <p:nvSpPr>
            <p:cNvPr id="530" name="楕円 529"/>
            <p:cNvSpPr/>
            <p:nvPr/>
          </p:nvSpPr>
          <p:spPr>
            <a:xfrm flipH="1">
              <a:off x="9700170" y="2735035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31" name="楕円 530"/>
            <p:cNvSpPr/>
            <p:nvPr/>
          </p:nvSpPr>
          <p:spPr>
            <a:xfrm flipH="1">
              <a:off x="9695838" y="2399731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32" name="楕円 531"/>
            <p:cNvSpPr/>
            <p:nvPr/>
          </p:nvSpPr>
          <p:spPr>
            <a:xfrm flipH="1">
              <a:off x="9704502" y="3100742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33" name="楕円 532"/>
            <p:cNvSpPr/>
            <p:nvPr/>
          </p:nvSpPr>
          <p:spPr>
            <a:xfrm rot="2019865">
              <a:off x="9872347" y="3072600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34" name="楕円 533"/>
            <p:cNvSpPr/>
            <p:nvPr/>
          </p:nvSpPr>
          <p:spPr>
            <a:xfrm rot="2019865">
              <a:off x="10069250" y="2791498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535" name="グループ化 534"/>
            <p:cNvGrpSpPr/>
            <p:nvPr/>
          </p:nvGrpSpPr>
          <p:grpSpPr>
            <a:xfrm rot="18983974">
              <a:off x="9435058" y="2901782"/>
              <a:ext cx="151620" cy="698888"/>
              <a:chOff x="9877968" y="2852502"/>
              <a:chExt cx="147153" cy="778780"/>
            </a:xfrm>
          </p:grpSpPr>
          <p:sp>
            <p:nvSpPr>
              <p:cNvPr id="539" name="楕円 538"/>
              <p:cNvSpPr/>
              <p:nvPr/>
            </p:nvSpPr>
            <p:spPr>
              <a:xfrm flipH="1">
                <a:off x="9877968" y="285250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540" name="楕円 539"/>
              <p:cNvSpPr/>
              <p:nvPr/>
            </p:nvSpPr>
            <p:spPr>
              <a:xfrm flipH="1">
                <a:off x="9892024" y="3199234"/>
                <a:ext cx="133097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36" name="グループ化 535"/>
            <p:cNvGrpSpPr/>
            <p:nvPr/>
          </p:nvGrpSpPr>
          <p:grpSpPr>
            <a:xfrm rot="833524">
              <a:off x="9809124" y="2708207"/>
              <a:ext cx="124154" cy="704584"/>
              <a:chOff x="9856902" y="2908941"/>
              <a:chExt cx="134141" cy="776249"/>
            </a:xfrm>
          </p:grpSpPr>
          <p:sp>
            <p:nvSpPr>
              <p:cNvPr id="537" name="楕円 536"/>
              <p:cNvSpPr/>
              <p:nvPr/>
            </p:nvSpPr>
            <p:spPr>
              <a:xfrm flipH="1">
                <a:off x="9857944" y="2908941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538" name="楕円 537"/>
              <p:cNvSpPr/>
              <p:nvPr/>
            </p:nvSpPr>
            <p:spPr>
              <a:xfrm flipH="1">
                <a:off x="9856902" y="325314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26" name="グループ化 125"/>
          <p:cNvGrpSpPr/>
          <p:nvPr/>
        </p:nvGrpSpPr>
        <p:grpSpPr>
          <a:xfrm>
            <a:off x="3043764" y="4142773"/>
            <a:ext cx="156173" cy="312341"/>
            <a:chOff x="9435058" y="2399731"/>
            <a:chExt cx="738311" cy="1200939"/>
          </a:xfrm>
        </p:grpSpPr>
        <p:sp>
          <p:nvSpPr>
            <p:cNvPr id="519" name="楕円 518"/>
            <p:cNvSpPr/>
            <p:nvPr/>
          </p:nvSpPr>
          <p:spPr>
            <a:xfrm flipH="1">
              <a:off x="9700170" y="2735035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20" name="楕円 519"/>
            <p:cNvSpPr/>
            <p:nvPr/>
          </p:nvSpPr>
          <p:spPr>
            <a:xfrm flipH="1">
              <a:off x="9695838" y="2399731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21" name="楕円 520"/>
            <p:cNvSpPr/>
            <p:nvPr/>
          </p:nvSpPr>
          <p:spPr>
            <a:xfrm flipH="1">
              <a:off x="9704502" y="3100742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22" name="楕円 521"/>
            <p:cNvSpPr/>
            <p:nvPr/>
          </p:nvSpPr>
          <p:spPr>
            <a:xfrm rot="2019865">
              <a:off x="9872347" y="3072600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23" name="楕円 522"/>
            <p:cNvSpPr/>
            <p:nvPr/>
          </p:nvSpPr>
          <p:spPr>
            <a:xfrm rot="2019865">
              <a:off x="10069250" y="2791498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524" name="グループ化 523"/>
            <p:cNvGrpSpPr/>
            <p:nvPr/>
          </p:nvGrpSpPr>
          <p:grpSpPr>
            <a:xfrm rot="18983974">
              <a:off x="9435058" y="2901782"/>
              <a:ext cx="151620" cy="698888"/>
              <a:chOff x="9877968" y="2852502"/>
              <a:chExt cx="147153" cy="778780"/>
            </a:xfrm>
          </p:grpSpPr>
          <p:sp>
            <p:nvSpPr>
              <p:cNvPr id="528" name="楕円 527"/>
              <p:cNvSpPr/>
              <p:nvPr/>
            </p:nvSpPr>
            <p:spPr>
              <a:xfrm flipH="1">
                <a:off x="9877968" y="285250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529" name="楕円 528"/>
              <p:cNvSpPr/>
              <p:nvPr/>
            </p:nvSpPr>
            <p:spPr>
              <a:xfrm flipH="1">
                <a:off x="9892024" y="3199234"/>
                <a:ext cx="133097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25" name="グループ化 524"/>
            <p:cNvGrpSpPr/>
            <p:nvPr/>
          </p:nvGrpSpPr>
          <p:grpSpPr>
            <a:xfrm rot="833524">
              <a:off x="9809124" y="2708207"/>
              <a:ext cx="124154" cy="704584"/>
              <a:chOff x="9856902" y="2908941"/>
              <a:chExt cx="134141" cy="776249"/>
            </a:xfrm>
          </p:grpSpPr>
          <p:sp>
            <p:nvSpPr>
              <p:cNvPr id="526" name="楕円 525"/>
              <p:cNvSpPr/>
              <p:nvPr/>
            </p:nvSpPr>
            <p:spPr>
              <a:xfrm flipH="1">
                <a:off x="9857944" y="2908941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527" name="楕円 526"/>
              <p:cNvSpPr/>
              <p:nvPr/>
            </p:nvSpPr>
            <p:spPr>
              <a:xfrm flipH="1">
                <a:off x="9856902" y="325314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27" name="グループ化 126"/>
          <p:cNvGrpSpPr/>
          <p:nvPr/>
        </p:nvGrpSpPr>
        <p:grpSpPr>
          <a:xfrm>
            <a:off x="2751682" y="4142773"/>
            <a:ext cx="156173" cy="312341"/>
            <a:chOff x="9435058" y="2399731"/>
            <a:chExt cx="738311" cy="1200939"/>
          </a:xfrm>
        </p:grpSpPr>
        <p:sp>
          <p:nvSpPr>
            <p:cNvPr id="508" name="楕円 507"/>
            <p:cNvSpPr/>
            <p:nvPr/>
          </p:nvSpPr>
          <p:spPr>
            <a:xfrm flipH="1">
              <a:off x="9700170" y="2735035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09" name="楕円 508"/>
            <p:cNvSpPr/>
            <p:nvPr/>
          </p:nvSpPr>
          <p:spPr>
            <a:xfrm flipH="1">
              <a:off x="9695838" y="2399731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10" name="楕円 509"/>
            <p:cNvSpPr/>
            <p:nvPr/>
          </p:nvSpPr>
          <p:spPr>
            <a:xfrm flipH="1">
              <a:off x="9704502" y="3100742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11" name="楕円 510"/>
            <p:cNvSpPr/>
            <p:nvPr/>
          </p:nvSpPr>
          <p:spPr>
            <a:xfrm rot="2019865">
              <a:off x="9872347" y="3072600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512" name="楕円 511"/>
            <p:cNvSpPr/>
            <p:nvPr/>
          </p:nvSpPr>
          <p:spPr>
            <a:xfrm rot="2019865">
              <a:off x="10069250" y="2791498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513" name="グループ化 512"/>
            <p:cNvGrpSpPr/>
            <p:nvPr/>
          </p:nvGrpSpPr>
          <p:grpSpPr>
            <a:xfrm rot="18983974">
              <a:off x="9435058" y="2901782"/>
              <a:ext cx="151620" cy="698888"/>
              <a:chOff x="9877968" y="2852502"/>
              <a:chExt cx="147153" cy="778780"/>
            </a:xfrm>
          </p:grpSpPr>
          <p:sp>
            <p:nvSpPr>
              <p:cNvPr id="517" name="楕円 516"/>
              <p:cNvSpPr/>
              <p:nvPr/>
            </p:nvSpPr>
            <p:spPr>
              <a:xfrm flipH="1">
                <a:off x="9877968" y="285250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518" name="楕円 517"/>
              <p:cNvSpPr/>
              <p:nvPr/>
            </p:nvSpPr>
            <p:spPr>
              <a:xfrm flipH="1">
                <a:off x="9892024" y="3199234"/>
                <a:ext cx="133097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14" name="グループ化 513"/>
            <p:cNvGrpSpPr/>
            <p:nvPr/>
          </p:nvGrpSpPr>
          <p:grpSpPr>
            <a:xfrm rot="833524">
              <a:off x="9809124" y="2708207"/>
              <a:ext cx="124154" cy="704584"/>
              <a:chOff x="9856902" y="2908941"/>
              <a:chExt cx="134141" cy="776249"/>
            </a:xfrm>
          </p:grpSpPr>
          <p:sp>
            <p:nvSpPr>
              <p:cNvPr id="515" name="楕円 514"/>
              <p:cNvSpPr/>
              <p:nvPr/>
            </p:nvSpPr>
            <p:spPr>
              <a:xfrm flipH="1">
                <a:off x="9857944" y="2908941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516" name="楕円 515"/>
              <p:cNvSpPr/>
              <p:nvPr/>
            </p:nvSpPr>
            <p:spPr>
              <a:xfrm flipH="1">
                <a:off x="9856902" y="325314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28" name="グループ化 127"/>
          <p:cNvGrpSpPr>
            <a:grpSpLocks noChangeAspect="1"/>
          </p:cNvGrpSpPr>
          <p:nvPr/>
        </p:nvGrpSpPr>
        <p:grpSpPr>
          <a:xfrm>
            <a:off x="5076526" y="3907087"/>
            <a:ext cx="347987" cy="405000"/>
            <a:chOff x="8012233" y="3378308"/>
            <a:chExt cx="808530" cy="917862"/>
          </a:xfrm>
        </p:grpSpPr>
        <p:cxnSp>
          <p:nvCxnSpPr>
            <p:cNvPr id="493" name="直線コネクタ 492"/>
            <p:cNvCxnSpPr/>
            <p:nvPr/>
          </p:nvCxnSpPr>
          <p:spPr>
            <a:xfrm>
              <a:off x="8422649" y="3618438"/>
              <a:ext cx="0" cy="677732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直線コネクタ 493"/>
            <p:cNvCxnSpPr/>
            <p:nvPr/>
          </p:nvCxnSpPr>
          <p:spPr>
            <a:xfrm>
              <a:off x="8208726" y="3723876"/>
              <a:ext cx="213923" cy="195776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直線コネクタ 494"/>
            <p:cNvCxnSpPr/>
            <p:nvPr/>
          </p:nvCxnSpPr>
          <p:spPr>
            <a:xfrm flipV="1">
              <a:off x="8422649" y="3769045"/>
              <a:ext cx="213923" cy="331208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6" name="グループ化 495"/>
            <p:cNvGrpSpPr/>
            <p:nvPr/>
          </p:nvGrpSpPr>
          <p:grpSpPr>
            <a:xfrm>
              <a:off x="8513622" y="3652438"/>
              <a:ext cx="307141" cy="299302"/>
              <a:chOff x="9563711" y="3212976"/>
              <a:chExt cx="1068793" cy="1009702"/>
            </a:xfrm>
          </p:grpSpPr>
          <p:sp>
            <p:nvSpPr>
              <p:cNvPr id="505" name="楕円 504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506" name="直線コネクタ 505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直線コネクタ 506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7" name="グループ化 496"/>
            <p:cNvGrpSpPr/>
            <p:nvPr/>
          </p:nvGrpSpPr>
          <p:grpSpPr>
            <a:xfrm>
              <a:off x="8296477" y="3378308"/>
              <a:ext cx="307141" cy="299302"/>
              <a:chOff x="9563711" y="3212976"/>
              <a:chExt cx="1068793" cy="1009702"/>
            </a:xfrm>
          </p:grpSpPr>
          <p:sp>
            <p:nvSpPr>
              <p:cNvPr id="502" name="楕円 501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503" name="直線コネクタ 502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直線コネクタ 503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8" name="グループ化 497"/>
            <p:cNvGrpSpPr/>
            <p:nvPr/>
          </p:nvGrpSpPr>
          <p:grpSpPr>
            <a:xfrm>
              <a:off x="8012233" y="3593026"/>
              <a:ext cx="307141" cy="299302"/>
              <a:chOff x="9563711" y="3212976"/>
              <a:chExt cx="1068793" cy="1009702"/>
            </a:xfrm>
          </p:grpSpPr>
          <p:sp>
            <p:nvSpPr>
              <p:cNvPr id="499" name="楕円 498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500" name="直線コネクタ 499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直線コネクタ 500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グループ化 128"/>
          <p:cNvGrpSpPr>
            <a:grpSpLocks noChangeAspect="1"/>
          </p:cNvGrpSpPr>
          <p:nvPr/>
        </p:nvGrpSpPr>
        <p:grpSpPr>
          <a:xfrm>
            <a:off x="5454568" y="3901164"/>
            <a:ext cx="347987" cy="405000"/>
            <a:chOff x="8012233" y="3378308"/>
            <a:chExt cx="808530" cy="917862"/>
          </a:xfrm>
        </p:grpSpPr>
        <p:cxnSp>
          <p:nvCxnSpPr>
            <p:cNvPr id="478" name="直線コネクタ 477"/>
            <p:cNvCxnSpPr/>
            <p:nvPr/>
          </p:nvCxnSpPr>
          <p:spPr>
            <a:xfrm>
              <a:off x="8422649" y="3618438"/>
              <a:ext cx="0" cy="677732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直線コネクタ 478"/>
            <p:cNvCxnSpPr/>
            <p:nvPr/>
          </p:nvCxnSpPr>
          <p:spPr>
            <a:xfrm>
              <a:off x="8208726" y="3723876"/>
              <a:ext cx="213923" cy="195776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直線コネクタ 479"/>
            <p:cNvCxnSpPr/>
            <p:nvPr/>
          </p:nvCxnSpPr>
          <p:spPr>
            <a:xfrm flipV="1">
              <a:off x="8422649" y="3769045"/>
              <a:ext cx="213923" cy="331208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1" name="グループ化 480"/>
            <p:cNvGrpSpPr/>
            <p:nvPr/>
          </p:nvGrpSpPr>
          <p:grpSpPr>
            <a:xfrm>
              <a:off x="8513622" y="3652438"/>
              <a:ext cx="307141" cy="299302"/>
              <a:chOff x="9563711" y="3212976"/>
              <a:chExt cx="1068793" cy="1009702"/>
            </a:xfrm>
          </p:grpSpPr>
          <p:sp>
            <p:nvSpPr>
              <p:cNvPr id="490" name="楕円 489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91" name="直線コネクタ 490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直線コネクタ 491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2" name="グループ化 481"/>
            <p:cNvGrpSpPr/>
            <p:nvPr/>
          </p:nvGrpSpPr>
          <p:grpSpPr>
            <a:xfrm>
              <a:off x="8296477" y="3378308"/>
              <a:ext cx="307141" cy="299302"/>
              <a:chOff x="9563711" y="3212976"/>
              <a:chExt cx="1068793" cy="1009702"/>
            </a:xfrm>
          </p:grpSpPr>
          <p:sp>
            <p:nvSpPr>
              <p:cNvPr id="487" name="楕円 486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88" name="直線コネクタ 487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直線コネクタ 488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グループ化 482"/>
            <p:cNvGrpSpPr/>
            <p:nvPr/>
          </p:nvGrpSpPr>
          <p:grpSpPr>
            <a:xfrm>
              <a:off x="8012233" y="3593026"/>
              <a:ext cx="307141" cy="299302"/>
              <a:chOff x="9563711" y="3212976"/>
              <a:chExt cx="1068793" cy="1009702"/>
            </a:xfrm>
          </p:grpSpPr>
          <p:sp>
            <p:nvSpPr>
              <p:cNvPr id="484" name="楕円 483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85" name="直線コネクタ 484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直線コネクタ 485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0" name="グループ化 129"/>
          <p:cNvGrpSpPr>
            <a:grpSpLocks noChangeAspect="1"/>
          </p:cNvGrpSpPr>
          <p:nvPr/>
        </p:nvGrpSpPr>
        <p:grpSpPr>
          <a:xfrm>
            <a:off x="4861085" y="4059761"/>
            <a:ext cx="347987" cy="405000"/>
            <a:chOff x="8012233" y="3378308"/>
            <a:chExt cx="808530" cy="917862"/>
          </a:xfrm>
        </p:grpSpPr>
        <p:cxnSp>
          <p:nvCxnSpPr>
            <p:cNvPr id="463" name="直線コネクタ 462"/>
            <p:cNvCxnSpPr/>
            <p:nvPr/>
          </p:nvCxnSpPr>
          <p:spPr>
            <a:xfrm>
              <a:off x="8422649" y="3618438"/>
              <a:ext cx="0" cy="677732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直線コネクタ 463"/>
            <p:cNvCxnSpPr/>
            <p:nvPr/>
          </p:nvCxnSpPr>
          <p:spPr>
            <a:xfrm>
              <a:off x="8208726" y="3723876"/>
              <a:ext cx="213923" cy="195776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直線コネクタ 464"/>
            <p:cNvCxnSpPr/>
            <p:nvPr/>
          </p:nvCxnSpPr>
          <p:spPr>
            <a:xfrm flipV="1">
              <a:off x="8422649" y="3769045"/>
              <a:ext cx="213923" cy="331208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6" name="グループ化 465"/>
            <p:cNvGrpSpPr/>
            <p:nvPr/>
          </p:nvGrpSpPr>
          <p:grpSpPr>
            <a:xfrm>
              <a:off x="8513622" y="3652438"/>
              <a:ext cx="307141" cy="299302"/>
              <a:chOff x="9563711" y="3212976"/>
              <a:chExt cx="1068793" cy="1009702"/>
            </a:xfrm>
          </p:grpSpPr>
          <p:sp>
            <p:nvSpPr>
              <p:cNvPr id="475" name="楕円 474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76" name="直線コネクタ 475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直線コネクタ 476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7" name="グループ化 466"/>
            <p:cNvGrpSpPr/>
            <p:nvPr/>
          </p:nvGrpSpPr>
          <p:grpSpPr>
            <a:xfrm>
              <a:off x="8296477" y="3378308"/>
              <a:ext cx="307141" cy="299302"/>
              <a:chOff x="9563711" y="3212976"/>
              <a:chExt cx="1068793" cy="1009702"/>
            </a:xfrm>
          </p:grpSpPr>
          <p:sp>
            <p:nvSpPr>
              <p:cNvPr id="472" name="楕円 471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73" name="直線コネクタ 472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直線コネクタ 473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8" name="グループ化 467"/>
            <p:cNvGrpSpPr/>
            <p:nvPr/>
          </p:nvGrpSpPr>
          <p:grpSpPr>
            <a:xfrm>
              <a:off x="8012233" y="3593026"/>
              <a:ext cx="307141" cy="299302"/>
              <a:chOff x="9563711" y="3212976"/>
              <a:chExt cx="1068793" cy="1009702"/>
            </a:xfrm>
          </p:grpSpPr>
          <p:sp>
            <p:nvSpPr>
              <p:cNvPr id="469" name="楕円 468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70" name="直線コネクタ 469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直線コネクタ 470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1" name="グループ化 130"/>
          <p:cNvGrpSpPr>
            <a:grpSpLocks noChangeAspect="1"/>
          </p:cNvGrpSpPr>
          <p:nvPr/>
        </p:nvGrpSpPr>
        <p:grpSpPr>
          <a:xfrm>
            <a:off x="5246343" y="4054603"/>
            <a:ext cx="347987" cy="405000"/>
            <a:chOff x="8012233" y="3378308"/>
            <a:chExt cx="808530" cy="917862"/>
          </a:xfrm>
        </p:grpSpPr>
        <p:cxnSp>
          <p:nvCxnSpPr>
            <p:cNvPr id="448" name="直線コネクタ 447"/>
            <p:cNvCxnSpPr/>
            <p:nvPr/>
          </p:nvCxnSpPr>
          <p:spPr>
            <a:xfrm>
              <a:off x="8422649" y="3618438"/>
              <a:ext cx="0" cy="677732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直線コネクタ 448"/>
            <p:cNvCxnSpPr/>
            <p:nvPr/>
          </p:nvCxnSpPr>
          <p:spPr>
            <a:xfrm>
              <a:off x="8208726" y="3723876"/>
              <a:ext cx="213923" cy="195776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直線コネクタ 449"/>
            <p:cNvCxnSpPr/>
            <p:nvPr/>
          </p:nvCxnSpPr>
          <p:spPr>
            <a:xfrm flipV="1">
              <a:off x="8422649" y="3769045"/>
              <a:ext cx="213923" cy="331208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1" name="グループ化 450"/>
            <p:cNvGrpSpPr/>
            <p:nvPr/>
          </p:nvGrpSpPr>
          <p:grpSpPr>
            <a:xfrm>
              <a:off x="8513622" y="3652438"/>
              <a:ext cx="307141" cy="299302"/>
              <a:chOff x="9563711" y="3212976"/>
              <a:chExt cx="1068793" cy="1009702"/>
            </a:xfrm>
          </p:grpSpPr>
          <p:sp>
            <p:nvSpPr>
              <p:cNvPr id="460" name="楕円 459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61" name="直線コネクタ 460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直線コネクタ 461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2" name="グループ化 451"/>
            <p:cNvGrpSpPr/>
            <p:nvPr/>
          </p:nvGrpSpPr>
          <p:grpSpPr>
            <a:xfrm>
              <a:off x="8296477" y="3378308"/>
              <a:ext cx="307141" cy="299302"/>
              <a:chOff x="9563711" y="3212976"/>
              <a:chExt cx="1068793" cy="1009702"/>
            </a:xfrm>
          </p:grpSpPr>
          <p:sp>
            <p:nvSpPr>
              <p:cNvPr id="457" name="楕円 456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58" name="直線コネクタ 457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直線コネクタ 458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グループ化 452"/>
            <p:cNvGrpSpPr/>
            <p:nvPr/>
          </p:nvGrpSpPr>
          <p:grpSpPr>
            <a:xfrm>
              <a:off x="8012233" y="3593026"/>
              <a:ext cx="307141" cy="299302"/>
              <a:chOff x="9563711" y="3212976"/>
              <a:chExt cx="1068793" cy="1009702"/>
            </a:xfrm>
          </p:grpSpPr>
          <p:sp>
            <p:nvSpPr>
              <p:cNvPr id="454" name="楕円 453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55" name="直線コネクタ 454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直線コネクタ 455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2" name="グループ化 131"/>
          <p:cNvGrpSpPr>
            <a:grpSpLocks noChangeAspect="1"/>
          </p:cNvGrpSpPr>
          <p:nvPr/>
        </p:nvGrpSpPr>
        <p:grpSpPr>
          <a:xfrm>
            <a:off x="5632701" y="4049315"/>
            <a:ext cx="347987" cy="405000"/>
            <a:chOff x="8012233" y="3378308"/>
            <a:chExt cx="808530" cy="917862"/>
          </a:xfrm>
        </p:grpSpPr>
        <p:cxnSp>
          <p:nvCxnSpPr>
            <p:cNvPr id="433" name="直線コネクタ 432"/>
            <p:cNvCxnSpPr/>
            <p:nvPr/>
          </p:nvCxnSpPr>
          <p:spPr>
            <a:xfrm>
              <a:off x="8422649" y="3618438"/>
              <a:ext cx="0" cy="677732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直線コネクタ 433"/>
            <p:cNvCxnSpPr/>
            <p:nvPr/>
          </p:nvCxnSpPr>
          <p:spPr>
            <a:xfrm>
              <a:off x="8208726" y="3723876"/>
              <a:ext cx="213923" cy="195776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直線コネクタ 434"/>
            <p:cNvCxnSpPr/>
            <p:nvPr/>
          </p:nvCxnSpPr>
          <p:spPr>
            <a:xfrm flipV="1">
              <a:off x="8422649" y="3769045"/>
              <a:ext cx="213923" cy="331208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6" name="グループ化 435"/>
            <p:cNvGrpSpPr/>
            <p:nvPr/>
          </p:nvGrpSpPr>
          <p:grpSpPr>
            <a:xfrm>
              <a:off x="8513622" y="3652438"/>
              <a:ext cx="307141" cy="299302"/>
              <a:chOff x="9563711" y="3212976"/>
              <a:chExt cx="1068793" cy="1009702"/>
            </a:xfrm>
          </p:grpSpPr>
          <p:sp>
            <p:nvSpPr>
              <p:cNvPr id="445" name="楕円 444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46" name="直線コネクタ 445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直線コネクタ 446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7" name="グループ化 436"/>
            <p:cNvGrpSpPr/>
            <p:nvPr/>
          </p:nvGrpSpPr>
          <p:grpSpPr>
            <a:xfrm>
              <a:off x="8296477" y="3378308"/>
              <a:ext cx="307141" cy="299302"/>
              <a:chOff x="9563711" y="3212976"/>
              <a:chExt cx="1068793" cy="1009702"/>
            </a:xfrm>
          </p:grpSpPr>
          <p:sp>
            <p:nvSpPr>
              <p:cNvPr id="442" name="楕円 441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43" name="直線コネクタ 442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直線コネクタ 443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8" name="グループ化 437"/>
            <p:cNvGrpSpPr/>
            <p:nvPr/>
          </p:nvGrpSpPr>
          <p:grpSpPr>
            <a:xfrm>
              <a:off x="8012233" y="3593026"/>
              <a:ext cx="307141" cy="299302"/>
              <a:chOff x="9563711" y="3212976"/>
              <a:chExt cx="1068793" cy="1009702"/>
            </a:xfrm>
          </p:grpSpPr>
          <p:sp>
            <p:nvSpPr>
              <p:cNvPr id="439" name="楕円 438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440" name="直線コネクタ 439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直線コネクタ 440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8" name="右矢印 137"/>
          <p:cNvSpPr/>
          <p:nvPr/>
        </p:nvSpPr>
        <p:spPr>
          <a:xfrm>
            <a:off x="3455009" y="4248311"/>
            <a:ext cx="225510" cy="22035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39" name="右矢印 138"/>
          <p:cNvSpPr/>
          <p:nvPr/>
        </p:nvSpPr>
        <p:spPr>
          <a:xfrm>
            <a:off x="4721279" y="4226506"/>
            <a:ext cx="225510" cy="22035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40" name="右矢印 139"/>
          <p:cNvSpPr/>
          <p:nvPr/>
        </p:nvSpPr>
        <p:spPr>
          <a:xfrm>
            <a:off x="6001482" y="4238563"/>
            <a:ext cx="225510" cy="22035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41" name="右矢印 140"/>
          <p:cNvSpPr/>
          <p:nvPr/>
        </p:nvSpPr>
        <p:spPr>
          <a:xfrm>
            <a:off x="7253924" y="4243483"/>
            <a:ext cx="225510" cy="22035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42" name="右矢印 141"/>
          <p:cNvSpPr/>
          <p:nvPr/>
        </p:nvSpPr>
        <p:spPr>
          <a:xfrm>
            <a:off x="8465591" y="4234866"/>
            <a:ext cx="225510" cy="22035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kumimoji="1" lang="ja-JP" altLang="en-US" sz="160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grpSp>
        <p:nvGrpSpPr>
          <p:cNvPr id="149" name="グループ化 148"/>
          <p:cNvGrpSpPr>
            <a:grpSpLocks noChangeAspect="1"/>
          </p:cNvGrpSpPr>
          <p:nvPr/>
        </p:nvGrpSpPr>
        <p:grpSpPr>
          <a:xfrm>
            <a:off x="8782871" y="3907087"/>
            <a:ext cx="347987" cy="405000"/>
            <a:chOff x="8012233" y="3378308"/>
            <a:chExt cx="808530" cy="917862"/>
          </a:xfrm>
        </p:grpSpPr>
        <p:cxnSp>
          <p:nvCxnSpPr>
            <p:cNvPr id="225" name="直線コネクタ 224"/>
            <p:cNvCxnSpPr/>
            <p:nvPr/>
          </p:nvCxnSpPr>
          <p:spPr>
            <a:xfrm>
              <a:off x="8422649" y="3618438"/>
              <a:ext cx="0" cy="677732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/>
            <p:cNvCxnSpPr/>
            <p:nvPr/>
          </p:nvCxnSpPr>
          <p:spPr>
            <a:xfrm>
              <a:off x="8208726" y="3723876"/>
              <a:ext cx="213923" cy="195776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/>
            <p:cNvCxnSpPr/>
            <p:nvPr/>
          </p:nvCxnSpPr>
          <p:spPr>
            <a:xfrm flipV="1">
              <a:off x="8422649" y="3769045"/>
              <a:ext cx="213923" cy="331208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グループ化 227"/>
            <p:cNvGrpSpPr/>
            <p:nvPr/>
          </p:nvGrpSpPr>
          <p:grpSpPr>
            <a:xfrm>
              <a:off x="8513622" y="3652438"/>
              <a:ext cx="307141" cy="299302"/>
              <a:chOff x="9563711" y="3212976"/>
              <a:chExt cx="1068793" cy="1009702"/>
            </a:xfrm>
          </p:grpSpPr>
          <p:sp>
            <p:nvSpPr>
              <p:cNvPr id="237" name="楕円 236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238" name="直線コネクタ 237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線コネクタ 238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9" name="グループ化 228"/>
            <p:cNvGrpSpPr/>
            <p:nvPr/>
          </p:nvGrpSpPr>
          <p:grpSpPr>
            <a:xfrm>
              <a:off x="8296477" y="3378308"/>
              <a:ext cx="307141" cy="299302"/>
              <a:chOff x="9563711" y="3212976"/>
              <a:chExt cx="1068793" cy="1009702"/>
            </a:xfrm>
          </p:grpSpPr>
          <p:sp>
            <p:nvSpPr>
              <p:cNvPr id="234" name="楕円 233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235" name="直線コネクタ 234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コネクタ 235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グループ化 229"/>
            <p:cNvGrpSpPr/>
            <p:nvPr/>
          </p:nvGrpSpPr>
          <p:grpSpPr>
            <a:xfrm>
              <a:off x="8012233" y="3593026"/>
              <a:ext cx="307141" cy="299302"/>
              <a:chOff x="9563711" y="3212976"/>
              <a:chExt cx="1068793" cy="1009702"/>
            </a:xfrm>
          </p:grpSpPr>
          <p:sp>
            <p:nvSpPr>
              <p:cNvPr id="231" name="楕円 230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232" name="直線コネクタ 231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直線コネクタ 232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1" name="グループ化 150"/>
          <p:cNvGrpSpPr>
            <a:grpSpLocks noChangeAspect="1"/>
          </p:cNvGrpSpPr>
          <p:nvPr/>
        </p:nvGrpSpPr>
        <p:grpSpPr>
          <a:xfrm>
            <a:off x="8567430" y="4059761"/>
            <a:ext cx="347987" cy="405000"/>
            <a:chOff x="8012233" y="3378308"/>
            <a:chExt cx="808530" cy="917862"/>
          </a:xfrm>
        </p:grpSpPr>
        <p:cxnSp>
          <p:nvCxnSpPr>
            <p:cNvPr id="195" name="直線コネクタ 194"/>
            <p:cNvCxnSpPr/>
            <p:nvPr/>
          </p:nvCxnSpPr>
          <p:spPr>
            <a:xfrm>
              <a:off x="8422649" y="3618438"/>
              <a:ext cx="0" cy="677732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コネクタ 195"/>
            <p:cNvCxnSpPr/>
            <p:nvPr/>
          </p:nvCxnSpPr>
          <p:spPr>
            <a:xfrm>
              <a:off x="8208726" y="3723876"/>
              <a:ext cx="213923" cy="195776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コネクタ 196"/>
            <p:cNvCxnSpPr/>
            <p:nvPr/>
          </p:nvCxnSpPr>
          <p:spPr>
            <a:xfrm flipV="1">
              <a:off x="8422649" y="3769045"/>
              <a:ext cx="213923" cy="331208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グループ化 197"/>
            <p:cNvGrpSpPr/>
            <p:nvPr/>
          </p:nvGrpSpPr>
          <p:grpSpPr>
            <a:xfrm>
              <a:off x="8513622" y="3652438"/>
              <a:ext cx="307141" cy="299302"/>
              <a:chOff x="9563711" y="3212976"/>
              <a:chExt cx="1068793" cy="1009702"/>
            </a:xfrm>
          </p:grpSpPr>
          <p:sp>
            <p:nvSpPr>
              <p:cNvPr id="207" name="楕円 206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208" name="直線コネクタ 207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線コネクタ 208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グループ化 198"/>
            <p:cNvGrpSpPr/>
            <p:nvPr/>
          </p:nvGrpSpPr>
          <p:grpSpPr>
            <a:xfrm>
              <a:off x="8296477" y="3378308"/>
              <a:ext cx="307141" cy="299302"/>
              <a:chOff x="9563711" y="3212976"/>
              <a:chExt cx="1068793" cy="1009702"/>
            </a:xfrm>
          </p:grpSpPr>
          <p:sp>
            <p:nvSpPr>
              <p:cNvPr id="204" name="楕円 203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205" name="直線コネクタ 204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コネクタ 205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0" name="グループ化 199"/>
            <p:cNvGrpSpPr/>
            <p:nvPr/>
          </p:nvGrpSpPr>
          <p:grpSpPr>
            <a:xfrm>
              <a:off x="8012233" y="3593026"/>
              <a:ext cx="307141" cy="299302"/>
              <a:chOff x="9563711" y="3212976"/>
              <a:chExt cx="1068793" cy="1009702"/>
            </a:xfrm>
          </p:grpSpPr>
          <p:sp>
            <p:nvSpPr>
              <p:cNvPr id="201" name="楕円 200"/>
              <p:cNvSpPr/>
              <p:nvPr/>
            </p:nvSpPr>
            <p:spPr>
              <a:xfrm rot="1146062">
                <a:off x="9569944" y="3224825"/>
                <a:ext cx="1038385" cy="9978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cxnSp>
            <p:nvCxnSpPr>
              <p:cNvPr id="202" name="直線コネクタ 201"/>
              <p:cNvCxnSpPr/>
              <p:nvPr/>
            </p:nvCxnSpPr>
            <p:spPr>
              <a:xfrm flipV="1">
                <a:off x="9563711" y="3664968"/>
                <a:ext cx="1068793" cy="1040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コネクタ 202"/>
              <p:cNvCxnSpPr/>
              <p:nvPr/>
            </p:nvCxnSpPr>
            <p:spPr>
              <a:xfrm flipH="1" flipV="1">
                <a:off x="10056440" y="3212976"/>
                <a:ext cx="70111" cy="1008113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5" name="グループ化 184"/>
          <p:cNvGrpSpPr/>
          <p:nvPr/>
        </p:nvGrpSpPr>
        <p:grpSpPr>
          <a:xfrm>
            <a:off x="8952696" y="4149341"/>
            <a:ext cx="132192" cy="132065"/>
            <a:chOff x="9563711" y="3212976"/>
            <a:chExt cx="1068793" cy="1009702"/>
          </a:xfrm>
        </p:grpSpPr>
        <p:sp>
          <p:nvSpPr>
            <p:cNvPr id="186" name="楕円 185"/>
            <p:cNvSpPr/>
            <p:nvPr/>
          </p:nvSpPr>
          <p:spPr>
            <a:xfrm rot="1146062">
              <a:off x="9569944" y="3224825"/>
              <a:ext cx="1038385" cy="9978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cxnSp>
          <p:nvCxnSpPr>
            <p:cNvPr id="187" name="直線コネクタ 186"/>
            <p:cNvCxnSpPr/>
            <p:nvPr/>
          </p:nvCxnSpPr>
          <p:spPr>
            <a:xfrm flipV="1">
              <a:off x="9563711" y="3664968"/>
              <a:ext cx="1068793" cy="104077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線コネクタ 187"/>
            <p:cNvCxnSpPr/>
            <p:nvPr/>
          </p:nvCxnSpPr>
          <p:spPr>
            <a:xfrm flipH="1" flipV="1">
              <a:off x="10056440" y="3212976"/>
              <a:ext cx="70111" cy="1008113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テキスト ボックス 114"/>
          <p:cNvSpPr txBox="1"/>
          <p:nvPr/>
        </p:nvSpPr>
        <p:spPr>
          <a:xfrm>
            <a:off x="5169787" y="4559796"/>
            <a:ext cx="466794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50"/>
              </a:lnSpc>
            </a:pPr>
            <a:r>
              <a:rPr lang="ru-RU" altLang="ja-JP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ТК</a:t>
            </a:r>
            <a:r>
              <a:rPr lang="en-US" altLang="ja-JP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 </a:t>
            </a:r>
            <a:endParaRPr kumimoji="1" lang="ja-JP" altLang="en-US" sz="1600" dirty="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73810" y="4546280"/>
            <a:ext cx="109838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ru-RU" altLang="ja-JP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Галофиты с НТК</a:t>
            </a:r>
            <a:endParaRPr lang="en-US" altLang="ja-JP" sz="1400" dirty="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84405" y="4547882"/>
            <a:ext cx="1291947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ru-RU" altLang="ja-JP" sz="14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Солеустойчивые НТК</a:t>
            </a:r>
            <a:endParaRPr lang="en-US" altLang="ja-JP" sz="1400" dirty="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51457" y="3451213"/>
            <a:ext cx="6207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1600" dirty="0">
                <a:latin typeface="Segoe UI Semibold" panose="020B0702040204020203" pitchFamily="34" charset="0"/>
                <a:ea typeface="UD デジタル 教科書体 NK-R" panose="02020400000000000000" pitchFamily="18" charset="-128"/>
                <a:cs typeface="Segoe UI Semibold" panose="020B0702040204020203" pitchFamily="34" charset="0"/>
              </a:rPr>
              <a:t>Смешанное земледелие с использованием галофитов</a:t>
            </a:r>
            <a:r>
              <a:rPr lang="en-US" altLang="ja-JP" sz="1600" dirty="0">
                <a:latin typeface="Segoe UI Semibold" panose="020B0702040204020203" pitchFamily="34" charset="0"/>
                <a:ea typeface="UD デジタル 教科書体 NK-R" panose="02020400000000000000" pitchFamily="18" charset="-128"/>
                <a:cs typeface="Segoe UI Semibold" panose="020B0702040204020203" pitchFamily="34" charset="0"/>
              </a:rPr>
              <a:t> (CHMF)</a:t>
            </a:r>
            <a:endParaRPr kumimoji="1" lang="ja-JP" altLang="en-US" sz="1600" dirty="0"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6511" y="1970838"/>
            <a:ext cx="2811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ja-JP" sz="1600" dirty="0">
                <a:latin typeface="Segoe UI Semibold" panose="020B0702040204020203" pitchFamily="34" charset="0"/>
                <a:ea typeface="UD デジタル 教科書体 NK-R" panose="02020400000000000000" pitchFamily="18" charset="-128"/>
                <a:cs typeface="Segoe UI Semibold" panose="020B0702040204020203" pitchFamily="34" charset="0"/>
              </a:rPr>
              <a:t>Традиционное земледелие</a:t>
            </a:r>
            <a:endParaRPr kumimoji="1" lang="ja-JP" altLang="en-US" sz="1600" dirty="0"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3647" y="5670734"/>
            <a:ext cx="866073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5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Включение галофитов и нетрадиционных культур в животноводческое производство</a:t>
            </a:r>
          </a:p>
          <a:p>
            <a:r>
              <a:rPr lang="ru-RU" altLang="ja-JP" sz="15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rPr>
              <a:t>Разработка и расширение масштабы смешанного земледелия с использованием галофитов (CHMF), предложенного в этом проекте на уровне деревни и сообщества.</a:t>
            </a:r>
            <a:endParaRPr lang="en-US" altLang="ja-JP" sz="1500" dirty="0">
              <a:latin typeface="Segoe UI" panose="020B0502040204020203" pitchFamily="34" charset="0"/>
              <a:ea typeface="UD デジタル 教科書体 NK-R" panose="02020400000000000000" pitchFamily="18" charset="-128"/>
              <a:cs typeface="Segoe UI" panose="020B0502040204020203" pitchFamily="34" charset="0"/>
            </a:endParaRPr>
          </a:p>
        </p:txBody>
      </p:sp>
      <p:grpSp>
        <p:nvGrpSpPr>
          <p:cNvPr id="680" name="グループ化 679"/>
          <p:cNvGrpSpPr/>
          <p:nvPr/>
        </p:nvGrpSpPr>
        <p:grpSpPr>
          <a:xfrm>
            <a:off x="3762423" y="3861048"/>
            <a:ext cx="439444" cy="508698"/>
            <a:chOff x="5121818" y="4140003"/>
            <a:chExt cx="758158" cy="873173"/>
          </a:xfrm>
        </p:grpSpPr>
        <p:cxnSp>
          <p:nvCxnSpPr>
            <p:cNvPr id="681" name="直線コネクタ 680"/>
            <p:cNvCxnSpPr/>
            <p:nvPr/>
          </p:nvCxnSpPr>
          <p:spPr>
            <a:xfrm flipH="1">
              <a:off x="5519537" y="4509120"/>
              <a:ext cx="399" cy="504056"/>
            </a:xfrm>
            <a:prstGeom prst="line">
              <a:avLst/>
            </a:prstGeom>
            <a:ln w="317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2" name="グループ化 681"/>
            <p:cNvGrpSpPr/>
            <p:nvPr/>
          </p:nvGrpSpPr>
          <p:grpSpPr>
            <a:xfrm>
              <a:off x="5121818" y="4751552"/>
              <a:ext cx="758158" cy="139862"/>
              <a:chOff x="5112553" y="4751552"/>
              <a:chExt cx="758158" cy="139862"/>
            </a:xfrm>
          </p:grpSpPr>
          <p:cxnSp>
            <p:nvCxnSpPr>
              <p:cNvPr id="689" name="直線コネクタ 688"/>
              <p:cNvCxnSpPr/>
              <p:nvPr/>
            </p:nvCxnSpPr>
            <p:spPr>
              <a:xfrm flipH="1">
                <a:off x="5493009" y="4806317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8" name="涙形 707"/>
              <p:cNvSpPr/>
              <p:nvPr/>
            </p:nvSpPr>
            <p:spPr>
              <a:xfrm>
                <a:off x="5624127" y="4751552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09" name="直線コネクタ 708"/>
              <p:cNvCxnSpPr/>
              <p:nvPr/>
            </p:nvCxnSpPr>
            <p:spPr>
              <a:xfrm>
                <a:off x="5362524" y="4806317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0" name="涙形 709"/>
              <p:cNvSpPr/>
              <p:nvPr/>
            </p:nvSpPr>
            <p:spPr>
              <a:xfrm flipH="1">
                <a:off x="5112553" y="4758172"/>
                <a:ext cx="263367" cy="9629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grpSp>
          <p:nvGrpSpPr>
            <p:cNvPr id="683" name="グループ化 682"/>
            <p:cNvGrpSpPr/>
            <p:nvPr/>
          </p:nvGrpSpPr>
          <p:grpSpPr>
            <a:xfrm>
              <a:off x="5184562" y="4572291"/>
              <a:ext cx="623409" cy="152863"/>
              <a:chOff x="5112551" y="4543201"/>
              <a:chExt cx="758160" cy="166406"/>
            </a:xfrm>
          </p:grpSpPr>
          <p:cxnSp>
            <p:nvCxnSpPr>
              <p:cNvPr id="685" name="直線コネクタ 684"/>
              <p:cNvCxnSpPr/>
              <p:nvPr/>
            </p:nvCxnSpPr>
            <p:spPr>
              <a:xfrm flipH="1">
                <a:off x="5493009" y="4624510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6" name="涙形 685"/>
              <p:cNvSpPr/>
              <p:nvPr/>
            </p:nvSpPr>
            <p:spPr>
              <a:xfrm>
                <a:off x="5624127" y="4569745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687" name="直線コネクタ 686"/>
              <p:cNvCxnSpPr/>
              <p:nvPr/>
            </p:nvCxnSpPr>
            <p:spPr>
              <a:xfrm>
                <a:off x="5362524" y="4624510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8" name="涙形 687"/>
              <p:cNvSpPr/>
              <p:nvPr/>
            </p:nvSpPr>
            <p:spPr>
              <a:xfrm flipH="1">
                <a:off x="5112551" y="4543201"/>
                <a:ext cx="263367" cy="129453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684" name="Freeform 12"/>
            <p:cNvSpPr>
              <a:spLocks noChangeAspect="1"/>
            </p:cNvSpPr>
            <p:nvPr/>
          </p:nvSpPr>
          <p:spPr bwMode="auto">
            <a:xfrm>
              <a:off x="5405962" y="4140003"/>
              <a:ext cx="229379" cy="456662"/>
            </a:xfrm>
            <a:custGeom>
              <a:avLst/>
              <a:gdLst>
                <a:gd name="T0" fmla="*/ 130 w 798"/>
                <a:gd name="T1" fmla="*/ 946 h 995"/>
                <a:gd name="T2" fmla="*/ 55 w 798"/>
                <a:gd name="T3" fmla="*/ 870 h 995"/>
                <a:gd name="T4" fmla="*/ 18 w 798"/>
                <a:gd name="T5" fmla="*/ 742 h 995"/>
                <a:gd name="T6" fmla="*/ 1 w 798"/>
                <a:gd name="T7" fmla="*/ 627 h 995"/>
                <a:gd name="T8" fmla="*/ 14 w 798"/>
                <a:gd name="T9" fmla="*/ 399 h 995"/>
                <a:gd name="T10" fmla="*/ 58 w 798"/>
                <a:gd name="T11" fmla="*/ 216 h 995"/>
                <a:gd name="T12" fmla="*/ 114 w 798"/>
                <a:gd name="T13" fmla="*/ 69 h 995"/>
                <a:gd name="T14" fmla="*/ 181 w 798"/>
                <a:gd name="T15" fmla="*/ 3 h 995"/>
                <a:gd name="T16" fmla="*/ 247 w 798"/>
                <a:gd name="T17" fmla="*/ 55 h 995"/>
                <a:gd name="T18" fmla="*/ 279 w 798"/>
                <a:gd name="T19" fmla="*/ 135 h 995"/>
                <a:gd name="T20" fmla="*/ 313 w 798"/>
                <a:gd name="T21" fmla="*/ 255 h 995"/>
                <a:gd name="T22" fmla="*/ 350 w 798"/>
                <a:gd name="T23" fmla="*/ 463 h 995"/>
                <a:gd name="T24" fmla="*/ 361 w 798"/>
                <a:gd name="T25" fmla="*/ 663 h 995"/>
                <a:gd name="T26" fmla="*/ 318 w 798"/>
                <a:gd name="T27" fmla="*/ 844 h 995"/>
                <a:gd name="T28" fmla="*/ 250 w 798"/>
                <a:gd name="T29" fmla="*/ 934 h 995"/>
                <a:gd name="T30" fmla="*/ 130 w 798"/>
                <a:gd name="T31" fmla="*/ 946 h 9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8" h="995">
                  <a:moveTo>
                    <a:pt x="284" y="989"/>
                  </a:moveTo>
                  <a:cubicBezTo>
                    <a:pt x="234" y="977"/>
                    <a:pt x="162" y="945"/>
                    <a:pt x="121" y="910"/>
                  </a:cubicBezTo>
                  <a:cubicBezTo>
                    <a:pt x="80" y="875"/>
                    <a:pt x="58" y="818"/>
                    <a:pt x="38" y="776"/>
                  </a:cubicBezTo>
                  <a:cubicBezTo>
                    <a:pt x="18" y="734"/>
                    <a:pt x="2" y="716"/>
                    <a:pt x="1" y="656"/>
                  </a:cubicBezTo>
                  <a:cubicBezTo>
                    <a:pt x="0" y="596"/>
                    <a:pt x="8" y="489"/>
                    <a:pt x="29" y="417"/>
                  </a:cubicBezTo>
                  <a:cubicBezTo>
                    <a:pt x="50" y="345"/>
                    <a:pt x="90" y="283"/>
                    <a:pt x="126" y="226"/>
                  </a:cubicBezTo>
                  <a:cubicBezTo>
                    <a:pt x="162" y="169"/>
                    <a:pt x="203" y="110"/>
                    <a:pt x="248" y="73"/>
                  </a:cubicBezTo>
                  <a:cubicBezTo>
                    <a:pt x="293" y="36"/>
                    <a:pt x="346" y="6"/>
                    <a:pt x="395" y="3"/>
                  </a:cubicBezTo>
                  <a:cubicBezTo>
                    <a:pt x="444" y="0"/>
                    <a:pt x="504" y="34"/>
                    <a:pt x="540" y="57"/>
                  </a:cubicBezTo>
                  <a:cubicBezTo>
                    <a:pt x="576" y="80"/>
                    <a:pt x="587" y="106"/>
                    <a:pt x="611" y="141"/>
                  </a:cubicBezTo>
                  <a:cubicBezTo>
                    <a:pt x="635" y="176"/>
                    <a:pt x="657" y="210"/>
                    <a:pt x="682" y="267"/>
                  </a:cubicBezTo>
                  <a:cubicBezTo>
                    <a:pt x="707" y="324"/>
                    <a:pt x="747" y="413"/>
                    <a:pt x="764" y="484"/>
                  </a:cubicBezTo>
                  <a:cubicBezTo>
                    <a:pt x="781" y="555"/>
                    <a:pt x="798" y="627"/>
                    <a:pt x="787" y="693"/>
                  </a:cubicBezTo>
                  <a:cubicBezTo>
                    <a:pt x="776" y="759"/>
                    <a:pt x="735" y="836"/>
                    <a:pt x="695" y="883"/>
                  </a:cubicBezTo>
                  <a:cubicBezTo>
                    <a:pt x="655" y="930"/>
                    <a:pt x="615" y="959"/>
                    <a:pt x="547" y="977"/>
                  </a:cubicBezTo>
                  <a:cubicBezTo>
                    <a:pt x="479" y="995"/>
                    <a:pt x="339" y="987"/>
                    <a:pt x="284" y="989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sz="160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12" name="グループ化 711"/>
          <p:cNvGrpSpPr/>
          <p:nvPr/>
        </p:nvGrpSpPr>
        <p:grpSpPr>
          <a:xfrm>
            <a:off x="4028886" y="3823609"/>
            <a:ext cx="439444" cy="508698"/>
            <a:chOff x="5121818" y="4140003"/>
            <a:chExt cx="758158" cy="873173"/>
          </a:xfrm>
        </p:grpSpPr>
        <p:cxnSp>
          <p:nvCxnSpPr>
            <p:cNvPr id="713" name="直線コネクタ 712"/>
            <p:cNvCxnSpPr/>
            <p:nvPr/>
          </p:nvCxnSpPr>
          <p:spPr>
            <a:xfrm flipH="1">
              <a:off x="5519537" y="4509120"/>
              <a:ext cx="399" cy="504056"/>
            </a:xfrm>
            <a:prstGeom prst="line">
              <a:avLst/>
            </a:prstGeom>
            <a:ln w="317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4" name="グループ化 713"/>
            <p:cNvGrpSpPr/>
            <p:nvPr/>
          </p:nvGrpSpPr>
          <p:grpSpPr>
            <a:xfrm>
              <a:off x="5121818" y="4751552"/>
              <a:ext cx="758158" cy="139862"/>
              <a:chOff x="5112553" y="4751552"/>
              <a:chExt cx="758158" cy="139862"/>
            </a:xfrm>
          </p:grpSpPr>
          <p:cxnSp>
            <p:nvCxnSpPr>
              <p:cNvPr id="722" name="直線コネクタ 721"/>
              <p:cNvCxnSpPr/>
              <p:nvPr/>
            </p:nvCxnSpPr>
            <p:spPr>
              <a:xfrm flipH="1">
                <a:off x="5493009" y="4806317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6" name="涙形 725"/>
              <p:cNvSpPr/>
              <p:nvPr/>
            </p:nvSpPr>
            <p:spPr>
              <a:xfrm>
                <a:off x="5624127" y="4751552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27" name="直線コネクタ 726"/>
              <p:cNvCxnSpPr/>
              <p:nvPr/>
            </p:nvCxnSpPr>
            <p:spPr>
              <a:xfrm>
                <a:off x="5362524" y="4806317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8" name="涙形 727"/>
              <p:cNvSpPr/>
              <p:nvPr/>
            </p:nvSpPr>
            <p:spPr>
              <a:xfrm flipH="1">
                <a:off x="5112553" y="4758172"/>
                <a:ext cx="263367" cy="9629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grpSp>
          <p:nvGrpSpPr>
            <p:cNvPr id="715" name="グループ化 714"/>
            <p:cNvGrpSpPr/>
            <p:nvPr/>
          </p:nvGrpSpPr>
          <p:grpSpPr>
            <a:xfrm>
              <a:off x="5184562" y="4572291"/>
              <a:ext cx="623409" cy="152863"/>
              <a:chOff x="5112551" y="4543201"/>
              <a:chExt cx="758160" cy="166406"/>
            </a:xfrm>
          </p:grpSpPr>
          <p:cxnSp>
            <p:nvCxnSpPr>
              <p:cNvPr id="717" name="直線コネクタ 716"/>
              <p:cNvCxnSpPr/>
              <p:nvPr/>
            </p:nvCxnSpPr>
            <p:spPr>
              <a:xfrm flipH="1">
                <a:off x="5493009" y="4624510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8" name="涙形 717"/>
              <p:cNvSpPr/>
              <p:nvPr/>
            </p:nvSpPr>
            <p:spPr>
              <a:xfrm>
                <a:off x="5624127" y="4569745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20" name="直線コネクタ 719"/>
              <p:cNvCxnSpPr/>
              <p:nvPr/>
            </p:nvCxnSpPr>
            <p:spPr>
              <a:xfrm>
                <a:off x="5362524" y="4624510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1" name="涙形 720"/>
              <p:cNvSpPr/>
              <p:nvPr/>
            </p:nvSpPr>
            <p:spPr>
              <a:xfrm flipH="1">
                <a:off x="5112551" y="4543201"/>
                <a:ext cx="263367" cy="129453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716" name="Freeform 12"/>
            <p:cNvSpPr>
              <a:spLocks noChangeAspect="1"/>
            </p:cNvSpPr>
            <p:nvPr/>
          </p:nvSpPr>
          <p:spPr bwMode="auto">
            <a:xfrm>
              <a:off x="5405962" y="4140003"/>
              <a:ext cx="229379" cy="456662"/>
            </a:xfrm>
            <a:custGeom>
              <a:avLst/>
              <a:gdLst>
                <a:gd name="T0" fmla="*/ 130 w 798"/>
                <a:gd name="T1" fmla="*/ 946 h 995"/>
                <a:gd name="T2" fmla="*/ 55 w 798"/>
                <a:gd name="T3" fmla="*/ 870 h 995"/>
                <a:gd name="T4" fmla="*/ 18 w 798"/>
                <a:gd name="T5" fmla="*/ 742 h 995"/>
                <a:gd name="T6" fmla="*/ 1 w 798"/>
                <a:gd name="T7" fmla="*/ 627 h 995"/>
                <a:gd name="T8" fmla="*/ 14 w 798"/>
                <a:gd name="T9" fmla="*/ 399 h 995"/>
                <a:gd name="T10" fmla="*/ 58 w 798"/>
                <a:gd name="T11" fmla="*/ 216 h 995"/>
                <a:gd name="T12" fmla="*/ 114 w 798"/>
                <a:gd name="T13" fmla="*/ 69 h 995"/>
                <a:gd name="T14" fmla="*/ 181 w 798"/>
                <a:gd name="T15" fmla="*/ 3 h 995"/>
                <a:gd name="T16" fmla="*/ 247 w 798"/>
                <a:gd name="T17" fmla="*/ 55 h 995"/>
                <a:gd name="T18" fmla="*/ 279 w 798"/>
                <a:gd name="T19" fmla="*/ 135 h 995"/>
                <a:gd name="T20" fmla="*/ 313 w 798"/>
                <a:gd name="T21" fmla="*/ 255 h 995"/>
                <a:gd name="T22" fmla="*/ 350 w 798"/>
                <a:gd name="T23" fmla="*/ 463 h 995"/>
                <a:gd name="T24" fmla="*/ 361 w 798"/>
                <a:gd name="T25" fmla="*/ 663 h 995"/>
                <a:gd name="T26" fmla="*/ 318 w 798"/>
                <a:gd name="T27" fmla="*/ 844 h 995"/>
                <a:gd name="T28" fmla="*/ 250 w 798"/>
                <a:gd name="T29" fmla="*/ 934 h 995"/>
                <a:gd name="T30" fmla="*/ 130 w 798"/>
                <a:gd name="T31" fmla="*/ 946 h 9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8" h="995">
                  <a:moveTo>
                    <a:pt x="284" y="989"/>
                  </a:moveTo>
                  <a:cubicBezTo>
                    <a:pt x="234" y="977"/>
                    <a:pt x="162" y="945"/>
                    <a:pt x="121" y="910"/>
                  </a:cubicBezTo>
                  <a:cubicBezTo>
                    <a:pt x="80" y="875"/>
                    <a:pt x="58" y="818"/>
                    <a:pt x="38" y="776"/>
                  </a:cubicBezTo>
                  <a:cubicBezTo>
                    <a:pt x="18" y="734"/>
                    <a:pt x="2" y="716"/>
                    <a:pt x="1" y="656"/>
                  </a:cubicBezTo>
                  <a:cubicBezTo>
                    <a:pt x="0" y="596"/>
                    <a:pt x="8" y="489"/>
                    <a:pt x="29" y="417"/>
                  </a:cubicBezTo>
                  <a:cubicBezTo>
                    <a:pt x="50" y="345"/>
                    <a:pt x="90" y="283"/>
                    <a:pt x="126" y="226"/>
                  </a:cubicBezTo>
                  <a:cubicBezTo>
                    <a:pt x="162" y="169"/>
                    <a:pt x="203" y="110"/>
                    <a:pt x="248" y="73"/>
                  </a:cubicBezTo>
                  <a:cubicBezTo>
                    <a:pt x="293" y="36"/>
                    <a:pt x="346" y="6"/>
                    <a:pt x="395" y="3"/>
                  </a:cubicBezTo>
                  <a:cubicBezTo>
                    <a:pt x="444" y="0"/>
                    <a:pt x="504" y="34"/>
                    <a:pt x="540" y="57"/>
                  </a:cubicBezTo>
                  <a:cubicBezTo>
                    <a:pt x="576" y="80"/>
                    <a:pt x="587" y="106"/>
                    <a:pt x="611" y="141"/>
                  </a:cubicBezTo>
                  <a:cubicBezTo>
                    <a:pt x="635" y="176"/>
                    <a:pt x="657" y="210"/>
                    <a:pt x="682" y="267"/>
                  </a:cubicBezTo>
                  <a:cubicBezTo>
                    <a:pt x="707" y="324"/>
                    <a:pt x="747" y="413"/>
                    <a:pt x="764" y="484"/>
                  </a:cubicBezTo>
                  <a:cubicBezTo>
                    <a:pt x="781" y="555"/>
                    <a:pt x="798" y="627"/>
                    <a:pt x="787" y="693"/>
                  </a:cubicBezTo>
                  <a:cubicBezTo>
                    <a:pt x="776" y="759"/>
                    <a:pt x="735" y="836"/>
                    <a:pt x="695" y="883"/>
                  </a:cubicBezTo>
                  <a:cubicBezTo>
                    <a:pt x="655" y="930"/>
                    <a:pt x="615" y="959"/>
                    <a:pt x="547" y="977"/>
                  </a:cubicBezTo>
                  <a:cubicBezTo>
                    <a:pt x="479" y="995"/>
                    <a:pt x="339" y="987"/>
                    <a:pt x="284" y="989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sz="160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29" name="グループ化 728"/>
          <p:cNvGrpSpPr/>
          <p:nvPr/>
        </p:nvGrpSpPr>
        <p:grpSpPr>
          <a:xfrm>
            <a:off x="4302483" y="3861048"/>
            <a:ext cx="439444" cy="508698"/>
            <a:chOff x="5121818" y="4140003"/>
            <a:chExt cx="758158" cy="873173"/>
          </a:xfrm>
        </p:grpSpPr>
        <p:cxnSp>
          <p:nvCxnSpPr>
            <p:cNvPr id="730" name="直線コネクタ 729"/>
            <p:cNvCxnSpPr/>
            <p:nvPr/>
          </p:nvCxnSpPr>
          <p:spPr>
            <a:xfrm flipH="1">
              <a:off x="5519537" y="4509120"/>
              <a:ext cx="399" cy="504056"/>
            </a:xfrm>
            <a:prstGeom prst="line">
              <a:avLst/>
            </a:prstGeom>
            <a:ln w="317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1" name="グループ化 730"/>
            <p:cNvGrpSpPr/>
            <p:nvPr/>
          </p:nvGrpSpPr>
          <p:grpSpPr>
            <a:xfrm>
              <a:off x="5121818" y="4751552"/>
              <a:ext cx="758158" cy="139862"/>
              <a:chOff x="5112553" y="4751552"/>
              <a:chExt cx="758158" cy="139862"/>
            </a:xfrm>
          </p:grpSpPr>
          <p:cxnSp>
            <p:nvCxnSpPr>
              <p:cNvPr id="738" name="直線コネクタ 737"/>
              <p:cNvCxnSpPr/>
              <p:nvPr/>
            </p:nvCxnSpPr>
            <p:spPr>
              <a:xfrm flipH="1">
                <a:off x="5493009" y="4806317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9" name="涙形 738"/>
              <p:cNvSpPr/>
              <p:nvPr/>
            </p:nvSpPr>
            <p:spPr>
              <a:xfrm>
                <a:off x="5624127" y="4751552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40" name="直線コネクタ 739"/>
              <p:cNvCxnSpPr/>
              <p:nvPr/>
            </p:nvCxnSpPr>
            <p:spPr>
              <a:xfrm>
                <a:off x="5362524" y="4806317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1" name="涙形 740"/>
              <p:cNvSpPr/>
              <p:nvPr/>
            </p:nvSpPr>
            <p:spPr>
              <a:xfrm flipH="1">
                <a:off x="5112553" y="4758172"/>
                <a:ext cx="263367" cy="9629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grpSp>
          <p:nvGrpSpPr>
            <p:cNvPr id="732" name="グループ化 731"/>
            <p:cNvGrpSpPr/>
            <p:nvPr/>
          </p:nvGrpSpPr>
          <p:grpSpPr>
            <a:xfrm>
              <a:off x="5184562" y="4572291"/>
              <a:ext cx="623409" cy="152863"/>
              <a:chOff x="5112551" y="4543201"/>
              <a:chExt cx="758160" cy="166406"/>
            </a:xfrm>
          </p:grpSpPr>
          <p:cxnSp>
            <p:nvCxnSpPr>
              <p:cNvPr id="734" name="直線コネクタ 733"/>
              <p:cNvCxnSpPr/>
              <p:nvPr/>
            </p:nvCxnSpPr>
            <p:spPr>
              <a:xfrm flipH="1">
                <a:off x="5493009" y="4624510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5" name="涙形 734"/>
              <p:cNvSpPr/>
              <p:nvPr/>
            </p:nvSpPr>
            <p:spPr>
              <a:xfrm>
                <a:off x="5624127" y="4569745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36" name="直線コネクタ 735"/>
              <p:cNvCxnSpPr/>
              <p:nvPr/>
            </p:nvCxnSpPr>
            <p:spPr>
              <a:xfrm>
                <a:off x="5362524" y="4624510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7" name="涙形 736"/>
              <p:cNvSpPr/>
              <p:nvPr/>
            </p:nvSpPr>
            <p:spPr>
              <a:xfrm flipH="1">
                <a:off x="5112551" y="4543201"/>
                <a:ext cx="263367" cy="129453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733" name="Freeform 12"/>
            <p:cNvSpPr>
              <a:spLocks noChangeAspect="1"/>
            </p:cNvSpPr>
            <p:nvPr/>
          </p:nvSpPr>
          <p:spPr bwMode="auto">
            <a:xfrm>
              <a:off x="5405962" y="4140003"/>
              <a:ext cx="229379" cy="456662"/>
            </a:xfrm>
            <a:custGeom>
              <a:avLst/>
              <a:gdLst>
                <a:gd name="T0" fmla="*/ 130 w 798"/>
                <a:gd name="T1" fmla="*/ 946 h 995"/>
                <a:gd name="T2" fmla="*/ 55 w 798"/>
                <a:gd name="T3" fmla="*/ 870 h 995"/>
                <a:gd name="T4" fmla="*/ 18 w 798"/>
                <a:gd name="T5" fmla="*/ 742 h 995"/>
                <a:gd name="T6" fmla="*/ 1 w 798"/>
                <a:gd name="T7" fmla="*/ 627 h 995"/>
                <a:gd name="T8" fmla="*/ 14 w 798"/>
                <a:gd name="T9" fmla="*/ 399 h 995"/>
                <a:gd name="T10" fmla="*/ 58 w 798"/>
                <a:gd name="T11" fmla="*/ 216 h 995"/>
                <a:gd name="T12" fmla="*/ 114 w 798"/>
                <a:gd name="T13" fmla="*/ 69 h 995"/>
                <a:gd name="T14" fmla="*/ 181 w 798"/>
                <a:gd name="T15" fmla="*/ 3 h 995"/>
                <a:gd name="T16" fmla="*/ 247 w 798"/>
                <a:gd name="T17" fmla="*/ 55 h 995"/>
                <a:gd name="T18" fmla="*/ 279 w 798"/>
                <a:gd name="T19" fmla="*/ 135 h 995"/>
                <a:gd name="T20" fmla="*/ 313 w 798"/>
                <a:gd name="T21" fmla="*/ 255 h 995"/>
                <a:gd name="T22" fmla="*/ 350 w 798"/>
                <a:gd name="T23" fmla="*/ 463 h 995"/>
                <a:gd name="T24" fmla="*/ 361 w 798"/>
                <a:gd name="T25" fmla="*/ 663 h 995"/>
                <a:gd name="T26" fmla="*/ 318 w 798"/>
                <a:gd name="T27" fmla="*/ 844 h 995"/>
                <a:gd name="T28" fmla="*/ 250 w 798"/>
                <a:gd name="T29" fmla="*/ 934 h 995"/>
                <a:gd name="T30" fmla="*/ 130 w 798"/>
                <a:gd name="T31" fmla="*/ 946 h 9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8" h="995">
                  <a:moveTo>
                    <a:pt x="284" y="989"/>
                  </a:moveTo>
                  <a:cubicBezTo>
                    <a:pt x="234" y="977"/>
                    <a:pt x="162" y="945"/>
                    <a:pt x="121" y="910"/>
                  </a:cubicBezTo>
                  <a:cubicBezTo>
                    <a:pt x="80" y="875"/>
                    <a:pt x="58" y="818"/>
                    <a:pt x="38" y="776"/>
                  </a:cubicBezTo>
                  <a:cubicBezTo>
                    <a:pt x="18" y="734"/>
                    <a:pt x="2" y="716"/>
                    <a:pt x="1" y="656"/>
                  </a:cubicBezTo>
                  <a:cubicBezTo>
                    <a:pt x="0" y="596"/>
                    <a:pt x="8" y="489"/>
                    <a:pt x="29" y="417"/>
                  </a:cubicBezTo>
                  <a:cubicBezTo>
                    <a:pt x="50" y="345"/>
                    <a:pt x="90" y="283"/>
                    <a:pt x="126" y="226"/>
                  </a:cubicBezTo>
                  <a:cubicBezTo>
                    <a:pt x="162" y="169"/>
                    <a:pt x="203" y="110"/>
                    <a:pt x="248" y="73"/>
                  </a:cubicBezTo>
                  <a:cubicBezTo>
                    <a:pt x="293" y="36"/>
                    <a:pt x="346" y="6"/>
                    <a:pt x="395" y="3"/>
                  </a:cubicBezTo>
                  <a:cubicBezTo>
                    <a:pt x="444" y="0"/>
                    <a:pt x="504" y="34"/>
                    <a:pt x="540" y="57"/>
                  </a:cubicBezTo>
                  <a:cubicBezTo>
                    <a:pt x="576" y="80"/>
                    <a:pt x="587" y="106"/>
                    <a:pt x="611" y="141"/>
                  </a:cubicBezTo>
                  <a:cubicBezTo>
                    <a:pt x="635" y="176"/>
                    <a:pt x="657" y="210"/>
                    <a:pt x="682" y="267"/>
                  </a:cubicBezTo>
                  <a:cubicBezTo>
                    <a:pt x="707" y="324"/>
                    <a:pt x="747" y="413"/>
                    <a:pt x="764" y="484"/>
                  </a:cubicBezTo>
                  <a:cubicBezTo>
                    <a:pt x="781" y="555"/>
                    <a:pt x="798" y="627"/>
                    <a:pt x="787" y="693"/>
                  </a:cubicBezTo>
                  <a:cubicBezTo>
                    <a:pt x="776" y="759"/>
                    <a:pt x="735" y="836"/>
                    <a:pt x="695" y="883"/>
                  </a:cubicBezTo>
                  <a:cubicBezTo>
                    <a:pt x="655" y="930"/>
                    <a:pt x="615" y="959"/>
                    <a:pt x="547" y="977"/>
                  </a:cubicBezTo>
                  <a:cubicBezTo>
                    <a:pt x="479" y="995"/>
                    <a:pt x="339" y="987"/>
                    <a:pt x="284" y="989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sz="160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42" name="グループ化 741"/>
          <p:cNvGrpSpPr/>
          <p:nvPr/>
        </p:nvGrpSpPr>
        <p:grpSpPr>
          <a:xfrm>
            <a:off x="3924441" y="3969060"/>
            <a:ext cx="439444" cy="508698"/>
            <a:chOff x="5121818" y="4140003"/>
            <a:chExt cx="758158" cy="873173"/>
          </a:xfrm>
        </p:grpSpPr>
        <p:cxnSp>
          <p:nvCxnSpPr>
            <p:cNvPr id="743" name="直線コネクタ 742"/>
            <p:cNvCxnSpPr/>
            <p:nvPr/>
          </p:nvCxnSpPr>
          <p:spPr>
            <a:xfrm flipH="1">
              <a:off x="5519537" y="4509120"/>
              <a:ext cx="399" cy="504056"/>
            </a:xfrm>
            <a:prstGeom prst="line">
              <a:avLst/>
            </a:prstGeom>
            <a:ln w="317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4" name="グループ化 743"/>
            <p:cNvGrpSpPr/>
            <p:nvPr/>
          </p:nvGrpSpPr>
          <p:grpSpPr>
            <a:xfrm>
              <a:off x="5121818" y="4751552"/>
              <a:ext cx="758158" cy="139862"/>
              <a:chOff x="5112553" y="4751552"/>
              <a:chExt cx="758158" cy="139862"/>
            </a:xfrm>
          </p:grpSpPr>
          <p:cxnSp>
            <p:nvCxnSpPr>
              <p:cNvPr id="751" name="直線コネクタ 750"/>
              <p:cNvCxnSpPr/>
              <p:nvPr/>
            </p:nvCxnSpPr>
            <p:spPr>
              <a:xfrm flipH="1">
                <a:off x="5493009" y="4806317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2" name="涙形 751"/>
              <p:cNvSpPr/>
              <p:nvPr/>
            </p:nvSpPr>
            <p:spPr>
              <a:xfrm>
                <a:off x="5624127" y="4751552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53" name="直線コネクタ 752"/>
              <p:cNvCxnSpPr/>
              <p:nvPr/>
            </p:nvCxnSpPr>
            <p:spPr>
              <a:xfrm>
                <a:off x="5362524" y="4806317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4" name="涙形 753"/>
              <p:cNvSpPr/>
              <p:nvPr/>
            </p:nvSpPr>
            <p:spPr>
              <a:xfrm flipH="1">
                <a:off x="5112553" y="4758172"/>
                <a:ext cx="263367" cy="9629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grpSp>
          <p:nvGrpSpPr>
            <p:cNvPr id="745" name="グループ化 744"/>
            <p:cNvGrpSpPr/>
            <p:nvPr/>
          </p:nvGrpSpPr>
          <p:grpSpPr>
            <a:xfrm>
              <a:off x="5184562" y="4572291"/>
              <a:ext cx="623409" cy="152863"/>
              <a:chOff x="5112551" y="4543201"/>
              <a:chExt cx="758160" cy="166406"/>
            </a:xfrm>
          </p:grpSpPr>
          <p:cxnSp>
            <p:nvCxnSpPr>
              <p:cNvPr id="747" name="直線コネクタ 746"/>
              <p:cNvCxnSpPr/>
              <p:nvPr/>
            </p:nvCxnSpPr>
            <p:spPr>
              <a:xfrm flipH="1">
                <a:off x="5493009" y="4624510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8" name="涙形 747"/>
              <p:cNvSpPr/>
              <p:nvPr/>
            </p:nvSpPr>
            <p:spPr>
              <a:xfrm>
                <a:off x="5624127" y="4569745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49" name="直線コネクタ 748"/>
              <p:cNvCxnSpPr/>
              <p:nvPr/>
            </p:nvCxnSpPr>
            <p:spPr>
              <a:xfrm>
                <a:off x="5362524" y="4624510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0" name="涙形 749"/>
              <p:cNvSpPr/>
              <p:nvPr/>
            </p:nvSpPr>
            <p:spPr>
              <a:xfrm flipH="1">
                <a:off x="5112551" y="4543201"/>
                <a:ext cx="263367" cy="129453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746" name="Freeform 12"/>
            <p:cNvSpPr>
              <a:spLocks noChangeAspect="1"/>
            </p:cNvSpPr>
            <p:nvPr/>
          </p:nvSpPr>
          <p:spPr bwMode="auto">
            <a:xfrm>
              <a:off x="5405962" y="4140003"/>
              <a:ext cx="229379" cy="456662"/>
            </a:xfrm>
            <a:custGeom>
              <a:avLst/>
              <a:gdLst>
                <a:gd name="T0" fmla="*/ 130 w 798"/>
                <a:gd name="T1" fmla="*/ 946 h 995"/>
                <a:gd name="T2" fmla="*/ 55 w 798"/>
                <a:gd name="T3" fmla="*/ 870 h 995"/>
                <a:gd name="T4" fmla="*/ 18 w 798"/>
                <a:gd name="T5" fmla="*/ 742 h 995"/>
                <a:gd name="T6" fmla="*/ 1 w 798"/>
                <a:gd name="T7" fmla="*/ 627 h 995"/>
                <a:gd name="T8" fmla="*/ 14 w 798"/>
                <a:gd name="T9" fmla="*/ 399 h 995"/>
                <a:gd name="T10" fmla="*/ 58 w 798"/>
                <a:gd name="T11" fmla="*/ 216 h 995"/>
                <a:gd name="T12" fmla="*/ 114 w 798"/>
                <a:gd name="T13" fmla="*/ 69 h 995"/>
                <a:gd name="T14" fmla="*/ 181 w 798"/>
                <a:gd name="T15" fmla="*/ 3 h 995"/>
                <a:gd name="T16" fmla="*/ 247 w 798"/>
                <a:gd name="T17" fmla="*/ 55 h 995"/>
                <a:gd name="T18" fmla="*/ 279 w 798"/>
                <a:gd name="T19" fmla="*/ 135 h 995"/>
                <a:gd name="T20" fmla="*/ 313 w 798"/>
                <a:gd name="T21" fmla="*/ 255 h 995"/>
                <a:gd name="T22" fmla="*/ 350 w 798"/>
                <a:gd name="T23" fmla="*/ 463 h 995"/>
                <a:gd name="T24" fmla="*/ 361 w 798"/>
                <a:gd name="T25" fmla="*/ 663 h 995"/>
                <a:gd name="T26" fmla="*/ 318 w 798"/>
                <a:gd name="T27" fmla="*/ 844 h 995"/>
                <a:gd name="T28" fmla="*/ 250 w 798"/>
                <a:gd name="T29" fmla="*/ 934 h 995"/>
                <a:gd name="T30" fmla="*/ 130 w 798"/>
                <a:gd name="T31" fmla="*/ 946 h 9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8" h="995">
                  <a:moveTo>
                    <a:pt x="284" y="989"/>
                  </a:moveTo>
                  <a:cubicBezTo>
                    <a:pt x="234" y="977"/>
                    <a:pt x="162" y="945"/>
                    <a:pt x="121" y="910"/>
                  </a:cubicBezTo>
                  <a:cubicBezTo>
                    <a:pt x="80" y="875"/>
                    <a:pt x="58" y="818"/>
                    <a:pt x="38" y="776"/>
                  </a:cubicBezTo>
                  <a:cubicBezTo>
                    <a:pt x="18" y="734"/>
                    <a:pt x="2" y="716"/>
                    <a:pt x="1" y="656"/>
                  </a:cubicBezTo>
                  <a:cubicBezTo>
                    <a:pt x="0" y="596"/>
                    <a:pt x="8" y="489"/>
                    <a:pt x="29" y="417"/>
                  </a:cubicBezTo>
                  <a:cubicBezTo>
                    <a:pt x="50" y="345"/>
                    <a:pt x="90" y="283"/>
                    <a:pt x="126" y="226"/>
                  </a:cubicBezTo>
                  <a:cubicBezTo>
                    <a:pt x="162" y="169"/>
                    <a:pt x="203" y="110"/>
                    <a:pt x="248" y="73"/>
                  </a:cubicBezTo>
                  <a:cubicBezTo>
                    <a:pt x="293" y="36"/>
                    <a:pt x="346" y="6"/>
                    <a:pt x="395" y="3"/>
                  </a:cubicBezTo>
                  <a:cubicBezTo>
                    <a:pt x="444" y="0"/>
                    <a:pt x="504" y="34"/>
                    <a:pt x="540" y="57"/>
                  </a:cubicBezTo>
                  <a:cubicBezTo>
                    <a:pt x="576" y="80"/>
                    <a:pt x="587" y="106"/>
                    <a:pt x="611" y="141"/>
                  </a:cubicBezTo>
                  <a:cubicBezTo>
                    <a:pt x="635" y="176"/>
                    <a:pt x="657" y="210"/>
                    <a:pt x="682" y="267"/>
                  </a:cubicBezTo>
                  <a:cubicBezTo>
                    <a:pt x="707" y="324"/>
                    <a:pt x="747" y="413"/>
                    <a:pt x="764" y="484"/>
                  </a:cubicBezTo>
                  <a:cubicBezTo>
                    <a:pt x="781" y="555"/>
                    <a:pt x="798" y="627"/>
                    <a:pt x="787" y="693"/>
                  </a:cubicBezTo>
                  <a:cubicBezTo>
                    <a:pt x="776" y="759"/>
                    <a:pt x="735" y="836"/>
                    <a:pt x="695" y="883"/>
                  </a:cubicBezTo>
                  <a:cubicBezTo>
                    <a:pt x="655" y="930"/>
                    <a:pt x="615" y="959"/>
                    <a:pt x="547" y="977"/>
                  </a:cubicBezTo>
                  <a:cubicBezTo>
                    <a:pt x="479" y="995"/>
                    <a:pt x="339" y="987"/>
                    <a:pt x="284" y="989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sz="160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55" name="グループ化 754"/>
          <p:cNvGrpSpPr/>
          <p:nvPr/>
        </p:nvGrpSpPr>
        <p:grpSpPr>
          <a:xfrm>
            <a:off x="4147860" y="3969060"/>
            <a:ext cx="439444" cy="508698"/>
            <a:chOff x="5121818" y="4140003"/>
            <a:chExt cx="758158" cy="873173"/>
          </a:xfrm>
        </p:grpSpPr>
        <p:cxnSp>
          <p:nvCxnSpPr>
            <p:cNvPr id="756" name="直線コネクタ 755"/>
            <p:cNvCxnSpPr/>
            <p:nvPr/>
          </p:nvCxnSpPr>
          <p:spPr>
            <a:xfrm flipH="1">
              <a:off x="5519537" y="4509120"/>
              <a:ext cx="399" cy="504056"/>
            </a:xfrm>
            <a:prstGeom prst="line">
              <a:avLst/>
            </a:prstGeom>
            <a:ln w="317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7" name="グループ化 756"/>
            <p:cNvGrpSpPr/>
            <p:nvPr/>
          </p:nvGrpSpPr>
          <p:grpSpPr>
            <a:xfrm>
              <a:off x="5121818" y="4751552"/>
              <a:ext cx="758158" cy="139862"/>
              <a:chOff x="5112553" y="4751552"/>
              <a:chExt cx="758158" cy="139862"/>
            </a:xfrm>
          </p:grpSpPr>
          <p:cxnSp>
            <p:nvCxnSpPr>
              <p:cNvPr id="764" name="直線コネクタ 763"/>
              <p:cNvCxnSpPr/>
              <p:nvPr/>
            </p:nvCxnSpPr>
            <p:spPr>
              <a:xfrm flipH="1">
                <a:off x="5493009" y="4806317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5" name="涙形 764"/>
              <p:cNvSpPr/>
              <p:nvPr/>
            </p:nvSpPr>
            <p:spPr>
              <a:xfrm>
                <a:off x="5624127" y="4751552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66" name="直線コネクタ 765"/>
              <p:cNvCxnSpPr/>
              <p:nvPr/>
            </p:nvCxnSpPr>
            <p:spPr>
              <a:xfrm>
                <a:off x="5362524" y="4806317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7" name="涙形 766"/>
              <p:cNvSpPr/>
              <p:nvPr/>
            </p:nvSpPr>
            <p:spPr>
              <a:xfrm flipH="1">
                <a:off x="5112553" y="4758172"/>
                <a:ext cx="263367" cy="9629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grpSp>
          <p:nvGrpSpPr>
            <p:cNvPr id="758" name="グループ化 757"/>
            <p:cNvGrpSpPr/>
            <p:nvPr/>
          </p:nvGrpSpPr>
          <p:grpSpPr>
            <a:xfrm>
              <a:off x="5184562" y="4572291"/>
              <a:ext cx="623409" cy="152863"/>
              <a:chOff x="5112551" y="4543201"/>
              <a:chExt cx="758160" cy="166406"/>
            </a:xfrm>
          </p:grpSpPr>
          <p:cxnSp>
            <p:nvCxnSpPr>
              <p:cNvPr id="760" name="直線コネクタ 759"/>
              <p:cNvCxnSpPr/>
              <p:nvPr/>
            </p:nvCxnSpPr>
            <p:spPr>
              <a:xfrm flipH="1">
                <a:off x="5493009" y="4624510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1" name="涙形 760"/>
              <p:cNvSpPr/>
              <p:nvPr/>
            </p:nvSpPr>
            <p:spPr>
              <a:xfrm>
                <a:off x="5624127" y="4569745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62" name="直線コネクタ 761"/>
              <p:cNvCxnSpPr/>
              <p:nvPr/>
            </p:nvCxnSpPr>
            <p:spPr>
              <a:xfrm>
                <a:off x="5362524" y="4624510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3" name="涙形 762"/>
              <p:cNvSpPr/>
              <p:nvPr/>
            </p:nvSpPr>
            <p:spPr>
              <a:xfrm flipH="1">
                <a:off x="5112551" y="4543201"/>
                <a:ext cx="263367" cy="129453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759" name="Freeform 12"/>
            <p:cNvSpPr>
              <a:spLocks noChangeAspect="1"/>
            </p:cNvSpPr>
            <p:nvPr/>
          </p:nvSpPr>
          <p:spPr bwMode="auto">
            <a:xfrm>
              <a:off x="5405962" y="4140003"/>
              <a:ext cx="229379" cy="456662"/>
            </a:xfrm>
            <a:custGeom>
              <a:avLst/>
              <a:gdLst>
                <a:gd name="T0" fmla="*/ 130 w 798"/>
                <a:gd name="T1" fmla="*/ 946 h 995"/>
                <a:gd name="T2" fmla="*/ 55 w 798"/>
                <a:gd name="T3" fmla="*/ 870 h 995"/>
                <a:gd name="T4" fmla="*/ 18 w 798"/>
                <a:gd name="T5" fmla="*/ 742 h 995"/>
                <a:gd name="T6" fmla="*/ 1 w 798"/>
                <a:gd name="T7" fmla="*/ 627 h 995"/>
                <a:gd name="T8" fmla="*/ 14 w 798"/>
                <a:gd name="T9" fmla="*/ 399 h 995"/>
                <a:gd name="T10" fmla="*/ 58 w 798"/>
                <a:gd name="T11" fmla="*/ 216 h 995"/>
                <a:gd name="T12" fmla="*/ 114 w 798"/>
                <a:gd name="T13" fmla="*/ 69 h 995"/>
                <a:gd name="T14" fmla="*/ 181 w 798"/>
                <a:gd name="T15" fmla="*/ 3 h 995"/>
                <a:gd name="T16" fmla="*/ 247 w 798"/>
                <a:gd name="T17" fmla="*/ 55 h 995"/>
                <a:gd name="T18" fmla="*/ 279 w 798"/>
                <a:gd name="T19" fmla="*/ 135 h 995"/>
                <a:gd name="T20" fmla="*/ 313 w 798"/>
                <a:gd name="T21" fmla="*/ 255 h 995"/>
                <a:gd name="T22" fmla="*/ 350 w 798"/>
                <a:gd name="T23" fmla="*/ 463 h 995"/>
                <a:gd name="T24" fmla="*/ 361 w 798"/>
                <a:gd name="T25" fmla="*/ 663 h 995"/>
                <a:gd name="T26" fmla="*/ 318 w 798"/>
                <a:gd name="T27" fmla="*/ 844 h 995"/>
                <a:gd name="T28" fmla="*/ 250 w 798"/>
                <a:gd name="T29" fmla="*/ 934 h 995"/>
                <a:gd name="T30" fmla="*/ 130 w 798"/>
                <a:gd name="T31" fmla="*/ 946 h 9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8" h="995">
                  <a:moveTo>
                    <a:pt x="284" y="989"/>
                  </a:moveTo>
                  <a:cubicBezTo>
                    <a:pt x="234" y="977"/>
                    <a:pt x="162" y="945"/>
                    <a:pt x="121" y="910"/>
                  </a:cubicBezTo>
                  <a:cubicBezTo>
                    <a:pt x="80" y="875"/>
                    <a:pt x="58" y="818"/>
                    <a:pt x="38" y="776"/>
                  </a:cubicBezTo>
                  <a:cubicBezTo>
                    <a:pt x="18" y="734"/>
                    <a:pt x="2" y="716"/>
                    <a:pt x="1" y="656"/>
                  </a:cubicBezTo>
                  <a:cubicBezTo>
                    <a:pt x="0" y="596"/>
                    <a:pt x="8" y="489"/>
                    <a:pt x="29" y="417"/>
                  </a:cubicBezTo>
                  <a:cubicBezTo>
                    <a:pt x="50" y="345"/>
                    <a:pt x="90" y="283"/>
                    <a:pt x="126" y="226"/>
                  </a:cubicBezTo>
                  <a:cubicBezTo>
                    <a:pt x="162" y="169"/>
                    <a:pt x="203" y="110"/>
                    <a:pt x="248" y="73"/>
                  </a:cubicBezTo>
                  <a:cubicBezTo>
                    <a:pt x="293" y="36"/>
                    <a:pt x="346" y="6"/>
                    <a:pt x="395" y="3"/>
                  </a:cubicBezTo>
                  <a:cubicBezTo>
                    <a:pt x="444" y="0"/>
                    <a:pt x="504" y="34"/>
                    <a:pt x="540" y="57"/>
                  </a:cubicBezTo>
                  <a:cubicBezTo>
                    <a:pt x="576" y="80"/>
                    <a:pt x="587" y="106"/>
                    <a:pt x="611" y="141"/>
                  </a:cubicBezTo>
                  <a:cubicBezTo>
                    <a:pt x="635" y="176"/>
                    <a:pt x="657" y="210"/>
                    <a:pt x="682" y="267"/>
                  </a:cubicBezTo>
                  <a:cubicBezTo>
                    <a:pt x="707" y="324"/>
                    <a:pt x="747" y="413"/>
                    <a:pt x="764" y="484"/>
                  </a:cubicBezTo>
                  <a:cubicBezTo>
                    <a:pt x="781" y="555"/>
                    <a:pt x="798" y="627"/>
                    <a:pt x="787" y="693"/>
                  </a:cubicBezTo>
                  <a:cubicBezTo>
                    <a:pt x="776" y="759"/>
                    <a:pt x="735" y="836"/>
                    <a:pt x="695" y="883"/>
                  </a:cubicBezTo>
                  <a:cubicBezTo>
                    <a:pt x="655" y="930"/>
                    <a:pt x="615" y="959"/>
                    <a:pt x="547" y="977"/>
                  </a:cubicBezTo>
                  <a:cubicBezTo>
                    <a:pt x="479" y="995"/>
                    <a:pt x="339" y="987"/>
                    <a:pt x="284" y="989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sz="160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68" name="グループ化 767"/>
          <p:cNvGrpSpPr/>
          <p:nvPr/>
        </p:nvGrpSpPr>
        <p:grpSpPr>
          <a:xfrm>
            <a:off x="3662473" y="3984214"/>
            <a:ext cx="439444" cy="508698"/>
            <a:chOff x="5121818" y="4140003"/>
            <a:chExt cx="758158" cy="873173"/>
          </a:xfrm>
        </p:grpSpPr>
        <p:cxnSp>
          <p:nvCxnSpPr>
            <p:cNvPr id="769" name="直線コネクタ 768"/>
            <p:cNvCxnSpPr/>
            <p:nvPr/>
          </p:nvCxnSpPr>
          <p:spPr>
            <a:xfrm flipH="1">
              <a:off x="5519537" y="4509120"/>
              <a:ext cx="399" cy="504056"/>
            </a:xfrm>
            <a:prstGeom prst="line">
              <a:avLst/>
            </a:prstGeom>
            <a:ln w="317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0" name="グループ化 769"/>
            <p:cNvGrpSpPr/>
            <p:nvPr/>
          </p:nvGrpSpPr>
          <p:grpSpPr>
            <a:xfrm>
              <a:off x="5121818" y="4751552"/>
              <a:ext cx="758158" cy="139862"/>
              <a:chOff x="5112553" y="4751552"/>
              <a:chExt cx="758158" cy="139862"/>
            </a:xfrm>
          </p:grpSpPr>
          <p:cxnSp>
            <p:nvCxnSpPr>
              <p:cNvPr id="777" name="直線コネクタ 776"/>
              <p:cNvCxnSpPr/>
              <p:nvPr/>
            </p:nvCxnSpPr>
            <p:spPr>
              <a:xfrm flipH="1">
                <a:off x="5493009" y="4806317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8" name="涙形 777"/>
              <p:cNvSpPr/>
              <p:nvPr/>
            </p:nvSpPr>
            <p:spPr>
              <a:xfrm>
                <a:off x="5624127" y="4751552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79" name="直線コネクタ 778"/>
              <p:cNvCxnSpPr/>
              <p:nvPr/>
            </p:nvCxnSpPr>
            <p:spPr>
              <a:xfrm>
                <a:off x="5362524" y="4806317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0" name="涙形 779"/>
              <p:cNvSpPr/>
              <p:nvPr/>
            </p:nvSpPr>
            <p:spPr>
              <a:xfrm flipH="1">
                <a:off x="5112553" y="4758172"/>
                <a:ext cx="263367" cy="9629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grpSp>
          <p:nvGrpSpPr>
            <p:cNvPr id="771" name="グループ化 770"/>
            <p:cNvGrpSpPr/>
            <p:nvPr/>
          </p:nvGrpSpPr>
          <p:grpSpPr>
            <a:xfrm>
              <a:off x="5184562" y="4572291"/>
              <a:ext cx="623409" cy="152863"/>
              <a:chOff x="5112551" y="4543201"/>
              <a:chExt cx="758160" cy="166406"/>
            </a:xfrm>
          </p:grpSpPr>
          <p:cxnSp>
            <p:nvCxnSpPr>
              <p:cNvPr id="773" name="直線コネクタ 772"/>
              <p:cNvCxnSpPr/>
              <p:nvPr/>
            </p:nvCxnSpPr>
            <p:spPr>
              <a:xfrm flipH="1">
                <a:off x="5493009" y="4624510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4" name="涙形 773"/>
              <p:cNvSpPr/>
              <p:nvPr/>
            </p:nvSpPr>
            <p:spPr>
              <a:xfrm>
                <a:off x="5624127" y="4569745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775" name="直線コネクタ 774"/>
              <p:cNvCxnSpPr/>
              <p:nvPr/>
            </p:nvCxnSpPr>
            <p:spPr>
              <a:xfrm>
                <a:off x="5362524" y="4624510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6" name="涙形 775"/>
              <p:cNvSpPr/>
              <p:nvPr/>
            </p:nvSpPr>
            <p:spPr>
              <a:xfrm flipH="1">
                <a:off x="5112551" y="4543201"/>
                <a:ext cx="263367" cy="129453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772" name="Freeform 12"/>
            <p:cNvSpPr>
              <a:spLocks noChangeAspect="1"/>
            </p:cNvSpPr>
            <p:nvPr/>
          </p:nvSpPr>
          <p:spPr bwMode="auto">
            <a:xfrm>
              <a:off x="5405962" y="4140003"/>
              <a:ext cx="229379" cy="456662"/>
            </a:xfrm>
            <a:custGeom>
              <a:avLst/>
              <a:gdLst>
                <a:gd name="T0" fmla="*/ 130 w 798"/>
                <a:gd name="T1" fmla="*/ 946 h 995"/>
                <a:gd name="T2" fmla="*/ 55 w 798"/>
                <a:gd name="T3" fmla="*/ 870 h 995"/>
                <a:gd name="T4" fmla="*/ 18 w 798"/>
                <a:gd name="T5" fmla="*/ 742 h 995"/>
                <a:gd name="T6" fmla="*/ 1 w 798"/>
                <a:gd name="T7" fmla="*/ 627 h 995"/>
                <a:gd name="T8" fmla="*/ 14 w 798"/>
                <a:gd name="T9" fmla="*/ 399 h 995"/>
                <a:gd name="T10" fmla="*/ 58 w 798"/>
                <a:gd name="T11" fmla="*/ 216 h 995"/>
                <a:gd name="T12" fmla="*/ 114 w 798"/>
                <a:gd name="T13" fmla="*/ 69 h 995"/>
                <a:gd name="T14" fmla="*/ 181 w 798"/>
                <a:gd name="T15" fmla="*/ 3 h 995"/>
                <a:gd name="T16" fmla="*/ 247 w 798"/>
                <a:gd name="T17" fmla="*/ 55 h 995"/>
                <a:gd name="T18" fmla="*/ 279 w 798"/>
                <a:gd name="T19" fmla="*/ 135 h 995"/>
                <a:gd name="T20" fmla="*/ 313 w 798"/>
                <a:gd name="T21" fmla="*/ 255 h 995"/>
                <a:gd name="T22" fmla="*/ 350 w 798"/>
                <a:gd name="T23" fmla="*/ 463 h 995"/>
                <a:gd name="T24" fmla="*/ 361 w 798"/>
                <a:gd name="T25" fmla="*/ 663 h 995"/>
                <a:gd name="T26" fmla="*/ 318 w 798"/>
                <a:gd name="T27" fmla="*/ 844 h 995"/>
                <a:gd name="T28" fmla="*/ 250 w 798"/>
                <a:gd name="T29" fmla="*/ 934 h 995"/>
                <a:gd name="T30" fmla="*/ 130 w 798"/>
                <a:gd name="T31" fmla="*/ 946 h 9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8" h="995">
                  <a:moveTo>
                    <a:pt x="284" y="989"/>
                  </a:moveTo>
                  <a:cubicBezTo>
                    <a:pt x="234" y="977"/>
                    <a:pt x="162" y="945"/>
                    <a:pt x="121" y="910"/>
                  </a:cubicBezTo>
                  <a:cubicBezTo>
                    <a:pt x="80" y="875"/>
                    <a:pt x="58" y="818"/>
                    <a:pt x="38" y="776"/>
                  </a:cubicBezTo>
                  <a:cubicBezTo>
                    <a:pt x="18" y="734"/>
                    <a:pt x="2" y="716"/>
                    <a:pt x="1" y="656"/>
                  </a:cubicBezTo>
                  <a:cubicBezTo>
                    <a:pt x="0" y="596"/>
                    <a:pt x="8" y="489"/>
                    <a:pt x="29" y="417"/>
                  </a:cubicBezTo>
                  <a:cubicBezTo>
                    <a:pt x="50" y="345"/>
                    <a:pt x="90" y="283"/>
                    <a:pt x="126" y="226"/>
                  </a:cubicBezTo>
                  <a:cubicBezTo>
                    <a:pt x="162" y="169"/>
                    <a:pt x="203" y="110"/>
                    <a:pt x="248" y="73"/>
                  </a:cubicBezTo>
                  <a:cubicBezTo>
                    <a:pt x="293" y="36"/>
                    <a:pt x="346" y="6"/>
                    <a:pt x="395" y="3"/>
                  </a:cubicBezTo>
                  <a:cubicBezTo>
                    <a:pt x="444" y="0"/>
                    <a:pt x="504" y="34"/>
                    <a:pt x="540" y="57"/>
                  </a:cubicBezTo>
                  <a:cubicBezTo>
                    <a:pt x="576" y="80"/>
                    <a:pt x="587" y="106"/>
                    <a:pt x="611" y="141"/>
                  </a:cubicBezTo>
                  <a:cubicBezTo>
                    <a:pt x="635" y="176"/>
                    <a:pt x="657" y="210"/>
                    <a:pt x="682" y="267"/>
                  </a:cubicBezTo>
                  <a:cubicBezTo>
                    <a:pt x="707" y="324"/>
                    <a:pt x="747" y="413"/>
                    <a:pt x="764" y="484"/>
                  </a:cubicBezTo>
                  <a:cubicBezTo>
                    <a:pt x="781" y="555"/>
                    <a:pt x="798" y="627"/>
                    <a:pt x="787" y="693"/>
                  </a:cubicBezTo>
                  <a:cubicBezTo>
                    <a:pt x="776" y="759"/>
                    <a:pt x="735" y="836"/>
                    <a:pt x="695" y="883"/>
                  </a:cubicBezTo>
                  <a:cubicBezTo>
                    <a:pt x="655" y="930"/>
                    <a:pt x="615" y="959"/>
                    <a:pt x="547" y="977"/>
                  </a:cubicBezTo>
                  <a:cubicBezTo>
                    <a:pt x="479" y="995"/>
                    <a:pt x="339" y="987"/>
                    <a:pt x="284" y="989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sz="160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807" name="グループ化 806"/>
          <p:cNvGrpSpPr/>
          <p:nvPr/>
        </p:nvGrpSpPr>
        <p:grpSpPr>
          <a:xfrm>
            <a:off x="3013734" y="3807042"/>
            <a:ext cx="439444" cy="508698"/>
            <a:chOff x="5121818" y="4140003"/>
            <a:chExt cx="758158" cy="873173"/>
          </a:xfrm>
        </p:grpSpPr>
        <p:cxnSp>
          <p:nvCxnSpPr>
            <p:cNvPr id="808" name="直線コネクタ 807"/>
            <p:cNvCxnSpPr/>
            <p:nvPr/>
          </p:nvCxnSpPr>
          <p:spPr>
            <a:xfrm flipH="1">
              <a:off x="5519537" y="4509120"/>
              <a:ext cx="399" cy="504056"/>
            </a:xfrm>
            <a:prstGeom prst="line">
              <a:avLst/>
            </a:prstGeom>
            <a:ln w="317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9" name="グループ化 808"/>
            <p:cNvGrpSpPr/>
            <p:nvPr/>
          </p:nvGrpSpPr>
          <p:grpSpPr>
            <a:xfrm>
              <a:off x="5121818" y="4751552"/>
              <a:ext cx="758158" cy="139862"/>
              <a:chOff x="5112553" y="4751552"/>
              <a:chExt cx="758158" cy="139862"/>
            </a:xfrm>
          </p:grpSpPr>
          <p:cxnSp>
            <p:nvCxnSpPr>
              <p:cNvPr id="816" name="直線コネクタ 815"/>
              <p:cNvCxnSpPr/>
              <p:nvPr/>
            </p:nvCxnSpPr>
            <p:spPr>
              <a:xfrm flipH="1">
                <a:off x="5493009" y="4806317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7" name="涙形 816"/>
              <p:cNvSpPr/>
              <p:nvPr/>
            </p:nvSpPr>
            <p:spPr>
              <a:xfrm>
                <a:off x="5624127" y="4751552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818" name="直線コネクタ 817"/>
              <p:cNvCxnSpPr/>
              <p:nvPr/>
            </p:nvCxnSpPr>
            <p:spPr>
              <a:xfrm>
                <a:off x="5362524" y="4806317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9" name="涙形 818"/>
              <p:cNvSpPr/>
              <p:nvPr/>
            </p:nvSpPr>
            <p:spPr>
              <a:xfrm flipH="1">
                <a:off x="5112553" y="4758172"/>
                <a:ext cx="263367" cy="9629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grpSp>
          <p:nvGrpSpPr>
            <p:cNvPr id="810" name="グループ化 809"/>
            <p:cNvGrpSpPr/>
            <p:nvPr/>
          </p:nvGrpSpPr>
          <p:grpSpPr>
            <a:xfrm>
              <a:off x="5184562" y="4572291"/>
              <a:ext cx="623409" cy="152863"/>
              <a:chOff x="5112551" y="4543201"/>
              <a:chExt cx="758160" cy="166406"/>
            </a:xfrm>
          </p:grpSpPr>
          <p:cxnSp>
            <p:nvCxnSpPr>
              <p:cNvPr id="812" name="直線コネクタ 811"/>
              <p:cNvCxnSpPr/>
              <p:nvPr/>
            </p:nvCxnSpPr>
            <p:spPr>
              <a:xfrm flipH="1">
                <a:off x="5493009" y="4624510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3" name="涙形 812"/>
              <p:cNvSpPr/>
              <p:nvPr/>
            </p:nvSpPr>
            <p:spPr>
              <a:xfrm>
                <a:off x="5624127" y="4569745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814" name="直線コネクタ 813"/>
              <p:cNvCxnSpPr/>
              <p:nvPr/>
            </p:nvCxnSpPr>
            <p:spPr>
              <a:xfrm>
                <a:off x="5362524" y="4624510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5" name="涙形 814"/>
              <p:cNvSpPr/>
              <p:nvPr/>
            </p:nvSpPr>
            <p:spPr>
              <a:xfrm flipH="1">
                <a:off x="5112551" y="4543201"/>
                <a:ext cx="263367" cy="129453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811" name="Freeform 12"/>
            <p:cNvSpPr>
              <a:spLocks noChangeAspect="1"/>
            </p:cNvSpPr>
            <p:nvPr/>
          </p:nvSpPr>
          <p:spPr bwMode="auto">
            <a:xfrm>
              <a:off x="5405962" y="4140003"/>
              <a:ext cx="229379" cy="456662"/>
            </a:xfrm>
            <a:custGeom>
              <a:avLst/>
              <a:gdLst>
                <a:gd name="T0" fmla="*/ 130 w 798"/>
                <a:gd name="T1" fmla="*/ 946 h 995"/>
                <a:gd name="T2" fmla="*/ 55 w 798"/>
                <a:gd name="T3" fmla="*/ 870 h 995"/>
                <a:gd name="T4" fmla="*/ 18 w 798"/>
                <a:gd name="T5" fmla="*/ 742 h 995"/>
                <a:gd name="T6" fmla="*/ 1 w 798"/>
                <a:gd name="T7" fmla="*/ 627 h 995"/>
                <a:gd name="T8" fmla="*/ 14 w 798"/>
                <a:gd name="T9" fmla="*/ 399 h 995"/>
                <a:gd name="T10" fmla="*/ 58 w 798"/>
                <a:gd name="T11" fmla="*/ 216 h 995"/>
                <a:gd name="T12" fmla="*/ 114 w 798"/>
                <a:gd name="T13" fmla="*/ 69 h 995"/>
                <a:gd name="T14" fmla="*/ 181 w 798"/>
                <a:gd name="T15" fmla="*/ 3 h 995"/>
                <a:gd name="T16" fmla="*/ 247 w 798"/>
                <a:gd name="T17" fmla="*/ 55 h 995"/>
                <a:gd name="T18" fmla="*/ 279 w 798"/>
                <a:gd name="T19" fmla="*/ 135 h 995"/>
                <a:gd name="T20" fmla="*/ 313 w 798"/>
                <a:gd name="T21" fmla="*/ 255 h 995"/>
                <a:gd name="T22" fmla="*/ 350 w 798"/>
                <a:gd name="T23" fmla="*/ 463 h 995"/>
                <a:gd name="T24" fmla="*/ 361 w 798"/>
                <a:gd name="T25" fmla="*/ 663 h 995"/>
                <a:gd name="T26" fmla="*/ 318 w 798"/>
                <a:gd name="T27" fmla="*/ 844 h 995"/>
                <a:gd name="T28" fmla="*/ 250 w 798"/>
                <a:gd name="T29" fmla="*/ 934 h 995"/>
                <a:gd name="T30" fmla="*/ 130 w 798"/>
                <a:gd name="T31" fmla="*/ 946 h 9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8" h="995">
                  <a:moveTo>
                    <a:pt x="284" y="989"/>
                  </a:moveTo>
                  <a:cubicBezTo>
                    <a:pt x="234" y="977"/>
                    <a:pt x="162" y="945"/>
                    <a:pt x="121" y="910"/>
                  </a:cubicBezTo>
                  <a:cubicBezTo>
                    <a:pt x="80" y="875"/>
                    <a:pt x="58" y="818"/>
                    <a:pt x="38" y="776"/>
                  </a:cubicBezTo>
                  <a:cubicBezTo>
                    <a:pt x="18" y="734"/>
                    <a:pt x="2" y="716"/>
                    <a:pt x="1" y="656"/>
                  </a:cubicBezTo>
                  <a:cubicBezTo>
                    <a:pt x="0" y="596"/>
                    <a:pt x="8" y="489"/>
                    <a:pt x="29" y="417"/>
                  </a:cubicBezTo>
                  <a:cubicBezTo>
                    <a:pt x="50" y="345"/>
                    <a:pt x="90" y="283"/>
                    <a:pt x="126" y="226"/>
                  </a:cubicBezTo>
                  <a:cubicBezTo>
                    <a:pt x="162" y="169"/>
                    <a:pt x="203" y="110"/>
                    <a:pt x="248" y="73"/>
                  </a:cubicBezTo>
                  <a:cubicBezTo>
                    <a:pt x="293" y="36"/>
                    <a:pt x="346" y="6"/>
                    <a:pt x="395" y="3"/>
                  </a:cubicBezTo>
                  <a:cubicBezTo>
                    <a:pt x="444" y="0"/>
                    <a:pt x="504" y="34"/>
                    <a:pt x="540" y="57"/>
                  </a:cubicBezTo>
                  <a:cubicBezTo>
                    <a:pt x="576" y="80"/>
                    <a:pt x="587" y="106"/>
                    <a:pt x="611" y="141"/>
                  </a:cubicBezTo>
                  <a:cubicBezTo>
                    <a:pt x="635" y="176"/>
                    <a:pt x="657" y="210"/>
                    <a:pt x="682" y="267"/>
                  </a:cubicBezTo>
                  <a:cubicBezTo>
                    <a:pt x="707" y="324"/>
                    <a:pt x="747" y="413"/>
                    <a:pt x="764" y="484"/>
                  </a:cubicBezTo>
                  <a:cubicBezTo>
                    <a:pt x="781" y="555"/>
                    <a:pt x="798" y="627"/>
                    <a:pt x="787" y="693"/>
                  </a:cubicBezTo>
                  <a:cubicBezTo>
                    <a:pt x="776" y="759"/>
                    <a:pt x="735" y="836"/>
                    <a:pt x="695" y="883"/>
                  </a:cubicBezTo>
                  <a:cubicBezTo>
                    <a:pt x="655" y="930"/>
                    <a:pt x="615" y="959"/>
                    <a:pt x="547" y="977"/>
                  </a:cubicBezTo>
                  <a:cubicBezTo>
                    <a:pt x="479" y="995"/>
                    <a:pt x="339" y="987"/>
                    <a:pt x="284" y="989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sz="160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7426123" y="3829848"/>
            <a:ext cx="1145185" cy="669303"/>
            <a:chOff x="9439520" y="5705973"/>
            <a:chExt cx="1526913" cy="892404"/>
          </a:xfrm>
        </p:grpSpPr>
        <p:sp>
          <p:nvSpPr>
            <p:cNvPr id="820" name="平行四辺形 819"/>
            <p:cNvSpPr/>
            <p:nvPr/>
          </p:nvSpPr>
          <p:spPr>
            <a:xfrm>
              <a:off x="9439520" y="6191849"/>
              <a:ext cx="1526913" cy="403118"/>
            </a:xfrm>
            <a:prstGeom prst="parallelogram">
              <a:avLst>
                <a:gd name="adj" fmla="val 69445"/>
              </a:avLst>
            </a:prstGeom>
            <a:solidFill>
              <a:srgbClr val="CC9900"/>
            </a:solidFill>
            <a:ln w="28575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837" name="グループ化 836"/>
            <p:cNvGrpSpPr/>
            <p:nvPr/>
          </p:nvGrpSpPr>
          <p:grpSpPr>
            <a:xfrm>
              <a:off x="9589858" y="5755892"/>
              <a:ext cx="585925" cy="678264"/>
              <a:chOff x="5121818" y="4140003"/>
              <a:chExt cx="758158" cy="873173"/>
            </a:xfrm>
          </p:grpSpPr>
          <p:cxnSp>
            <p:nvCxnSpPr>
              <p:cNvPr id="838" name="直線コネクタ 837"/>
              <p:cNvCxnSpPr/>
              <p:nvPr/>
            </p:nvCxnSpPr>
            <p:spPr>
              <a:xfrm flipH="1">
                <a:off x="5519537" y="4509120"/>
                <a:ext cx="399" cy="504056"/>
              </a:xfrm>
              <a:prstGeom prst="line">
                <a:avLst/>
              </a:prstGeom>
              <a:ln w="3175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9" name="グループ化 838"/>
              <p:cNvGrpSpPr/>
              <p:nvPr/>
            </p:nvGrpSpPr>
            <p:grpSpPr>
              <a:xfrm>
                <a:off x="5121818" y="4751552"/>
                <a:ext cx="758158" cy="139862"/>
                <a:chOff x="5112553" y="4751552"/>
                <a:chExt cx="758158" cy="139862"/>
              </a:xfrm>
            </p:grpSpPr>
            <p:cxnSp>
              <p:nvCxnSpPr>
                <p:cNvPr id="846" name="直線コネクタ 845"/>
                <p:cNvCxnSpPr/>
                <p:nvPr/>
              </p:nvCxnSpPr>
              <p:spPr>
                <a:xfrm flipH="1">
                  <a:off x="5493009" y="4806317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7" name="涙形 846"/>
                <p:cNvSpPr/>
                <p:nvPr/>
              </p:nvSpPr>
              <p:spPr>
                <a:xfrm>
                  <a:off x="5624127" y="4751552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848" name="直線コネクタ 847"/>
                <p:cNvCxnSpPr/>
                <p:nvPr/>
              </p:nvCxnSpPr>
              <p:spPr>
                <a:xfrm>
                  <a:off x="5362524" y="4806317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9" name="涙形 848"/>
                <p:cNvSpPr/>
                <p:nvPr/>
              </p:nvSpPr>
              <p:spPr>
                <a:xfrm flipH="1">
                  <a:off x="5112553" y="4758172"/>
                  <a:ext cx="263367" cy="9629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840" name="グループ化 839"/>
              <p:cNvGrpSpPr/>
              <p:nvPr/>
            </p:nvGrpSpPr>
            <p:grpSpPr>
              <a:xfrm>
                <a:off x="5184562" y="4572291"/>
                <a:ext cx="623409" cy="152863"/>
                <a:chOff x="5112551" y="4543201"/>
                <a:chExt cx="758160" cy="166406"/>
              </a:xfrm>
            </p:grpSpPr>
            <p:cxnSp>
              <p:nvCxnSpPr>
                <p:cNvPr id="842" name="直線コネクタ 841"/>
                <p:cNvCxnSpPr/>
                <p:nvPr/>
              </p:nvCxnSpPr>
              <p:spPr>
                <a:xfrm flipH="1">
                  <a:off x="5493009" y="4624510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3" name="涙形 842"/>
                <p:cNvSpPr/>
                <p:nvPr/>
              </p:nvSpPr>
              <p:spPr>
                <a:xfrm>
                  <a:off x="5624127" y="4569745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844" name="直線コネクタ 843"/>
                <p:cNvCxnSpPr/>
                <p:nvPr/>
              </p:nvCxnSpPr>
              <p:spPr>
                <a:xfrm>
                  <a:off x="5362524" y="4624510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5" name="涙形 844"/>
                <p:cNvSpPr/>
                <p:nvPr/>
              </p:nvSpPr>
              <p:spPr>
                <a:xfrm flipH="1">
                  <a:off x="5112551" y="4543201"/>
                  <a:ext cx="263367" cy="129453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sp>
            <p:nvSpPr>
              <p:cNvPr id="841" name="Freeform 12"/>
              <p:cNvSpPr>
                <a:spLocks noChangeAspect="1"/>
              </p:cNvSpPr>
              <p:nvPr/>
            </p:nvSpPr>
            <p:spPr bwMode="auto">
              <a:xfrm>
                <a:off x="5405962" y="4140003"/>
                <a:ext cx="229379" cy="456662"/>
              </a:xfrm>
              <a:custGeom>
                <a:avLst/>
                <a:gdLst>
                  <a:gd name="T0" fmla="*/ 130 w 798"/>
                  <a:gd name="T1" fmla="*/ 946 h 995"/>
                  <a:gd name="T2" fmla="*/ 55 w 798"/>
                  <a:gd name="T3" fmla="*/ 870 h 995"/>
                  <a:gd name="T4" fmla="*/ 18 w 798"/>
                  <a:gd name="T5" fmla="*/ 742 h 995"/>
                  <a:gd name="T6" fmla="*/ 1 w 798"/>
                  <a:gd name="T7" fmla="*/ 627 h 995"/>
                  <a:gd name="T8" fmla="*/ 14 w 798"/>
                  <a:gd name="T9" fmla="*/ 399 h 995"/>
                  <a:gd name="T10" fmla="*/ 58 w 798"/>
                  <a:gd name="T11" fmla="*/ 216 h 995"/>
                  <a:gd name="T12" fmla="*/ 114 w 798"/>
                  <a:gd name="T13" fmla="*/ 69 h 995"/>
                  <a:gd name="T14" fmla="*/ 181 w 798"/>
                  <a:gd name="T15" fmla="*/ 3 h 995"/>
                  <a:gd name="T16" fmla="*/ 247 w 798"/>
                  <a:gd name="T17" fmla="*/ 55 h 995"/>
                  <a:gd name="T18" fmla="*/ 279 w 798"/>
                  <a:gd name="T19" fmla="*/ 135 h 995"/>
                  <a:gd name="T20" fmla="*/ 313 w 798"/>
                  <a:gd name="T21" fmla="*/ 255 h 995"/>
                  <a:gd name="T22" fmla="*/ 350 w 798"/>
                  <a:gd name="T23" fmla="*/ 463 h 995"/>
                  <a:gd name="T24" fmla="*/ 361 w 798"/>
                  <a:gd name="T25" fmla="*/ 663 h 995"/>
                  <a:gd name="T26" fmla="*/ 318 w 798"/>
                  <a:gd name="T27" fmla="*/ 844 h 995"/>
                  <a:gd name="T28" fmla="*/ 250 w 798"/>
                  <a:gd name="T29" fmla="*/ 934 h 995"/>
                  <a:gd name="T30" fmla="*/ 130 w 798"/>
                  <a:gd name="T31" fmla="*/ 946 h 9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98" h="995">
                    <a:moveTo>
                      <a:pt x="284" y="989"/>
                    </a:moveTo>
                    <a:cubicBezTo>
                      <a:pt x="234" y="977"/>
                      <a:pt x="162" y="945"/>
                      <a:pt x="121" y="910"/>
                    </a:cubicBezTo>
                    <a:cubicBezTo>
                      <a:pt x="80" y="875"/>
                      <a:pt x="58" y="818"/>
                      <a:pt x="38" y="776"/>
                    </a:cubicBezTo>
                    <a:cubicBezTo>
                      <a:pt x="18" y="734"/>
                      <a:pt x="2" y="716"/>
                      <a:pt x="1" y="656"/>
                    </a:cubicBezTo>
                    <a:cubicBezTo>
                      <a:pt x="0" y="596"/>
                      <a:pt x="8" y="489"/>
                      <a:pt x="29" y="417"/>
                    </a:cubicBezTo>
                    <a:cubicBezTo>
                      <a:pt x="50" y="345"/>
                      <a:pt x="90" y="283"/>
                      <a:pt x="126" y="226"/>
                    </a:cubicBezTo>
                    <a:cubicBezTo>
                      <a:pt x="162" y="169"/>
                      <a:pt x="203" y="110"/>
                      <a:pt x="248" y="73"/>
                    </a:cubicBezTo>
                    <a:cubicBezTo>
                      <a:pt x="293" y="36"/>
                      <a:pt x="346" y="6"/>
                      <a:pt x="395" y="3"/>
                    </a:cubicBezTo>
                    <a:cubicBezTo>
                      <a:pt x="444" y="0"/>
                      <a:pt x="504" y="34"/>
                      <a:pt x="540" y="57"/>
                    </a:cubicBezTo>
                    <a:cubicBezTo>
                      <a:pt x="576" y="80"/>
                      <a:pt x="587" y="106"/>
                      <a:pt x="611" y="141"/>
                    </a:cubicBezTo>
                    <a:cubicBezTo>
                      <a:pt x="635" y="176"/>
                      <a:pt x="657" y="210"/>
                      <a:pt x="682" y="267"/>
                    </a:cubicBezTo>
                    <a:cubicBezTo>
                      <a:pt x="707" y="324"/>
                      <a:pt x="747" y="413"/>
                      <a:pt x="764" y="484"/>
                    </a:cubicBezTo>
                    <a:cubicBezTo>
                      <a:pt x="781" y="555"/>
                      <a:pt x="798" y="627"/>
                      <a:pt x="787" y="693"/>
                    </a:cubicBezTo>
                    <a:cubicBezTo>
                      <a:pt x="776" y="759"/>
                      <a:pt x="735" y="836"/>
                      <a:pt x="695" y="883"/>
                    </a:cubicBezTo>
                    <a:cubicBezTo>
                      <a:pt x="655" y="930"/>
                      <a:pt x="615" y="959"/>
                      <a:pt x="547" y="977"/>
                    </a:cubicBezTo>
                    <a:cubicBezTo>
                      <a:pt x="479" y="995"/>
                      <a:pt x="339" y="987"/>
                      <a:pt x="284" y="989"/>
                    </a:cubicBezTo>
                    <a:close/>
                  </a:path>
                </a:pathLst>
              </a:custGeom>
              <a:solidFill>
                <a:srgbClr val="CC0099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ja-JP" altLang="en-US" sz="160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850" name="グループ化 849"/>
            <p:cNvGrpSpPr/>
            <p:nvPr/>
          </p:nvGrpSpPr>
          <p:grpSpPr>
            <a:xfrm>
              <a:off x="9945142" y="5705973"/>
              <a:ext cx="585925" cy="678264"/>
              <a:chOff x="5121818" y="4140003"/>
              <a:chExt cx="758158" cy="873173"/>
            </a:xfrm>
          </p:grpSpPr>
          <p:cxnSp>
            <p:nvCxnSpPr>
              <p:cNvPr id="851" name="直線コネクタ 850"/>
              <p:cNvCxnSpPr/>
              <p:nvPr/>
            </p:nvCxnSpPr>
            <p:spPr>
              <a:xfrm flipH="1">
                <a:off x="5519537" y="4509120"/>
                <a:ext cx="399" cy="504056"/>
              </a:xfrm>
              <a:prstGeom prst="line">
                <a:avLst/>
              </a:prstGeom>
              <a:ln w="3175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2" name="グループ化 851"/>
              <p:cNvGrpSpPr/>
              <p:nvPr/>
            </p:nvGrpSpPr>
            <p:grpSpPr>
              <a:xfrm>
                <a:off x="5121818" y="4751552"/>
                <a:ext cx="758158" cy="139862"/>
                <a:chOff x="5112553" y="4751552"/>
                <a:chExt cx="758158" cy="139862"/>
              </a:xfrm>
            </p:grpSpPr>
            <p:cxnSp>
              <p:nvCxnSpPr>
                <p:cNvPr id="859" name="直線コネクタ 858"/>
                <p:cNvCxnSpPr/>
                <p:nvPr/>
              </p:nvCxnSpPr>
              <p:spPr>
                <a:xfrm flipH="1">
                  <a:off x="5493009" y="4806317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0" name="涙形 859"/>
                <p:cNvSpPr/>
                <p:nvPr/>
              </p:nvSpPr>
              <p:spPr>
                <a:xfrm>
                  <a:off x="5624127" y="4751552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861" name="直線コネクタ 860"/>
                <p:cNvCxnSpPr/>
                <p:nvPr/>
              </p:nvCxnSpPr>
              <p:spPr>
                <a:xfrm>
                  <a:off x="5362524" y="4806317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2" name="涙形 861"/>
                <p:cNvSpPr/>
                <p:nvPr/>
              </p:nvSpPr>
              <p:spPr>
                <a:xfrm flipH="1">
                  <a:off x="5112553" y="4758172"/>
                  <a:ext cx="263367" cy="9629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853" name="グループ化 852"/>
              <p:cNvGrpSpPr/>
              <p:nvPr/>
            </p:nvGrpSpPr>
            <p:grpSpPr>
              <a:xfrm>
                <a:off x="5184562" y="4572291"/>
                <a:ext cx="623409" cy="152863"/>
                <a:chOff x="5112551" y="4543201"/>
                <a:chExt cx="758160" cy="166406"/>
              </a:xfrm>
            </p:grpSpPr>
            <p:cxnSp>
              <p:nvCxnSpPr>
                <p:cNvPr id="855" name="直線コネクタ 854"/>
                <p:cNvCxnSpPr/>
                <p:nvPr/>
              </p:nvCxnSpPr>
              <p:spPr>
                <a:xfrm flipH="1">
                  <a:off x="5493009" y="4624510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6" name="涙形 855"/>
                <p:cNvSpPr/>
                <p:nvPr/>
              </p:nvSpPr>
              <p:spPr>
                <a:xfrm>
                  <a:off x="5624127" y="4569745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857" name="直線コネクタ 856"/>
                <p:cNvCxnSpPr/>
                <p:nvPr/>
              </p:nvCxnSpPr>
              <p:spPr>
                <a:xfrm>
                  <a:off x="5362524" y="4624510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8" name="涙形 857"/>
                <p:cNvSpPr/>
                <p:nvPr/>
              </p:nvSpPr>
              <p:spPr>
                <a:xfrm flipH="1">
                  <a:off x="5112551" y="4543201"/>
                  <a:ext cx="263367" cy="129453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sp>
            <p:nvSpPr>
              <p:cNvPr id="854" name="Freeform 12"/>
              <p:cNvSpPr>
                <a:spLocks noChangeAspect="1"/>
              </p:cNvSpPr>
              <p:nvPr/>
            </p:nvSpPr>
            <p:spPr bwMode="auto">
              <a:xfrm>
                <a:off x="5405962" y="4140003"/>
                <a:ext cx="229379" cy="456662"/>
              </a:xfrm>
              <a:custGeom>
                <a:avLst/>
                <a:gdLst>
                  <a:gd name="T0" fmla="*/ 130 w 798"/>
                  <a:gd name="T1" fmla="*/ 946 h 995"/>
                  <a:gd name="T2" fmla="*/ 55 w 798"/>
                  <a:gd name="T3" fmla="*/ 870 h 995"/>
                  <a:gd name="T4" fmla="*/ 18 w 798"/>
                  <a:gd name="T5" fmla="*/ 742 h 995"/>
                  <a:gd name="T6" fmla="*/ 1 w 798"/>
                  <a:gd name="T7" fmla="*/ 627 h 995"/>
                  <a:gd name="T8" fmla="*/ 14 w 798"/>
                  <a:gd name="T9" fmla="*/ 399 h 995"/>
                  <a:gd name="T10" fmla="*/ 58 w 798"/>
                  <a:gd name="T11" fmla="*/ 216 h 995"/>
                  <a:gd name="T12" fmla="*/ 114 w 798"/>
                  <a:gd name="T13" fmla="*/ 69 h 995"/>
                  <a:gd name="T14" fmla="*/ 181 w 798"/>
                  <a:gd name="T15" fmla="*/ 3 h 995"/>
                  <a:gd name="T16" fmla="*/ 247 w 798"/>
                  <a:gd name="T17" fmla="*/ 55 h 995"/>
                  <a:gd name="T18" fmla="*/ 279 w 798"/>
                  <a:gd name="T19" fmla="*/ 135 h 995"/>
                  <a:gd name="T20" fmla="*/ 313 w 798"/>
                  <a:gd name="T21" fmla="*/ 255 h 995"/>
                  <a:gd name="T22" fmla="*/ 350 w 798"/>
                  <a:gd name="T23" fmla="*/ 463 h 995"/>
                  <a:gd name="T24" fmla="*/ 361 w 798"/>
                  <a:gd name="T25" fmla="*/ 663 h 995"/>
                  <a:gd name="T26" fmla="*/ 318 w 798"/>
                  <a:gd name="T27" fmla="*/ 844 h 995"/>
                  <a:gd name="T28" fmla="*/ 250 w 798"/>
                  <a:gd name="T29" fmla="*/ 934 h 995"/>
                  <a:gd name="T30" fmla="*/ 130 w 798"/>
                  <a:gd name="T31" fmla="*/ 946 h 9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98" h="995">
                    <a:moveTo>
                      <a:pt x="284" y="989"/>
                    </a:moveTo>
                    <a:cubicBezTo>
                      <a:pt x="234" y="977"/>
                      <a:pt x="162" y="945"/>
                      <a:pt x="121" y="910"/>
                    </a:cubicBezTo>
                    <a:cubicBezTo>
                      <a:pt x="80" y="875"/>
                      <a:pt x="58" y="818"/>
                      <a:pt x="38" y="776"/>
                    </a:cubicBezTo>
                    <a:cubicBezTo>
                      <a:pt x="18" y="734"/>
                      <a:pt x="2" y="716"/>
                      <a:pt x="1" y="656"/>
                    </a:cubicBezTo>
                    <a:cubicBezTo>
                      <a:pt x="0" y="596"/>
                      <a:pt x="8" y="489"/>
                      <a:pt x="29" y="417"/>
                    </a:cubicBezTo>
                    <a:cubicBezTo>
                      <a:pt x="50" y="345"/>
                      <a:pt x="90" y="283"/>
                      <a:pt x="126" y="226"/>
                    </a:cubicBezTo>
                    <a:cubicBezTo>
                      <a:pt x="162" y="169"/>
                      <a:pt x="203" y="110"/>
                      <a:pt x="248" y="73"/>
                    </a:cubicBezTo>
                    <a:cubicBezTo>
                      <a:pt x="293" y="36"/>
                      <a:pt x="346" y="6"/>
                      <a:pt x="395" y="3"/>
                    </a:cubicBezTo>
                    <a:cubicBezTo>
                      <a:pt x="444" y="0"/>
                      <a:pt x="504" y="34"/>
                      <a:pt x="540" y="57"/>
                    </a:cubicBezTo>
                    <a:cubicBezTo>
                      <a:pt x="576" y="80"/>
                      <a:pt x="587" y="106"/>
                      <a:pt x="611" y="141"/>
                    </a:cubicBezTo>
                    <a:cubicBezTo>
                      <a:pt x="635" y="176"/>
                      <a:pt x="657" y="210"/>
                      <a:pt x="682" y="267"/>
                    </a:cubicBezTo>
                    <a:cubicBezTo>
                      <a:pt x="707" y="324"/>
                      <a:pt x="747" y="413"/>
                      <a:pt x="764" y="484"/>
                    </a:cubicBezTo>
                    <a:cubicBezTo>
                      <a:pt x="781" y="555"/>
                      <a:pt x="798" y="627"/>
                      <a:pt x="787" y="693"/>
                    </a:cubicBezTo>
                    <a:cubicBezTo>
                      <a:pt x="776" y="759"/>
                      <a:pt x="735" y="836"/>
                      <a:pt x="695" y="883"/>
                    </a:cubicBezTo>
                    <a:cubicBezTo>
                      <a:pt x="655" y="930"/>
                      <a:pt x="615" y="959"/>
                      <a:pt x="547" y="977"/>
                    </a:cubicBezTo>
                    <a:cubicBezTo>
                      <a:pt x="479" y="995"/>
                      <a:pt x="339" y="987"/>
                      <a:pt x="284" y="989"/>
                    </a:cubicBezTo>
                    <a:close/>
                  </a:path>
                </a:pathLst>
              </a:custGeom>
              <a:solidFill>
                <a:srgbClr val="CC0099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ja-JP" altLang="en-US" sz="160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863" name="グループ化 862"/>
            <p:cNvGrpSpPr/>
            <p:nvPr/>
          </p:nvGrpSpPr>
          <p:grpSpPr>
            <a:xfrm>
              <a:off x="10309938" y="5755892"/>
              <a:ext cx="585925" cy="678264"/>
              <a:chOff x="5121818" y="4140003"/>
              <a:chExt cx="758158" cy="873173"/>
            </a:xfrm>
          </p:grpSpPr>
          <p:cxnSp>
            <p:nvCxnSpPr>
              <p:cNvPr id="864" name="直線コネクタ 863"/>
              <p:cNvCxnSpPr/>
              <p:nvPr/>
            </p:nvCxnSpPr>
            <p:spPr>
              <a:xfrm flipH="1">
                <a:off x="5519537" y="4509120"/>
                <a:ext cx="399" cy="504056"/>
              </a:xfrm>
              <a:prstGeom prst="line">
                <a:avLst/>
              </a:prstGeom>
              <a:ln w="3175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5" name="グループ化 864"/>
              <p:cNvGrpSpPr/>
              <p:nvPr/>
            </p:nvGrpSpPr>
            <p:grpSpPr>
              <a:xfrm>
                <a:off x="5121818" y="4751552"/>
                <a:ext cx="758158" cy="139862"/>
                <a:chOff x="5112553" y="4751552"/>
                <a:chExt cx="758158" cy="139862"/>
              </a:xfrm>
            </p:grpSpPr>
            <p:cxnSp>
              <p:nvCxnSpPr>
                <p:cNvPr id="872" name="直線コネクタ 871"/>
                <p:cNvCxnSpPr/>
                <p:nvPr/>
              </p:nvCxnSpPr>
              <p:spPr>
                <a:xfrm flipH="1">
                  <a:off x="5493009" y="4806317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3" name="涙形 872"/>
                <p:cNvSpPr/>
                <p:nvPr/>
              </p:nvSpPr>
              <p:spPr>
                <a:xfrm>
                  <a:off x="5624127" y="4751552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874" name="直線コネクタ 873"/>
                <p:cNvCxnSpPr/>
                <p:nvPr/>
              </p:nvCxnSpPr>
              <p:spPr>
                <a:xfrm>
                  <a:off x="5362524" y="4806317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5" name="涙形 874"/>
                <p:cNvSpPr/>
                <p:nvPr/>
              </p:nvSpPr>
              <p:spPr>
                <a:xfrm flipH="1">
                  <a:off x="5112553" y="4758172"/>
                  <a:ext cx="263367" cy="9629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866" name="グループ化 865"/>
              <p:cNvGrpSpPr/>
              <p:nvPr/>
            </p:nvGrpSpPr>
            <p:grpSpPr>
              <a:xfrm>
                <a:off x="5184562" y="4572291"/>
                <a:ext cx="623409" cy="152863"/>
                <a:chOff x="5112551" y="4543201"/>
                <a:chExt cx="758160" cy="166406"/>
              </a:xfrm>
            </p:grpSpPr>
            <p:cxnSp>
              <p:nvCxnSpPr>
                <p:cNvPr id="868" name="直線コネクタ 867"/>
                <p:cNvCxnSpPr/>
                <p:nvPr/>
              </p:nvCxnSpPr>
              <p:spPr>
                <a:xfrm flipH="1">
                  <a:off x="5493009" y="4624510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9" name="涙形 868"/>
                <p:cNvSpPr/>
                <p:nvPr/>
              </p:nvSpPr>
              <p:spPr>
                <a:xfrm>
                  <a:off x="5624127" y="4569745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870" name="直線コネクタ 869"/>
                <p:cNvCxnSpPr/>
                <p:nvPr/>
              </p:nvCxnSpPr>
              <p:spPr>
                <a:xfrm>
                  <a:off x="5362524" y="4624510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1" name="涙形 870"/>
                <p:cNvSpPr/>
                <p:nvPr/>
              </p:nvSpPr>
              <p:spPr>
                <a:xfrm flipH="1">
                  <a:off x="5112551" y="4543201"/>
                  <a:ext cx="263367" cy="129453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sp>
            <p:nvSpPr>
              <p:cNvPr id="867" name="Freeform 12"/>
              <p:cNvSpPr>
                <a:spLocks noChangeAspect="1"/>
              </p:cNvSpPr>
              <p:nvPr/>
            </p:nvSpPr>
            <p:spPr bwMode="auto">
              <a:xfrm>
                <a:off x="5405962" y="4140003"/>
                <a:ext cx="229379" cy="456662"/>
              </a:xfrm>
              <a:custGeom>
                <a:avLst/>
                <a:gdLst>
                  <a:gd name="T0" fmla="*/ 130 w 798"/>
                  <a:gd name="T1" fmla="*/ 946 h 995"/>
                  <a:gd name="T2" fmla="*/ 55 w 798"/>
                  <a:gd name="T3" fmla="*/ 870 h 995"/>
                  <a:gd name="T4" fmla="*/ 18 w 798"/>
                  <a:gd name="T5" fmla="*/ 742 h 995"/>
                  <a:gd name="T6" fmla="*/ 1 w 798"/>
                  <a:gd name="T7" fmla="*/ 627 h 995"/>
                  <a:gd name="T8" fmla="*/ 14 w 798"/>
                  <a:gd name="T9" fmla="*/ 399 h 995"/>
                  <a:gd name="T10" fmla="*/ 58 w 798"/>
                  <a:gd name="T11" fmla="*/ 216 h 995"/>
                  <a:gd name="T12" fmla="*/ 114 w 798"/>
                  <a:gd name="T13" fmla="*/ 69 h 995"/>
                  <a:gd name="T14" fmla="*/ 181 w 798"/>
                  <a:gd name="T15" fmla="*/ 3 h 995"/>
                  <a:gd name="T16" fmla="*/ 247 w 798"/>
                  <a:gd name="T17" fmla="*/ 55 h 995"/>
                  <a:gd name="T18" fmla="*/ 279 w 798"/>
                  <a:gd name="T19" fmla="*/ 135 h 995"/>
                  <a:gd name="T20" fmla="*/ 313 w 798"/>
                  <a:gd name="T21" fmla="*/ 255 h 995"/>
                  <a:gd name="T22" fmla="*/ 350 w 798"/>
                  <a:gd name="T23" fmla="*/ 463 h 995"/>
                  <a:gd name="T24" fmla="*/ 361 w 798"/>
                  <a:gd name="T25" fmla="*/ 663 h 995"/>
                  <a:gd name="T26" fmla="*/ 318 w 798"/>
                  <a:gd name="T27" fmla="*/ 844 h 995"/>
                  <a:gd name="T28" fmla="*/ 250 w 798"/>
                  <a:gd name="T29" fmla="*/ 934 h 995"/>
                  <a:gd name="T30" fmla="*/ 130 w 798"/>
                  <a:gd name="T31" fmla="*/ 946 h 9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98" h="995">
                    <a:moveTo>
                      <a:pt x="284" y="989"/>
                    </a:moveTo>
                    <a:cubicBezTo>
                      <a:pt x="234" y="977"/>
                      <a:pt x="162" y="945"/>
                      <a:pt x="121" y="910"/>
                    </a:cubicBezTo>
                    <a:cubicBezTo>
                      <a:pt x="80" y="875"/>
                      <a:pt x="58" y="818"/>
                      <a:pt x="38" y="776"/>
                    </a:cubicBezTo>
                    <a:cubicBezTo>
                      <a:pt x="18" y="734"/>
                      <a:pt x="2" y="716"/>
                      <a:pt x="1" y="656"/>
                    </a:cubicBezTo>
                    <a:cubicBezTo>
                      <a:pt x="0" y="596"/>
                      <a:pt x="8" y="489"/>
                      <a:pt x="29" y="417"/>
                    </a:cubicBezTo>
                    <a:cubicBezTo>
                      <a:pt x="50" y="345"/>
                      <a:pt x="90" y="283"/>
                      <a:pt x="126" y="226"/>
                    </a:cubicBezTo>
                    <a:cubicBezTo>
                      <a:pt x="162" y="169"/>
                      <a:pt x="203" y="110"/>
                      <a:pt x="248" y="73"/>
                    </a:cubicBezTo>
                    <a:cubicBezTo>
                      <a:pt x="293" y="36"/>
                      <a:pt x="346" y="6"/>
                      <a:pt x="395" y="3"/>
                    </a:cubicBezTo>
                    <a:cubicBezTo>
                      <a:pt x="444" y="0"/>
                      <a:pt x="504" y="34"/>
                      <a:pt x="540" y="57"/>
                    </a:cubicBezTo>
                    <a:cubicBezTo>
                      <a:pt x="576" y="80"/>
                      <a:pt x="587" y="106"/>
                      <a:pt x="611" y="141"/>
                    </a:cubicBezTo>
                    <a:cubicBezTo>
                      <a:pt x="635" y="176"/>
                      <a:pt x="657" y="210"/>
                      <a:pt x="682" y="267"/>
                    </a:cubicBezTo>
                    <a:cubicBezTo>
                      <a:pt x="707" y="324"/>
                      <a:pt x="747" y="413"/>
                      <a:pt x="764" y="484"/>
                    </a:cubicBezTo>
                    <a:cubicBezTo>
                      <a:pt x="781" y="555"/>
                      <a:pt x="798" y="627"/>
                      <a:pt x="787" y="693"/>
                    </a:cubicBezTo>
                    <a:cubicBezTo>
                      <a:pt x="776" y="759"/>
                      <a:pt x="735" y="836"/>
                      <a:pt x="695" y="883"/>
                    </a:cubicBezTo>
                    <a:cubicBezTo>
                      <a:pt x="655" y="930"/>
                      <a:pt x="615" y="959"/>
                      <a:pt x="547" y="977"/>
                    </a:cubicBezTo>
                    <a:cubicBezTo>
                      <a:pt x="479" y="995"/>
                      <a:pt x="339" y="987"/>
                      <a:pt x="284" y="989"/>
                    </a:cubicBezTo>
                    <a:close/>
                  </a:path>
                </a:pathLst>
              </a:custGeom>
              <a:solidFill>
                <a:srgbClr val="CC0099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ja-JP" altLang="en-US" sz="160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876" name="グループ化 875"/>
            <p:cNvGrpSpPr/>
            <p:nvPr/>
          </p:nvGrpSpPr>
          <p:grpSpPr>
            <a:xfrm>
              <a:off x="9805882" y="5899908"/>
              <a:ext cx="585925" cy="678264"/>
              <a:chOff x="5121818" y="4140003"/>
              <a:chExt cx="758158" cy="873173"/>
            </a:xfrm>
          </p:grpSpPr>
          <p:cxnSp>
            <p:nvCxnSpPr>
              <p:cNvPr id="877" name="直線コネクタ 876"/>
              <p:cNvCxnSpPr/>
              <p:nvPr/>
            </p:nvCxnSpPr>
            <p:spPr>
              <a:xfrm flipH="1">
                <a:off x="5519537" y="4509120"/>
                <a:ext cx="399" cy="504056"/>
              </a:xfrm>
              <a:prstGeom prst="line">
                <a:avLst/>
              </a:prstGeom>
              <a:ln w="3175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8" name="グループ化 877"/>
              <p:cNvGrpSpPr/>
              <p:nvPr/>
            </p:nvGrpSpPr>
            <p:grpSpPr>
              <a:xfrm>
                <a:off x="5121818" y="4751552"/>
                <a:ext cx="758158" cy="139862"/>
                <a:chOff x="5112553" y="4751552"/>
                <a:chExt cx="758158" cy="139862"/>
              </a:xfrm>
            </p:grpSpPr>
            <p:cxnSp>
              <p:nvCxnSpPr>
                <p:cNvPr id="885" name="直線コネクタ 884"/>
                <p:cNvCxnSpPr/>
                <p:nvPr/>
              </p:nvCxnSpPr>
              <p:spPr>
                <a:xfrm flipH="1">
                  <a:off x="5493009" y="4806317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6" name="涙形 885"/>
                <p:cNvSpPr/>
                <p:nvPr/>
              </p:nvSpPr>
              <p:spPr>
                <a:xfrm>
                  <a:off x="5624127" y="4751552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887" name="直線コネクタ 886"/>
                <p:cNvCxnSpPr/>
                <p:nvPr/>
              </p:nvCxnSpPr>
              <p:spPr>
                <a:xfrm>
                  <a:off x="5362524" y="4806317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8" name="涙形 887"/>
                <p:cNvSpPr/>
                <p:nvPr/>
              </p:nvSpPr>
              <p:spPr>
                <a:xfrm flipH="1">
                  <a:off x="5112553" y="4758172"/>
                  <a:ext cx="263367" cy="9629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879" name="グループ化 878"/>
              <p:cNvGrpSpPr/>
              <p:nvPr/>
            </p:nvGrpSpPr>
            <p:grpSpPr>
              <a:xfrm>
                <a:off x="5184562" y="4572291"/>
                <a:ext cx="623409" cy="152863"/>
                <a:chOff x="5112551" y="4543201"/>
                <a:chExt cx="758160" cy="166406"/>
              </a:xfrm>
            </p:grpSpPr>
            <p:cxnSp>
              <p:nvCxnSpPr>
                <p:cNvPr id="881" name="直線コネクタ 880"/>
                <p:cNvCxnSpPr/>
                <p:nvPr/>
              </p:nvCxnSpPr>
              <p:spPr>
                <a:xfrm flipH="1">
                  <a:off x="5493009" y="4624510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2" name="涙形 881"/>
                <p:cNvSpPr/>
                <p:nvPr/>
              </p:nvSpPr>
              <p:spPr>
                <a:xfrm>
                  <a:off x="5624127" y="4569745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883" name="直線コネクタ 882"/>
                <p:cNvCxnSpPr/>
                <p:nvPr/>
              </p:nvCxnSpPr>
              <p:spPr>
                <a:xfrm>
                  <a:off x="5362524" y="4624510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4" name="涙形 883"/>
                <p:cNvSpPr/>
                <p:nvPr/>
              </p:nvSpPr>
              <p:spPr>
                <a:xfrm flipH="1">
                  <a:off x="5112551" y="4543201"/>
                  <a:ext cx="263367" cy="129453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sp>
            <p:nvSpPr>
              <p:cNvPr id="880" name="Freeform 12"/>
              <p:cNvSpPr>
                <a:spLocks noChangeAspect="1"/>
              </p:cNvSpPr>
              <p:nvPr/>
            </p:nvSpPr>
            <p:spPr bwMode="auto">
              <a:xfrm>
                <a:off x="5405962" y="4140003"/>
                <a:ext cx="229379" cy="456662"/>
              </a:xfrm>
              <a:custGeom>
                <a:avLst/>
                <a:gdLst>
                  <a:gd name="T0" fmla="*/ 130 w 798"/>
                  <a:gd name="T1" fmla="*/ 946 h 995"/>
                  <a:gd name="T2" fmla="*/ 55 w 798"/>
                  <a:gd name="T3" fmla="*/ 870 h 995"/>
                  <a:gd name="T4" fmla="*/ 18 w 798"/>
                  <a:gd name="T5" fmla="*/ 742 h 995"/>
                  <a:gd name="T6" fmla="*/ 1 w 798"/>
                  <a:gd name="T7" fmla="*/ 627 h 995"/>
                  <a:gd name="T8" fmla="*/ 14 w 798"/>
                  <a:gd name="T9" fmla="*/ 399 h 995"/>
                  <a:gd name="T10" fmla="*/ 58 w 798"/>
                  <a:gd name="T11" fmla="*/ 216 h 995"/>
                  <a:gd name="T12" fmla="*/ 114 w 798"/>
                  <a:gd name="T13" fmla="*/ 69 h 995"/>
                  <a:gd name="T14" fmla="*/ 181 w 798"/>
                  <a:gd name="T15" fmla="*/ 3 h 995"/>
                  <a:gd name="T16" fmla="*/ 247 w 798"/>
                  <a:gd name="T17" fmla="*/ 55 h 995"/>
                  <a:gd name="T18" fmla="*/ 279 w 798"/>
                  <a:gd name="T19" fmla="*/ 135 h 995"/>
                  <a:gd name="T20" fmla="*/ 313 w 798"/>
                  <a:gd name="T21" fmla="*/ 255 h 995"/>
                  <a:gd name="T22" fmla="*/ 350 w 798"/>
                  <a:gd name="T23" fmla="*/ 463 h 995"/>
                  <a:gd name="T24" fmla="*/ 361 w 798"/>
                  <a:gd name="T25" fmla="*/ 663 h 995"/>
                  <a:gd name="T26" fmla="*/ 318 w 798"/>
                  <a:gd name="T27" fmla="*/ 844 h 995"/>
                  <a:gd name="T28" fmla="*/ 250 w 798"/>
                  <a:gd name="T29" fmla="*/ 934 h 995"/>
                  <a:gd name="T30" fmla="*/ 130 w 798"/>
                  <a:gd name="T31" fmla="*/ 946 h 9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98" h="995">
                    <a:moveTo>
                      <a:pt x="284" y="989"/>
                    </a:moveTo>
                    <a:cubicBezTo>
                      <a:pt x="234" y="977"/>
                      <a:pt x="162" y="945"/>
                      <a:pt x="121" y="910"/>
                    </a:cubicBezTo>
                    <a:cubicBezTo>
                      <a:pt x="80" y="875"/>
                      <a:pt x="58" y="818"/>
                      <a:pt x="38" y="776"/>
                    </a:cubicBezTo>
                    <a:cubicBezTo>
                      <a:pt x="18" y="734"/>
                      <a:pt x="2" y="716"/>
                      <a:pt x="1" y="656"/>
                    </a:cubicBezTo>
                    <a:cubicBezTo>
                      <a:pt x="0" y="596"/>
                      <a:pt x="8" y="489"/>
                      <a:pt x="29" y="417"/>
                    </a:cubicBezTo>
                    <a:cubicBezTo>
                      <a:pt x="50" y="345"/>
                      <a:pt x="90" y="283"/>
                      <a:pt x="126" y="226"/>
                    </a:cubicBezTo>
                    <a:cubicBezTo>
                      <a:pt x="162" y="169"/>
                      <a:pt x="203" y="110"/>
                      <a:pt x="248" y="73"/>
                    </a:cubicBezTo>
                    <a:cubicBezTo>
                      <a:pt x="293" y="36"/>
                      <a:pt x="346" y="6"/>
                      <a:pt x="395" y="3"/>
                    </a:cubicBezTo>
                    <a:cubicBezTo>
                      <a:pt x="444" y="0"/>
                      <a:pt x="504" y="34"/>
                      <a:pt x="540" y="57"/>
                    </a:cubicBezTo>
                    <a:cubicBezTo>
                      <a:pt x="576" y="80"/>
                      <a:pt x="587" y="106"/>
                      <a:pt x="611" y="141"/>
                    </a:cubicBezTo>
                    <a:cubicBezTo>
                      <a:pt x="635" y="176"/>
                      <a:pt x="657" y="210"/>
                      <a:pt x="682" y="267"/>
                    </a:cubicBezTo>
                    <a:cubicBezTo>
                      <a:pt x="707" y="324"/>
                      <a:pt x="747" y="413"/>
                      <a:pt x="764" y="484"/>
                    </a:cubicBezTo>
                    <a:cubicBezTo>
                      <a:pt x="781" y="555"/>
                      <a:pt x="798" y="627"/>
                      <a:pt x="787" y="693"/>
                    </a:cubicBezTo>
                    <a:cubicBezTo>
                      <a:pt x="776" y="759"/>
                      <a:pt x="735" y="836"/>
                      <a:pt x="695" y="883"/>
                    </a:cubicBezTo>
                    <a:cubicBezTo>
                      <a:pt x="655" y="930"/>
                      <a:pt x="615" y="959"/>
                      <a:pt x="547" y="977"/>
                    </a:cubicBezTo>
                    <a:cubicBezTo>
                      <a:pt x="479" y="995"/>
                      <a:pt x="339" y="987"/>
                      <a:pt x="284" y="989"/>
                    </a:cubicBezTo>
                    <a:close/>
                  </a:path>
                </a:pathLst>
              </a:custGeom>
              <a:solidFill>
                <a:srgbClr val="CC0099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ja-JP" altLang="en-US" sz="160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889" name="グループ化 888"/>
            <p:cNvGrpSpPr/>
            <p:nvPr/>
          </p:nvGrpSpPr>
          <p:grpSpPr>
            <a:xfrm>
              <a:off x="10103775" y="5899908"/>
              <a:ext cx="585925" cy="678264"/>
              <a:chOff x="5121818" y="4140003"/>
              <a:chExt cx="758158" cy="873173"/>
            </a:xfrm>
          </p:grpSpPr>
          <p:cxnSp>
            <p:nvCxnSpPr>
              <p:cNvPr id="890" name="直線コネクタ 889"/>
              <p:cNvCxnSpPr/>
              <p:nvPr/>
            </p:nvCxnSpPr>
            <p:spPr>
              <a:xfrm flipH="1">
                <a:off x="5519537" y="4509120"/>
                <a:ext cx="399" cy="504056"/>
              </a:xfrm>
              <a:prstGeom prst="line">
                <a:avLst/>
              </a:prstGeom>
              <a:ln w="3175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1" name="グループ化 890"/>
              <p:cNvGrpSpPr/>
              <p:nvPr/>
            </p:nvGrpSpPr>
            <p:grpSpPr>
              <a:xfrm>
                <a:off x="5121818" y="4751552"/>
                <a:ext cx="758158" cy="139862"/>
                <a:chOff x="5112553" y="4751552"/>
                <a:chExt cx="758158" cy="139862"/>
              </a:xfrm>
            </p:grpSpPr>
            <p:cxnSp>
              <p:nvCxnSpPr>
                <p:cNvPr id="898" name="直線コネクタ 897"/>
                <p:cNvCxnSpPr/>
                <p:nvPr/>
              </p:nvCxnSpPr>
              <p:spPr>
                <a:xfrm flipH="1">
                  <a:off x="5493009" y="4806317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9" name="涙形 898"/>
                <p:cNvSpPr/>
                <p:nvPr/>
              </p:nvSpPr>
              <p:spPr>
                <a:xfrm>
                  <a:off x="5624127" y="4751552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900" name="直線コネクタ 899"/>
                <p:cNvCxnSpPr/>
                <p:nvPr/>
              </p:nvCxnSpPr>
              <p:spPr>
                <a:xfrm>
                  <a:off x="5362524" y="4806317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1" name="涙形 900"/>
                <p:cNvSpPr/>
                <p:nvPr/>
              </p:nvSpPr>
              <p:spPr>
                <a:xfrm flipH="1">
                  <a:off x="5112553" y="4758172"/>
                  <a:ext cx="263367" cy="9629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892" name="グループ化 891"/>
              <p:cNvGrpSpPr/>
              <p:nvPr/>
            </p:nvGrpSpPr>
            <p:grpSpPr>
              <a:xfrm>
                <a:off x="5184562" y="4572291"/>
                <a:ext cx="623409" cy="152863"/>
                <a:chOff x="5112551" y="4543201"/>
                <a:chExt cx="758160" cy="166406"/>
              </a:xfrm>
            </p:grpSpPr>
            <p:cxnSp>
              <p:nvCxnSpPr>
                <p:cNvPr id="894" name="直線コネクタ 893"/>
                <p:cNvCxnSpPr/>
                <p:nvPr/>
              </p:nvCxnSpPr>
              <p:spPr>
                <a:xfrm flipH="1">
                  <a:off x="5493009" y="4624510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5" name="涙形 894"/>
                <p:cNvSpPr/>
                <p:nvPr/>
              </p:nvSpPr>
              <p:spPr>
                <a:xfrm>
                  <a:off x="5624127" y="4569745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896" name="直線コネクタ 895"/>
                <p:cNvCxnSpPr/>
                <p:nvPr/>
              </p:nvCxnSpPr>
              <p:spPr>
                <a:xfrm>
                  <a:off x="5362524" y="4624510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7" name="涙形 896"/>
                <p:cNvSpPr/>
                <p:nvPr/>
              </p:nvSpPr>
              <p:spPr>
                <a:xfrm flipH="1">
                  <a:off x="5112551" y="4543201"/>
                  <a:ext cx="263367" cy="129453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sp>
            <p:nvSpPr>
              <p:cNvPr id="893" name="Freeform 12"/>
              <p:cNvSpPr>
                <a:spLocks noChangeAspect="1"/>
              </p:cNvSpPr>
              <p:nvPr/>
            </p:nvSpPr>
            <p:spPr bwMode="auto">
              <a:xfrm>
                <a:off x="5405962" y="4140003"/>
                <a:ext cx="229379" cy="456662"/>
              </a:xfrm>
              <a:custGeom>
                <a:avLst/>
                <a:gdLst>
                  <a:gd name="T0" fmla="*/ 130 w 798"/>
                  <a:gd name="T1" fmla="*/ 946 h 995"/>
                  <a:gd name="T2" fmla="*/ 55 w 798"/>
                  <a:gd name="T3" fmla="*/ 870 h 995"/>
                  <a:gd name="T4" fmla="*/ 18 w 798"/>
                  <a:gd name="T5" fmla="*/ 742 h 995"/>
                  <a:gd name="T6" fmla="*/ 1 w 798"/>
                  <a:gd name="T7" fmla="*/ 627 h 995"/>
                  <a:gd name="T8" fmla="*/ 14 w 798"/>
                  <a:gd name="T9" fmla="*/ 399 h 995"/>
                  <a:gd name="T10" fmla="*/ 58 w 798"/>
                  <a:gd name="T11" fmla="*/ 216 h 995"/>
                  <a:gd name="T12" fmla="*/ 114 w 798"/>
                  <a:gd name="T13" fmla="*/ 69 h 995"/>
                  <a:gd name="T14" fmla="*/ 181 w 798"/>
                  <a:gd name="T15" fmla="*/ 3 h 995"/>
                  <a:gd name="T16" fmla="*/ 247 w 798"/>
                  <a:gd name="T17" fmla="*/ 55 h 995"/>
                  <a:gd name="T18" fmla="*/ 279 w 798"/>
                  <a:gd name="T19" fmla="*/ 135 h 995"/>
                  <a:gd name="T20" fmla="*/ 313 w 798"/>
                  <a:gd name="T21" fmla="*/ 255 h 995"/>
                  <a:gd name="T22" fmla="*/ 350 w 798"/>
                  <a:gd name="T23" fmla="*/ 463 h 995"/>
                  <a:gd name="T24" fmla="*/ 361 w 798"/>
                  <a:gd name="T25" fmla="*/ 663 h 995"/>
                  <a:gd name="T26" fmla="*/ 318 w 798"/>
                  <a:gd name="T27" fmla="*/ 844 h 995"/>
                  <a:gd name="T28" fmla="*/ 250 w 798"/>
                  <a:gd name="T29" fmla="*/ 934 h 995"/>
                  <a:gd name="T30" fmla="*/ 130 w 798"/>
                  <a:gd name="T31" fmla="*/ 946 h 9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98" h="995">
                    <a:moveTo>
                      <a:pt x="284" y="989"/>
                    </a:moveTo>
                    <a:cubicBezTo>
                      <a:pt x="234" y="977"/>
                      <a:pt x="162" y="945"/>
                      <a:pt x="121" y="910"/>
                    </a:cubicBezTo>
                    <a:cubicBezTo>
                      <a:pt x="80" y="875"/>
                      <a:pt x="58" y="818"/>
                      <a:pt x="38" y="776"/>
                    </a:cubicBezTo>
                    <a:cubicBezTo>
                      <a:pt x="18" y="734"/>
                      <a:pt x="2" y="716"/>
                      <a:pt x="1" y="656"/>
                    </a:cubicBezTo>
                    <a:cubicBezTo>
                      <a:pt x="0" y="596"/>
                      <a:pt x="8" y="489"/>
                      <a:pt x="29" y="417"/>
                    </a:cubicBezTo>
                    <a:cubicBezTo>
                      <a:pt x="50" y="345"/>
                      <a:pt x="90" y="283"/>
                      <a:pt x="126" y="226"/>
                    </a:cubicBezTo>
                    <a:cubicBezTo>
                      <a:pt x="162" y="169"/>
                      <a:pt x="203" y="110"/>
                      <a:pt x="248" y="73"/>
                    </a:cubicBezTo>
                    <a:cubicBezTo>
                      <a:pt x="293" y="36"/>
                      <a:pt x="346" y="6"/>
                      <a:pt x="395" y="3"/>
                    </a:cubicBezTo>
                    <a:cubicBezTo>
                      <a:pt x="444" y="0"/>
                      <a:pt x="504" y="34"/>
                      <a:pt x="540" y="57"/>
                    </a:cubicBezTo>
                    <a:cubicBezTo>
                      <a:pt x="576" y="80"/>
                      <a:pt x="587" y="106"/>
                      <a:pt x="611" y="141"/>
                    </a:cubicBezTo>
                    <a:cubicBezTo>
                      <a:pt x="635" y="176"/>
                      <a:pt x="657" y="210"/>
                      <a:pt x="682" y="267"/>
                    </a:cubicBezTo>
                    <a:cubicBezTo>
                      <a:pt x="707" y="324"/>
                      <a:pt x="747" y="413"/>
                      <a:pt x="764" y="484"/>
                    </a:cubicBezTo>
                    <a:cubicBezTo>
                      <a:pt x="781" y="555"/>
                      <a:pt x="798" y="627"/>
                      <a:pt x="787" y="693"/>
                    </a:cubicBezTo>
                    <a:cubicBezTo>
                      <a:pt x="776" y="759"/>
                      <a:pt x="735" y="836"/>
                      <a:pt x="695" y="883"/>
                    </a:cubicBezTo>
                    <a:cubicBezTo>
                      <a:pt x="655" y="930"/>
                      <a:pt x="615" y="959"/>
                      <a:pt x="547" y="977"/>
                    </a:cubicBezTo>
                    <a:cubicBezTo>
                      <a:pt x="479" y="995"/>
                      <a:pt x="339" y="987"/>
                      <a:pt x="284" y="989"/>
                    </a:cubicBezTo>
                    <a:close/>
                  </a:path>
                </a:pathLst>
              </a:custGeom>
              <a:solidFill>
                <a:srgbClr val="CC0099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ja-JP" altLang="en-US" sz="160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902" name="グループ化 901"/>
            <p:cNvGrpSpPr/>
            <p:nvPr/>
          </p:nvGrpSpPr>
          <p:grpSpPr>
            <a:xfrm>
              <a:off x="9456592" y="5920113"/>
              <a:ext cx="585925" cy="678264"/>
              <a:chOff x="5121818" y="4140003"/>
              <a:chExt cx="758158" cy="873173"/>
            </a:xfrm>
          </p:grpSpPr>
          <p:cxnSp>
            <p:nvCxnSpPr>
              <p:cNvPr id="903" name="直線コネクタ 902"/>
              <p:cNvCxnSpPr/>
              <p:nvPr/>
            </p:nvCxnSpPr>
            <p:spPr>
              <a:xfrm flipH="1">
                <a:off x="5519537" y="4509120"/>
                <a:ext cx="399" cy="504056"/>
              </a:xfrm>
              <a:prstGeom prst="line">
                <a:avLst/>
              </a:prstGeom>
              <a:ln w="3175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04" name="グループ化 903"/>
              <p:cNvGrpSpPr/>
              <p:nvPr/>
            </p:nvGrpSpPr>
            <p:grpSpPr>
              <a:xfrm>
                <a:off x="5121818" y="4751552"/>
                <a:ext cx="758158" cy="139862"/>
                <a:chOff x="5112553" y="4751552"/>
                <a:chExt cx="758158" cy="139862"/>
              </a:xfrm>
            </p:grpSpPr>
            <p:cxnSp>
              <p:nvCxnSpPr>
                <p:cNvPr id="911" name="直線コネクタ 910"/>
                <p:cNvCxnSpPr/>
                <p:nvPr/>
              </p:nvCxnSpPr>
              <p:spPr>
                <a:xfrm flipH="1">
                  <a:off x="5493009" y="4806317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2" name="涙形 911"/>
                <p:cNvSpPr/>
                <p:nvPr/>
              </p:nvSpPr>
              <p:spPr>
                <a:xfrm>
                  <a:off x="5624127" y="4751552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913" name="直線コネクタ 912"/>
                <p:cNvCxnSpPr/>
                <p:nvPr/>
              </p:nvCxnSpPr>
              <p:spPr>
                <a:xfrm>
                  <a:off x="5362524" y="4806317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4" name="涙形 913"/>
                <p:cNvSpPr/>
                <p:nvPr/>
              </p:nvSpPr>
              <p:spPr>
                <a:xfrm flipH="1">
                  <a:off x="5112553" y="4758172"/>
                  <a:ext cx="263367" cy="9629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905" name="グループ化 904"/>
              <p:cNvGrpSpPr/>
              <p:nvPr/>
            </p:nvGrpSpPr>
            <p:grpSpPr>
              <a:xfrm>
                <a:off x="5184562" y="4572291"/>
                <a:ext cx="623409" cy="152863"/>
                <a:chOff x="5112551" y="4543201"/>
                <a:chExt cx="758160" cy="166406"/>
              </a:xfrm>
            </p:grpSpPr>
            <p:cxnSp>
              <p:nvCxnSpPr>
                <p:cNvPr id="907" name="直線コネクタ 906"/>
                <p:cNvCxnSpPr/>
                <p:nvPr/>
              </p:nvCxnSpPr>
              <p:spPr>
                <a:xfrm flipH="1">
                  <a:off x="5493009" y="4624510"/>
                  <a:ext cx="170943" cy="72560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8" name="涙形 907"/>
                <p:cNvSpPr/>
                <p:nvPr/>
              </p:nvSpPr>
              <p:spPr>
                <a:xfrm>
                  <a:off x="5624127" y="4569745"/>
                  <a:ext cx="246584" cy="109530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cxnSp>
              <p:nvCxnSpPr>
                <p:cNvPr id="909" name="直線コネクタ 908"/>
                <p:cNvCxnSpPr/>
                <p:nvPr/>
              </p:nvCxnSpPr>
              <p:spPr>
                <a:xfrm>
                  <a:off x="5362524" y="4624510"/>
                  <a:ext cx="157412" cy="85097"/>
                </a:xfrm>
                <a:prstGeom prst="line">
                  <a:avLst/>
                </a:prstGeom>
                <a:ln w="28575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0" name="涙形 909"/>
                <p:cNvSpPr/>
                <p:nvPr/>
              </p:nvSpPr>
              <p:spPr>
                <a:xfrm flipH="1">
                  <a:off x="5112551" y="4543201"/>
                  <a:ext cx="263367" cy="129453"/>
                </a:xfrm>
                <a:prstGeom prst="teardrop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sp>
            <p:nvSpPr>
              <p:cNvPr id="906" name="Freeform 12"/>
              <p:cNvSpPr>
                <a:spLocks noChangeAspect="1"/>
              </p:cNvSpPr>
              <p:nvPr/>
            </p:nvSpPr>
            <p:spPr bwMode="auto">
              <a:xfrm>
                <a:off x="5405962" y="4140003"/>
                <a:ext cx="229379" cy="456662"/>
              </a:xfrm>
              <a:custGeom>
                <a:avLst/>
                <a:gdLst>
                  <a:gd name="T0" fmla="*/ 130 w 798"/>
                  <a:gd name="T1" fmla="*/ 946 h 995"/>
                  <a:gd name="T2" fmla="*/ 55 w 798"/>
                  <a:gd name="T3" fmla="*/ 870 h 995"/>
                  <a:gd name="T4" fmla="*/ 18 w 798"/>
                  <a:gd name="T5" fmla="*/ 742 h 995"/>
                  <a:gd name="T6" fmla="*/ 1 w 798"/>
                  <a:gd name="T7" fmla="*/ 627 h 995"/>
                  <a:gd name="T8" fmla="*/ 14 w 798"/>
                  <a:gd name="T9" fmla="*/ 399 h 995"/>
                  <a:gd name="T10" fmla="*/ 58 w 798"/>
                  <a:gd name="T11" fmla="*/ 216 h 995"/>
                  <a:gd name="T12" fmla="*/ 114 w 798"/>
                  <a:gd name="T13" fmla="*/ 69 h 995"/>
                  <a:gd name="T14" fmla="*/ 181 w 798"/>
                  <a:gd name="T15" fmla="*/ 3 h 995"/>
                  <a:gd name="T16" fmla="*/ 247 w 798"/>
                  <a:gd name="T17" fmla="*/ 55 h 995"/>
                  <a:gd name="T18" fmla="*/ 279 w 798"/>
                  <a:gd name="T19" fmla="*/ 135 h 995"/>
                  <a:gd name="T20" fmla="*/ 313 w 798"/>
                  <a:gd name="T21" fmla="*/ 255 h 995"/>
                  <a:gd name="T22" fmla="*/ 350 w 798"/>
                  <a:gd name="T23" fmla="*/ 463 h 995"/>
                  <a:gd name="T24" fmla="*/ 361 w 798"/>
                  <a:gd name="T25" fmla="*/ 663 h 995"/>
                  <a:gd name="T26" fmla="*/ 318 w 798"/>
                  <a:gd name="T27" fmla="*/ 844 h 995"/>
                  <a:gd name="T28" fmla="*/ 250 w 798"/>
                  <a:gd name="T29" fmla="*/ 934 h 995"/>
                  <a:gd name="T30" fmla="*/ 130 w 798"/>
                  <a:gd name="T31" fmla="*/ 946 h 9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98" h="995">
                    <a:moveTo>
                      <a:pt x="284" y="989"/>
                    </a:moveTo>
                    <a:cubicBezTo>
                      <a:pt x="234" y="977"/>
                      <a:pt x="162" y="945"/>
                      <a:pt x="121" y="910"/>
                    </a:cubicBezTo>
                    <a:cubicBezTo>
                      <a:pt x="80" y="875"/>
                      <a:pt x="58" y="818"/>
                      <a:pt x="38" y="776"/>
                    </a:cubicBezTo>
                    <a:cubicBezTo>
                      <a:pt x="18" y="734"/>
                      <a:pt x="2" y="716"/>
                      <a:pt x="1" y="656"/>
                    </a:cubicBezTo>
                    <a:cubicBezTo>
                      <a:pt x="0" y="596"/>
                      <a:pt x="8" y="489"/>
                      <a:pt x="29" y="417"/>
                    </a:cubicBezTo>
                    <a:cubicBezTo>
                      <a:pt x="50" y="345"/>
                      <a:pt x="90" y="283"/>
                      <a:pt x="126" y="226"/>
                    </a:cubicBezTo>
                    <a:cubicBezTo>
                      <a:pt x="162" y="169"/>
                      <a:pt x="203" y="110"/>
                      <a:pt x="248" y="73"/>
                    </a:cubicBezTo>
                    <a:cubicBezTo>
                      <a:pt x="293" y="36"/>
                      <a:pt x="346" y="6"/>
                      <a:pt x="395" y="3"/>
                    </a:cubicBezTo>
                    <a:cubicBezTo>
                      <a:pt x="444" y="0"/>
                      <a:pt x="504" y="34"/>
                      <a:pt x="540" y="57"/>
                    </a:cubicBezTo>
                    <a:cubicBezTo>
                      <a:pt x="576" y="80"/>
                      <a:pt x="587" y="106"/>
                      <a:pt x="611" y="141"/>
                    </a:cubicBezTo>
                    <a:cubicBezTo>
                      <a:pt x="635" y="176"/>
                      <a:pt x="657" y="210"/>
                      <a:pt x="682" y="267"/>
                    </a:cubicBezTo>
                    <a:cubicBezTo>
                      <a:pt x="707" y="324"/>
                      <a:pt x="747" y="413"/>
                      <a:pt x="764" y="484"/>
                    </a:cubicBezTo>
                    <a:cubicBezTo>
                      <a:pt x="781" y="555"/>
                      <a:pt x="798" y="627"/>
                      <a:pt x="787" y="693"/>
                    </a:cubicBezTo>
                    <a:cubicBezTo>
                      <a:pt x="776" y="759"/>
                      <a:pt x="735" y="836"/>
                      <a:pt x="695" y="883"/>
                    </a:cubicBezTo>
                    <a:cubicBezTo>
                      <a:pt x="655" y="930"/>
                      <a:pt x="615" y="959"/>
                      <a:pt x="547" y="977"/>
                    </a:cubicBezTo>
                    <a:cubicBezTo>
                      <a:pt x="479" y="995"/>
                      <a:pt x="339" y="987"/>
                      <a:pt x="284" y="989"/>
                    </a:cubicBezTo>
                    <a:close/>
                  </a:path>
                </a:pathLst>
              </a:custGeom>
              <a:solidFill>
                <a:srgbClr val="CC0099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ja-JP" altLang="en-US" sz="160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915" name="グループ化 914"/>
          <p:cNvGrpSpPr/>
          <p:nvPr/>
        </p:nvGrpSpPr>
        <p:grpSpPr>
          <a:xfrm>
            <a:off x="6308100" y="3801726"/>
            <a:ext cx="439444" cy="508698"/>
            <a:chOff x="5121818" y="4140003"/>
            <a:chExt cx="758158" cy="873173"/>
          </a:xfrm>
        </p:grpSpPr>
        <p:cxnSp>
          <p:nvCxnSpPr>
            <p:cNvPr id="916" name="直線コネクタ 915"/>
            <p:cNvCxnSpPr/>
            <p:nvPr/>
          </p:nvCxnSpPr>
          <p:spPr>
            <a:xfrm flipH="1">
              <a:off x="5519537" y="4509120"/>
              <a:ext cx="399" cy="504056"/>
            </a:xfrm>
            <a:prstGeom prst="line">
              <a:avLst/>
            </a:prstGeom>
            <a:ln w="317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7" name="グループ化 916"/>
            <p:cNvGrpSpPr/>
            <p:nvPr/>
          </p:nvGrpSpPr>
          <p:grpSpPr>
            <a:xfrm>
              <a:off x="5121818" y="4751552"/>
              <a:ext cx="758158" cy="139862"/>
              <a:chOff x="5112553" y="4751552"/>
              <a:chExt cx="758158" cy="139862"/>
            </a:xfrm>
          </p:grpSpPr>
          <p:cxnSp>
            <p:nvCxnSpPr>
              <p:cNvPr id="924" name="直線コネクタ 923"/>
              <p:cNvCxnSpPr/>
              <p:nvPr/>
            </p:nvCxnSpPr>
            <p:spPr>
              <a:xfrm flipH="1">
                <a:off x="5493009" y="4806317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5" name="涙形 924"/>
              <p:cNvSpPr/>
              <p:nvPr/>
            </p:nvSpPr>
            <p:spPr>
              <a:xfrm>
                <a:off x="5624127" y="4751552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926" name="直線コネクタ 925"/>
              <p:cNvCxnSpPr/>
              <p:nvPr/>
            </p:nvCxnSpPr>
            <p:spPr>
              <a:xfrm>
                <a:off x="5362524" y="4806317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7" name="涙形 926"/>
              <p:cNvSpPr/>
              <p:nvPr/>
            </p:nvSpPr>
            <p:spPr>
              <a:xfrm flipH="1">
                <a:off x="5112553" y="4758172"/>
                <a:ext cx="263367" cy="9629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grpSp>
          <p:nvGrpSpPr>
            <p:cNvPr id="918" name="グループ化 917"/>
            <p:cNvGrpSpPr/>
            <p:nvPr/>
          </p:nvGrpSpPr>
          <p:grpSpPr>
            <a:xfrm>
              <a:off x="5184562" y="4572291"/>
              <a:ext cx="623409" cy="152863"/>
              <a:chOff x="5112551" y="4543201"/>
              <a:chExt cx="758160" cy="166406"/>
            </a:xfrm>
          </p:grpSpPr>
          <p:cxnSp>
            <p:nvCxnSpPr>
              <p:cNvPr id="920" name="直線コネクタ 919"/>
              <p:cNvCxnSpPr/>
              <p:nvPr/>
            </p:nvCxnSpPr>
            <p:spPr>
              <a:xfrm flipH="1">
                <a:off x="5493009" y="4624510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1" name="涙形 920"/>
              <p:cNvSpPr/>
              <p:nvPr/>
            </p:nvSpPr>
            <p:spPr>
              <a:xfrm>
                <a:off x="5624127" y="4569745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922" name="直線コネクタ 921"/>
              <p:cNvCxnSpPr/>
              <p:nvPr/>
            </p:nvCxnSpPr>
            <p:spPr>
              <a:xfrm>
                <a:off x="5362524" y="4624510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3" name="涙形 922"/>
              <p:cNvSpPr/>
              <p:nvPr/>
            </p:nvSpPr>
            <p:spPr>
              <a:xfrm flipH="1">
                <a:off x="5112551" y="4543201"/>
                <a:ext cx="263367" cy="129453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919" name="Freeform 12"/>
            <p:cNvSpPr>
              <a:spLocks noChangeAspect="1"/>
            </p:cNvSpPr>
            <p:nvPr/>
          </p:nvSpPr>
          <p:spPr bwMode="auto">
            <a:xfrm>
              <a:off x="5405962" y="4140003"/>
              <a:ext cx="229379" cy="456662"/>
            </a:xfrm>
            <a:custGeom>
              <a:avLst/>
              <a:gdLst>
                <a:gd name="T0" fmla="*/ 130 w 798"/>
                <a:gd name="T1" fmla="*/ 946 h 995"/>
                <a:gd name="T2" fmla="*/ 55 w 798"/>
                <a:gd name="T3" fmla="*/ 870 h 995"/>
                <a:gd name="T4" fmla="*/ 18 w 798"/>
                <a:gd name="T5" fmla="*/ 742 h 995"/>
                <a:gd name="T6" fmla="*/ 1 w 798"/>
                <a:gd name="T7" fmla="*/ 627 h 995"/>
                <a:gd name="T8" fmla="*/ 14 w 798"/>
                <a:gd name="T9" fmla="*/ 399 h 995"/>
                <a:gd name="T10" fmla="*/ 58 w 798"/>
                <a:gd name="T11" fmla="*/ 216 h 995"/>
                <a:gd name="T12" fmla="*/ 114 w 798"/>
                <a:gd name="T13" fmla="*/ 69 h 995"/>
                <a:gd name="T14" fmla="*/ 181 w 798"/>
                <a:gd name="T15" fmla="*/ 3 h 995"/>
                <a:gd name="T16" fmla="*/ 247 w 798"/>
                <a:gd name="T17" fmla="*/ 55 h 995"/>
                <a:gd name="T18" fmla="*/ 279 w 798"/>
                <a:gd name="T19" fmla="*/ 135 h 995"/>
                <a:gd name="T20" fmla="*/ 313 w 798"/>
                <a:gd name="T21" fmla="*/ 255 h 995"/>
                <a:gd name="T22" fmla="*/ 350 w 798"/>
                <a:gd name="T23" fmla="*/ 463 h 995"/>
                <a:gd name="T24" fmla="*/ 361 w 798"/>
                <a:gd name="T25" fmla="*/ 663 h 995"/>
                <a:gd name="T26" fmla="*/ 318 w 798"/>
                <a:gd name="T27" fmla="*/ 844 h 995"/>
                <a:gd name="T28" fmla="*/ 250 w 798"/>
                <a:gd name="T29" fmla="*/ 934 h 995"/>
                <a:gd name="T30" fmla="*/ 130 w 798"/>
                <a:gd name="T31" fmla="*/ 946 h 9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8" h="995">
                  <a:moveTo>
                    <a:pt x="284" y="989"/>
                  </a:moveTo>
                  <a:cubicBezTo>
                    <a:pt x="234" y="977"/>
                    <a:pt x="162" y="945"/>
                    <a:pt x="121" y="910"/>
                  </a:cubicBezTo>
                  <a:cubicBezTo>
                    <a:pt x="80" y="875"/>
                    <a:pt x="58" y="818"/>
                    <a:pt x="38" y="776"/>
                  </a:cubicBezTo>
                  <a:cubicBezTo>
                    <a:pt x="18" y="734"/>
                    <a:pt x="2" y="716"/>
                    <a:pt x="1" y="656"/>
                  </a:cubicBezTo>
                  <a:cubicBezTo>
                    <a:pt x="0" y="596"/>
                    <a:pt x="8" y="489"/>
                    <a:pt x="29" y="417"/>
                  </a:cubicBezTo>
                  <a:cubicBezTo>
                    <a:pt x="50" y="345"/>
                    <a:pt x="90" y="283"/>
                    <a:pt x="126" y="226"/>
                  </a:cubicBezTo>
                  <a:cubicBezTo>
                    <a:pt x="162" y="169"/>
                    <a:pt x="203" y="110"/>
                    <a:pt x="248" y="73"/>
                  </a:cubicBezTo>
                  <a:cubicBezTo>
                    <a:pt x="293" y="36"/>
                    <a:pt x="346" y="6"/>
                    <a:pt x="395" y="3"/>
                  </a:cubicBezTo>
                  <a:cubicBezTo>
                    <a:pt x="444" y="0"/>
                    <a:pt x="504" y="34"/>
                    <a:pt x="540" y="57"/>
                  </a:cubicBezTo>
                  <a:cubicBezTo>
                    <a:pt x="576" y="80"/>
                    <a:pt x="587" y="106"/>
                    <a:pt x="611" y="141"/>
                  </a:cubicBezTo>
                  <a:cubicBezTo>
                    <a:pt x="635" y="176"/>
                    <a:pt x="657" y="210"/>
                    <a:pt x="682" y="267"/>
                  </a:cubicBezTo>
                  <a:cubicBezTo>
                    <a:pt x="707" y="324"/>
                    <a:pt x="747" y="413"/>
                    <a:pt x="764" y="484"/>
                  </a:cubicBezTo>
                  <a:cubicBezTo>
                    <a:pt x="781" y="555"/>
                    <a:pt x="798" y="627"/>
                    <a:pt x="787" y="693"/>
                  </a:cubicBezTo>
                  <a:cubicBezTo>
                    <a:pt x="776" y="759"/>
                    <a:pt x="735" y="836"/>
                    <a:pt x="695" y="883"/>
                  </a:cubicBezTo>
                  <a:cubicBezTo>
                    <a:pt x="655" y="930"/>
                    <a:pt x="615" y="959"/>
                    <a:pt x="547" y="977"/>
                  </a:cubicBezTo>
                  <a:cubicBezTo>
                    <a:pt x="479" y="995"/>
                    <a:pt x="339" y="987"/>
                    <a:pt x="284" y="989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sz="160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928" name="グループ化 927"/>
          <p:cNvGrpSpPr/>
          <p:nvPr/>
        </p:nvGrpSpPr>
        <p:grpSpPr>
          <a:xfrm>
            <a:off x="6345914" y="4191463"/>
            <a:ext cx="156173" cy="312341"/>
            <a:chOff x="9435058" y="2399731"/>
            <a:chExt cx="738311" cy="1200939"/>
          </a:xfrm>
        </p:grpSpPr>
        <p:sp>
          <p:nvSpPr>
            <p:cNvPr id="929" name="楕円 928"/>
            <p:cNvSpPr/>
            <p:nvPr/>
          </p:nvSpPr>
          <p:spPr>
            <a:xfrm flipH="1">
              <a:off x="9700170" y="2735035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30" name="楕円 929"/>
            <p:cNvSpPr/>
            <p:nvPr/>
          </p:nvSpPr>
          <p:spPr>
            <a:xfrm flipH="1">
              <a:off x="9695838" y="2399731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31" name="楕円 930"/>
            <p:cNvSpPr/>
            <p:nvPr/>
          </p:nvSpPr>
          <p:spPr>
            <a:xfrm flipH="1">
              <a:off x="9704502" y="3100742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32" name="楕円 931"/>
            <p:cNvSpPr/>
            <p:nvPr/>
          </p:nvSpPr>
          <p:spPr>
            <a:xfrm rot="2019865">
              <a:off x="9872347" y="3072600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33" name="楕円 932"/>
            <p:cNvSpPr/>
            <p:nvPr/>
          </p:nvSpPr>
          <p:spPr>
            <a:xfrm rot="2019865">
              <a:off x="10069250" y="2791498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934" name="グループ化 933"/>
            <p:cNvGrpSpPr/>
            <p:nvPr/>
          </p:nvGrpSpPr>
          <p:grpSpPr>
            <a:xfrm rot="18983974">
              <a:off x="9435058" y="2901782"/>
              <a:ext cx="151620" cy="698888"/>
              <a:chOff x="9877968" y="2852502"/>
              <a:chExt cx="147153" cy="778780"/>
            </a:xfrm>
          </p:grpSpPr>
          <p:sp>
            <p:nvSpPr>
              <p:cNvPr id="938" name="楕円 937"/>
              <p:cNvSpPr/>
              <p:nvPr/>
            </p:nvSpPr>
            <p:spPr>
              <a:xfrm flipH="1">
                <a:off x="9877968" y="285250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939" name="楕円 938"/>
              <p:cNvSpPr/>
              <p:nvPr/>
            </p:nvSpPr>
            <p:spPr>
              <a:xfrm flipH="1">
                <a:off x="9892024" y="3199234"/>
                <a:ext cx="133097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935" name="グループ化 934"/>
            <p:cNvGrpSpPr/>
            <p:nvPr/>
          </p:nvGrpSpPr>
          <p:grpSpPr>
            <a:xfrm rot="833524">
              <a:off x="9809124" y="2708207"/>
              <a:ext cx="124154" cy="704584"/>
              <a:chOff x="9856902" y="2908941"/>
              <a:chExt cx="134141" cy="776249"/>
            </a:xfrm>
          </p:grpSpPr>
          <p:sp>
            <p:nvSpPr>
              <p:cNvPr id="936" name="楕円 935"/>
              <p:cNvSpPr/>
              <p:nvPr/>
            </p:nvSpPr>
            <p:spPr>
              <a:xfrm flipH="1">
                <a:off x="9857944" y="2908941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937" name="楕円 936"/>
              <p:cNvSpPr/>
              <p:nvPr/>
            </p:nvSpPr>
            <p:spPr>
              <a:xfrm flipH="1">
                <a:off x="9856902" y="325314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940" name="グループ化 939"/>
          <p:cNvGrpSpPr/>
          <p:nvPr/>
        </p:nvGrpSpPr>
        <p:grpSpPr>
          <a:xfrm>
            <a:off x="6654207" y="4191463"/>
            <a:ext cx="156173" cy="312341"/>
            <a:chOff x="9435058" y="2399731"/>
            <a:chExt cx="738311" cy="1200939"/>
          </a:xfrm>
        </p:grpSpPr>
        <p:sp>
          <p:nvSpPr>
            <p:cNvPr id="941" name="楕円 940"/>
            <p:cNvSpPr/>
            <p:nvPr/>
          </p:nvSpPr>
          <p:spPr>
            <a:xfrm flipH="1">
              <a:off x="9700170" y="2735035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42" name="楕円 941"/>
            <p:cNvSpPr/>
            <p:nvPr/>
          </p:nvSpPr>
          <p:spPr>
            <a:xfrm flipH="1">
              <a:off x="9695838" y="2399731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43" name="楕円 942"/>
            <p:cNvSpPr/>
            <p:nvPr/>
          </p:nvSpPr>
          <p:spPr>
            <a:xfrm flipH="1">
              <a:off x="9704502" y="3100742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44" name="楕円 943"/>
            <p:cNvSpPr/>
            <p:nvPr/>
          </p:nvSpPr>
          <p:spPr>
            <a:xfrm rot="2019865">
              <a:off x="9872347" y="3072600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45" name="楕円 944"/>
            <p:cNvSpPr/>
            <p:nvPr/>
          </p:nvSpPr>
          <p:spPr>
            <a:xfrm rot="2019865">
              <a:off x="10069250" y="2791498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946" name="グループ化 945"/>
            <p:cNvGrpSpPr/>
            <p:nvPr/>
          </p:nvGrpSpPr>
          <p:grpSpPr>
            <a:xfrm rot="18983974">
              <a:off x="9435058" y="2901782"/>
              <a:ext cx="151620" cy="698888"/>
              <a:chOff x="9877968" y="2852502"/>
              <a:chExt cx="147153" cy="778780"/>
            </a:xfrm>
          </p:grpSpPr>
          <p:sp>
            <p:nvSpPr>
              <p:cNvPr id="950" name="楕円 949"/>
              <p:cNvSpPr/>
              <p:nvPr/>
            </p:nvSpPr>
            <p:spPr>
              <a:xfrm flipH="1">
                <a:off x="9877968" y="285250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951" name="楕円 950"/>
              <p:cNvSpPr/>
              <p:nvPr/>
            </p:nvSpPr>
            <p:spPr>
              <a:xfrm flipH="1">
                <a:off x="9892024" y="3199234"/>
                <a:ext cx="133097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947" name="グループ化 946"/>
            <p:cNvGrpSpPr/>
            <p:nvPr/>
          </p:nvGrpSpPr>
          <p:grpSpPr>
            <a:xfrm rot="833524">
              <a:off x="9809124" y="2708207"/>
              <a:ext cx="124154" cy="704584"/>
              <a:chOff x="9856902" y="2908941"/>
              <a:chExt cx="134141" cy="776249"/>
            </a:xfrm>
          </p:grpSpPr>
          <p:sp>
            <p:nvSpPr>
              <p:cNvPr id="948" name="楕円 947"/>
              <p:cNvSpPr/>
              <p:nvPr/>
            </p:nvSpPr>
            <p:spPr>
              <a:xfrm flipH="1">
                <a:off x="9857944" y="2908941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949" name="楕円 948"/>
              <p:cNvSpPr/>
              <p:nvPr/>
            </p:nvSpPr>
            <p:spPr>
              <a:xfrm flipH="1">
                <a:off x="9856902" y="325314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952" name="グループ化 951"/>
          <p:cNvGrpSpPr/>
          <p:nvPr/>
        </p:nvGrpSpPr>
        <p:grpSpPr>
          <a:xfrm>
            <a:off x="6953057" y="4191463"/>
            <a:ext cx="156173" cy="312341"/>
            <a:chOff x="9435058" y="2399731"/>
            <a:chExt cx="738311" cy="1200939"/>
          </a:xfrm>
        </p:grpSpPr>
        <p:sp>
          <p:nvSpPr>
            <p:cNvPr id="953" name="楕円 952"/>
            <p:cNvSpPr/>
            <p:nvPr/>
          </p:nvSpPr>
          <p:spPr>
            <a:xfrm flipH="1">
              <a:off x="9700170" y="2735035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54" name="楕円 953"/>
            <p:cNvSpPr/>
            <p:nvPr/>
          </p:nvSpPr>
          <p:spPr>
            <a:xfrm flipH="1">
              <a:off x="9695838" y="2399731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55" name="楕円 954"/>
            <p:cNvSpPr/>
            <p:nvPr/>
          </p:nvSpPr>
          <p:spPr>
            <a:xfrm flipH="1">
              <a:off x="9704502" y="3100742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56" name="楕円 955"/>
            <p:cNvSpPr/>
            <p:nvPr/>
          </p:nvSpPr>
          <p:spPr>
            <a:xfrm rot="2019865">
              <a:off x="9872347" y="3072600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57" name="楕円 956"/>
            <p:cNvSpPr/>
            <p:nvPr/>
          </p:nvSpPr>
          <p:spPr>
            <a:xfrm rot="2019865">
              <a:off x="10069250" y="2791498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958" name="グループ化 957"/>
            <p:cNvGrpSpPr/>
            <p:nvPr/>
          </p:nvGrpSpPr>
          <p:grpSpPr>
            <a:xfrm rot="18983974">
              <a:off x="9435058" y="2901782"/>
              <a:ext cx="151620" cy="698888"/>
              <a:chOff x="9877968" y="2852502"/>
              <a:chExt cx="147153" cy="778780"/>
            </a:xfrm>
          </p:grpSpPr>
          <p:sp>
            <p:nvSpPr>
              <p:cNvPr id="962" name="楕円 961"/>
              <p:cNvSpPr/>
              <p:nvPr/>
            </p:nvSpPr>
            <p:spPr>
              <a:xfrm flipH="1">
                <a:off x="9877968" y="285250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963" name="楕円 962"/>
              <p:cNvSpPr/>
              <p:nvPr/>
            </p:nvSpPr>
            <p:spPr>
              <a:xfrm flipH="1">
                <a:off x="9892024" y="3199234"/>
                <a:ext cx="133097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959" name="グループ化 958"/>
            <p:cNvGrpSpPr/>
            <p:nvPr/>
          </p:nvGrpSpPr>
          <p:grpSpPr>
            <a:xfrm rot="833524">
              <a:off x="9809124" y="2708207"/>
              <a:ext cx="124154" cy="704584"/>
              <a:chOff x="9856902" y="2908941"/>
              <a:chExt cx="134141" cy="776249"/>
            </a:xfrm>
          </p:grpSpPr>
          <p:sp>
            <p:nvSpPr>
              <p:cNvPr id="960" name="楕円 959"/>
              <p:cNvSpPr/>
              <p:nvPr/>
            </p:nvSpPr>
            <p:spPr>
              <a:xfrm flipH="1">
                <a:off x="9857944" y="2908941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961" name="楕円 960"/>
              <p:cNvSpPr/>
              <p:nvPr/>
            </p:nvSpPr>
            <p:spPr>
              <a:xfrm flipH="1">
                <a:off x="9856902" y="325314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964" name="グループ化 963"/>
          <p:cNvGrpSpPr/>
          <p:nvPr/>
        </p:nvGrpSpPr>
        <p:grpSpPr>
          <a:xfrm>
            <a:off x="6807992" y="4137457"/>
            <a:ext cx="156173" cy="312341"/>
            <a:chOff x="9435058" y="2399731"/>
            <a:chExt cx="738311" cy="1200939"/>
          </a:xfrm>
        </p:grpSpPr>
        <p:sp>
          <p:nvSpPr>
            <p:cNvPr id="965" name="楕円 964"/>
            <p:cNvSpPr/>
            <p:nvPr/>
          </p:nvSpPr>
          <p:spPr>
            <a:xfrm flipH="1">
              <a:off x="9700170" y="2735035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66" name="楕円 965"/>
            <p:cNvSpPr/>
            <p:nvPr/>
          </p:nvSpPr>
          <p:spPr>
            <a:xfrm flipH="1">
              <a:off x="9695838" y="2399731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67" name="楕円 966"/>
            <p:cNvSpPr/>
            <p:nvPr/>
          </p:nvSpPr>
          <p:spPr>
            <a:xfrm flipH="1">
              <a:off x="9704502" y="3100742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68" name="楕円 967"/>
            <p:cNvSpPr/>
            <p:nvPr/>
          </p:nvSpPr>
          <p:spPr>
            <a:xfrm rot="2019865">
              <a:off x="9872347" y="3072600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69" name="楕円 968"/>
            <p:cNvSpPr/>
            <p:nvPr/>
          </p:nvSpPr>
          <p:spPr>
            <a:xfrm rot="2019865">
              <a:off x="10069250" y="2791498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970" name="グループ化 969"/>
            <p:cNvGrpSpPr/>
            <p:nvPr/>
          </p:nvGrpSpPr>
          <p:grpSpPr>
            <a:xfrm rot="18983974">
              <a:off x="9435058" y="2901782"/>
              <a:ext cx="151620" cy="698888"/>
              <a:chOff x="9877968" y="2852502"/>
              <a:chExt cx="147153" cy="778780"/>
            </a:xfrm>
          </p:grpSpPr>
          <p:sp>
            <p:nvSpPr>
              <p:cNvPr id="974" name="楕円 973"/>
              <p:cNvSpPr/>
              <p:nvPr/>
            </p:nvSpPr>
            <p:spPr>
              <a:xfrm flipH="1">
                <a:off x="9877968" y="285250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975" name="楕円 974"/>
              <p:cNvSpPr/>
              <p:nvPr/>
            </p:nvSpPr>
            <p:spPr>
              <a:xfrm flipH="1">
                <a:off x="9892024" y="3199234"/>
                <a:ext cx="133097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971" name="グループ化 970"/>
            <p:cNvGrpSpPr/>
            <p:nvPr/>
          </p:nvGrpSpPr>
          <p:grpSpPr>
            <a:xfrm rot="833524">
              <a:off x="9809124" y="2708207"/>
              <a:ext cx="124154" cy="704584"/>
              <a:chOff x="9856902" y="2908941"/>
              <a:chExt cx="134141" cy="776249"/>
            </a:xfrm>
          </p:grpSpPr>
          <p:sp>
            <p:nvSpPr>
              <p:cNvPr id="972" name="楕円 971"/>
              <p:cNvSpPr/>
              <p:nvPr/>
            </p:nvSpPr>
            <p:spPr>
              <a:xfrm flipH="1">
                <a:off x="9857944" y="2908941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973" name="楕円 972"/>
              <p:cNvSpPr/>
              <p:nvPr/>
            </p:nvSpPr>
            <p:spPr>
              <a:xfrm flipH="1">
                <a:off x="9856902" y="325314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976" name="グループ化 975"/>
          <p:cNvGrpSpPr/>
          <p:nvPr/>
        </p:nvGrpSpPr>
        <p:grpSpPr>
          <a:xfrm>
            <a:off x="6515910" y="4137457"/>
            <a:ext cx="156173" cy="312341"/>
            <a:chOff x="9435058" y="2399731"/>
            <a:chExt cx="738311" cy="1200939"/>
          </a:xfrm>
        </p:grpSpPr>
        <p:sp>
          <p:nvSpPr>
            <p:cNvPr id="977" name="楕円 976"/>
            <p:cNvSpPr/>
            <p:nvPr/>
          </p:nvSpPr>
          <p:spPr>
            <a:xfrm flipH="1">
              <a:off x="9700170" y="2735035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78" name="楕円 977"/>
            <p:cNvSpPr/>
            <p:nvPr/>
          </p:nvSpPr>
          <p:spPr>
            <a:xfrm flipH="1">
              <a:off x="9695838" y="2399731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 dirty="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79" name="楕円 978"/>
            <p:cNvSpPr/>
            <p:nvPr/>
          </p:nvSpPr>
          <p:spPr>
            <a:xfrm flipH="1">
              <a:off x="9704502" y="3100742"/>
              <a:ext cx="133099" cy="43204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80" name="楕円 979"/>
            <p:cNvSpPr/>
            <p:nvPr/>
          </p:nvSpPr>
          <p:spPr>
            <a:xfrm rot="2019865">
              <a:off x="9872347" y="3072600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sp>
          <p:nvSpPr>
            <p:cNvPr id="981" name="楕円 980"/>
            <p:cNvSpPr/>
            <p:nvPr/>
          </p:nvSpPr>
          <p:spPr>
            <a:xfrm rot="2019865">
              <a:off x="10069250" y="2791498"/>
              <a:ext cx="104119" cy="436118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endParaRPr kumimoji="1" lang="ja-JP" altLang="en-US" sz="1600">
                <a:latin typeface="Segoe UI" panose="020B0502040204020203" pitchFamily="34" charset="0"/>
                <a:ea typeface="UD デジタル 教科書体 NK-R" panose="02020400000000000000" pitchFamily="18" charset="-128"/>
                <a:cs typeface="Segoe UI" panose="020B0502040204020203" pitchFamily="34" charset="0"/>
              </a:endParaRPr>
            </a:p>
          </p:txBody>
        </p:sp>
        <p:grpSp>
          <p:nvGrpSpPr>
            <p:cNvPr id="982" name="グループ化 981"/>
            <p:cNvGrpSpPr/>
            <p:nvPr/>
          </p:nvGrpSpPr>
          <p:grpSpPr>
            <a:xfrm rot="18983974">
              <a:off x="9435058" y="2901782"/>
              <a:ext cx="151620" cy="698888"/>
              <a:chOff x="9877968" y="2852502"/>
              <a:chExt cx="147153" cy="778780"/>
            </a:xfrm>
          </p:grpSpPr>
          <p:sp>
            <p:nvSpPr>
              <p:cNvPr id="986" name="楕円 985"/>
              <p:cNvSpPr/>
              <p:nvPr/>
            </p:nvSpPr>
            <p:spPr>
              <a:xfrm flipH="1">
                <a:off x="9877968" y="285250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987" name="楕円 986"/>
              <p:cNvSpPr/>
              <p:nvPr/>
            </p:nvSpPr>
            <p:spPr>
              <a:xfrm flipH="1">
                <a:off x="9892024" y="3199234"/>
                <a:ext cx="133097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983" name="グループ化 982"/>
            <p:cNvGrpSpPr/>
            <p:nvPr/>
          </p:nvGrpSpPr>
          <p:grpSpPr>
            <a:xfrm rot="833524">
              <a:off x="9809124" y="2708207"/>
              <a:ext cx="124154" cy="704584"/>
              <a:chOff x="9856902" y="2908941"/>
              <a:chExt cx="134141" cy="776249"/>
            </a:xfrm>
          </p:grpSpPr>
          <p:sp>
            <p:nvSpPr>
              <p:cNvPr id="984" name="楕円 983"/>
              <p:cNvSpPr/>
              <p:nvPr/>
            </p:nvSpPr>
            <p:spPr>
              <a:xfrm flipH="1">
                <a:off x="9857944" y="2908941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985" name="楕円 984"/>
              <p:cNvSpPr/>
              <p:nvPr/>
            </p:nvSpPr>
            <p:spPr>
              <a:xfrm flipH="1">
                <a:off x="9856902" y="3253142"/>
                <a:ext cx="133099" cy="43204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350"/>
                  </a:lnSpc>
                </a:pPr>
                <a:endParaRPr kumimoji="1" lang="ja-JP" altLang="en-US" sz="1600">
                  <a:latin typeface="Segoe UI" panose="020B0502040204020203" pitchFamily="34" charset="0"/>
                  <a:ea typeface="UD デジタル 教科書体 NK-R" panose="02020400000000000000" pitchFamily="18" charset="-128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988" name="グループ化 987"/>
          <p:cNvGrpSpPr/>
          <p:nvPr/>
        </p:nvGrpSpPr>
        <p:grpSpPr>
          <a:xfrm>
            <a:off x="6777963" y="3801726"/>
            <a:ext cx="439444" cy="508698"/>
            <a:chOff x="5121818" y="4140003"/>
            <a:chExt cx="758158" cy="873173"/>
          </a:xfrm>
        </p:grpSpPr>
        <p:cxnSp>
          <p:nvCxnSpPr>
            <p:cNvPr id="989" name="直線コネクタ 988"/>
            <p:cNvCxnSpPr/>
            <p:nvPr/>
          </p:nvCxnSpPr>
          <p:spPr>
            <a:xfrm flipH="1">
              <a:off x="5519537" y="4509120"/>
              <a:ext cx="399" cy="504056"/>
            </a:xfrm>
            <a:prstGeom prst="line">
              <a:avLst/>
            </a:prstGeom>
            <a:ln w="317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0" name="グループ化 989"/>
            <p:cNvGrpSpPr/>
            <p:nvPr/>
          </p:nvGrpSpPr>
          <p:grpSpPr>
            <a:xfrm>
              <a:off x="5121818" y="4751552"/>
              <a:ext cx="758158" cy="139862"/>
              <a:chOff x="5112553" y="4751552"/>
              <a:chExt cx="758158" cy="139862"/>
            </a:xfrm>
          </p:grpSpPr>
          <p:cxnSp>
            <p:nvCxnSpPr>
              <p:cNvPr id="997" name="直線コネクタ 996"/>
              <p:cNvCxnSpPr/>
              <p:nvPr/>
            </p:nvCxnSpPr>
            <p:spPr>
              <a:xfrm flipH="1">
                <a:off x="5493009" y="4806317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8" name="涙形 997"/>
              <p:cNvSpPr/>
              <p:nvPr/>
            </p:nvSpPr>
            <p:spPr>
              <a:xfrm>
                <a:off x="5624127" y="4751552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999" name="直線コネクタ 998"/>
              <p:cNvCxnSpPr/>
              <p:nvPr/>
            </p:nvCxnSpPr>
            <p:spPr>
              <a:xfrm>
                <a:off x="5362524" y="4806317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0" name="涙形 999"/>
              <p:cNvSpPr/>
              <p:nvPr/>
            </p:nvSpPr>
            <p:spPr>
              <a:xfrm flipH="1">
                <a:off x="5112553" y="4758172"/>
                <a:ext cx="263367" cy="9629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grpSp>
          <p:nvGrpSpPr>
            <p:cNvPr id="991" name="グループ化 990"/>
            <p:cNvGrpSpPr/>
            <p:nvPr/>
          </p:nvGrpSpPr>
          <p:grpSpPr>
            <a:xfrm>
              <a:off x="5184562" y="4572291"/>
              <a:ext cx="623409" cy="152863"/>
              <a:chOff x="5112551" y="4543201"/>
              <a:chExt cx="758160" cy="166406"/>
            </a:xfrm>
          </p:grpSpPr>
          <p:cxnSp>
            <p:nvCxnSpPr>
              <p:cNvPr id="993" name="直線コネクタ 992"/>
              <p:cNvCxnSpPr/>
              <p:nvPr/>
            </p:nvCxnSpPr>
            <p:spPr>
              <a:xfrm flipH="1">
                <a:off x="5493009" y="4624510"/>
                <a:ext cx="170943" cy="72560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4" name="涙形 993"/>
              <p:cNvSpPr/>
              <p:nvPr/>
            </p:nvSpPr>
            <p:spPr>
              <a:xfrm>
                <a:off x="5624127" y="4569745"/>
                <a:ext cx="246584" cy="109530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995" name="直線コネクタ 994"/>
              <p:cNvCxnSpPr/>
              <p:nvPr/>
            </p:nvCxnSpPr>
            <p:spPr>
              <a:xfrm>
                <a:off x="5362524" y="4624510"/>
                <a:ext cx="157412" cy="85097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6" name="涙形 995"/>
              <p:cNvSpPr/>
              <p:nvPr/>
            </p:nvSpPr>
            <p:spPr>
              <a:xfrm flipH="1">
                <a:off x="5112551" y="4543201"/>
                <a:ext cx="263367" cy="129453"/>
              </a:xfrm>
              <a:prstGeom prst="teardrop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992" name="Freeform 12"/>
            <p:cNvSpPr>
              <a:spLocks noChangeAspect="1"/>
            </p:cNvSpPr>
            <p:nvPr/>
          </p:nvSpPr>
          <p:spPr bwMode="auto">
            <a:xfrm>
              <a:off x="5405962" y="4140003"/>
              <a:ext cx="229379" cy="456662"/>
            </a:xfrm>
            <a:custGeom>
              <a:avLst/>
              <a:gdLst>
                <a:gd name="T0" fmla="*/ 130 w 798"/>
                <a:gd name="T1" fmla="*/ 946 h 995"/>
                <a:gd name="T2" fmla="*/ 55 w 798"/>
                <a:gd name="T3" fmla="*/ 870 h 995"/>
                <a:gd name="T4" fmla="*/ 18 w 798"/>
                <a:gd name="T5" fmla="*/ 742 h 995"/>
                <a:gd name="T6" fmla="*/ 1 w 798"/>
                <a:gd name="T7" fmla="*/ 627 h 995"/>
                <a:gd name="T8" fmla="*/ 14 w 798"/>
                <a:gd name="T9" fmla="*/ 399 h 995"/>
                <a:gd name="T10" fmla="*/ 58 w 798"/>
                <a:gd name="T11" fmla="*/ 216 h 995"/>
                <a:gd name="T12" fmla="*/ 114 w 798"/>
                <a:gd name="T13" fmla="*/ 69 h 995"/>
                <a:gd name="T14" fmla="*/ 181 w 798"/>
                <a:gd name="T15" fmla="*/ 3 h 995"/>
                <a:gd name="T16" fmla="*/ 247 w 798"/>
                <a:gd name="T17" fmla="*/ 55 h 995"/>
                <a:gd name="T18" fmla="*/ 279 w 798"/>
                <a:gd name="T19" fmla="*/ 135 h 995"/>
                <a:gd name="T20" fmla="*/ 313 w 798"/>
                <a:gd name="T21" fmla="*/ 255 h 995"/>
                <a:gd name="T22" fmla="*/ 350 w 798"/>
                <a:gd name="T23" fmla="*/ 463 h 995"/>
                <a:gd name="T24" fmla="*/ 361 w 798"/>
                <a:gd name="T25" fmla="*/ 663 h 995"/>
                <a:gd name="T26" fmla="*/ 318 w 798"/>
                <a:gd name="T27" fmla="*/ 844 h 995"/>
                <a:gd name="T28" fmla="*/ 250 w 798"/>
                <a:gd name="T29" fmla="*/ 934 h 995"/>
                <a:gd name="T30" fmla="*/ 130 w 798"/>
                <a:gd name="T31" fmla="*/ 946 h 9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98" h="995">
                  <a:moveTo>
                    <a:pt x="284" y="989"/>
                  </a:moveTo>
                  <a:cubicBezTo>
                    <a:pt x="234" y="977"/>
                    <a:pt x="162" y="945"/>
                    <a:pt x="121" y="910"/>
                  </a:cubicBezTo>
                  <a:cubicBezTo>
                    <a:pt x="80" y="875"/>
                    <a:pt x="58" y="818"/>
                    <a:pt x="38" y="776"/>
                  </a:cubicBezTo>
                  <a:cubicBezTo>
                    <a:pt x="18" y="734"/>
                    <a:pt x="2" y="716"/>
                    <a:pt x="1" y="656"/>
                  </a:cubicBezTo>
                  <a:cubicBezTo>
                    <a:pt x="0" y="596"/>
                    <a:pt x="8" y="489"/>
                    <a:pt x="29" y="417"/>
                  </a:cubicBezTo>
                  <a:cubicBezTo>
                    <a:pt x="50" y="345"/>
                    <a:pt x="90" y="283"/>
                    <a:pt x="126" y="226"/>
                  </a:cubicBezTo>
                  <a:cubicBezTo>
                    <a:pt x="162" y="169"/>
                    <a:pt x="203" y="110"/>
                    <a:pt x="248" y="73"/>
                  </a:cubicBezTo>
                  <a:cubicBezTo>
                    <a:pt x="293" y="36"/>
                    <a:pt x="346" y="6"/>
                    <a:pt x="395" y="3"/>
                  </a:cubicBezTo>
                  <a:cubicBezTo>
                    <a:pt x="444" y="0"/>
                    <a:pt x="504" y="34"/>
                    <a:pt x="540" y="57"/>
                  </a:cubicBezTo>
                  <a:cubicBezTo>
                    <a:pt x="576" y="80"/>
                    <a:pt x="587" y="106"/>
                    <a:pt x="611" y="141"/>
                  </a:cubicBezTo>
                  <a:cubicBezTo>
                    <a:pt x="635" y="176"/>
                    <a:pt x="657" y="210"/>
                    <a:pt x="682" y="267"/>
                  </a:cubicBezTo>
                  <a:cubicBezTo>
                    <a:pt x="707" y="324"/>
                    <a:pt x="747" y="413"/>
                    <a:pt x="764" y="484"/>
                  </a:cubicBezTo>
                  <a:cubicBezTo>
                    <a:pt x="781" y="555"/>
                    <a:pt x="798" y="627"/>
                    <a:pt x="787" y="693"/>
                  </a:cubicBezTo>
                  <a:cubicBezTo>
                    <a:pt x="776" y="759"/>
                    <a:pt x="735" y="836"/>
                    <a:pt x="695" y="883"/>
                  </a:cubicBezTo>
                  <a:cubicBezTo>
                    <a:pt x="655" y="930"/>
                    <a:pt x="615" y="959"/>
                    <a:pt x="547" y="977"/>
                  </a:cubicBezTo>
                  <a:cubicBezTo>
                    <a:pt x="479" y="995"/>
                    <a:pt x="339" y="987"/>
                    <a:pt x="284" y="989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sz="160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C0B0BB-EA6A-4B32-BBBB-4D2AB8108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" r="3958" b="-2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58CBBBA-4326-457F-8F5A-55B640C47C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66" r="3" b="3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A4562D-0EC0-4DE8-8987-A8B67C7D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/>
          </a:bodyPr>
          <a:lstStyle/>
          <a:p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Полевые испытания  2019-2023</a:t>
            </a: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589869-167B-4548-A436-BD8706389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1" y="2231137"/>
            <a:ext cx="3980777" cy="4496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Выбор видов галофитов и НТК, пригодных для корма, а также восстановление качества почвы посредством биоремедиации с использованием галофитов.</a:t>
            </a:r>
          </a:p>
          <a:p>
            <a:pPr marL="0" indent="0">
              <a:buNone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течении 4 лет на опытном участке изучено 56 видов однолетних и многолетних галофитов. В качестве потенциальных альтернативных кормовых источников для кормления скота выбраны 10 видов галофитов и НТК </a:t>
            </a:r>
          </a:p>
          <a:p>
            <a:pPr marL="800100" lvl="1" indent="-342900">
              <a:buAutoNum type="arabicPeriod"/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Amaranthus 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(2 сорта)</a:t>
            </a:r>
          </a:p>
          <a:p>
            <a:pPr marL="914400" lvl="1" indent="-457200">
              <a:buAutoNum type="arabicPeriod"/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Kochia scoparia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914400" lvl="1" indent="-457200">
              <a:buAutoNum type="arabicPeriod"/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Atriplex </a:t>
            </a:r>
            <a:r>
              <a:rPr lang="en-U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nitens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AutoNum type="arabicPeriod"/>
            </a:pP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Камфоросма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AutoNum type="arabicPeriod"/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Житняк</a:t>
            </a:r>
          </a:p>
          <a:p>
            <a:pPr marL="914400" lvl="1" indent="-457200">
              <a:buAutoNum type="arabicPeriod"/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Сорго </a:t>
            </a:r>
          </a:p>
          <a:p>
            <a:pPr marL="914400" lvl="1" indent="-457200"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Просо</a:t>
            </a:r>
          </a:p>
          <a:p>
            <a:pPr marL="914400" lvl="1" indent="-457200">
              <a:buAutoNum type="arabicPeriod"/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Солеустойчивые бобовые (люцерна э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спарцета, солодка голая, маш – после сбора семян)</a:t>
            </a:r>
          </a:p>
          <a:p>
            <a:pPr marL="914400" lvl="1" indent="-457200"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Топинамбур, </a:t>
            </a:r>
          </a:p>
          <a:p>
            <a:pPr marL="914400" lvl="1" indent="-457200"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Тритикале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6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36512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A4562D-0EC0-4DE8-8987-A8B67C7D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59" y="586822"/>
            <a:ext cx="2670189" cy="1645920"/>
          </a:xfrm>
        </p:spPr>
        <p:txBody>
          <a:bodyPr>
            <a:normAutofit/>
          </a:bodyPr>
          <a:lstStyle/>
          <a:p>
            <a:r>
              <a:rPr lang="ru-RU" sz="2400" b="1" dirty="0"/>
              <a:t>Накопление биомассы, зерна и их питательности </a:t>
            </a: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105773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140292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589869-167B-4548-A436-BD8706389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373" y="586822"/>
            <a:ext cx="4501977" cy="1645920"/>
          </a:xfrm>
        </p:spPr>
        <p:txBody>
          <a:bodyPr anchor="ctr">
            <a:normAutofit/>
          </a:bodyPr>
          <a:lstStyle/>
          <a:p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Амарант и Кохия показали хорошие результаты по урожайности биомассы, питательности и приживаемости</a:t>
            </a:r>
          </a:p>
          <a:p>
            <a:r>
              <a:rPr lang="ru-RU" sz="1600" dirty="0"/>
              <a:t>Рекомендованы к выращиванию в качестве альтернативной культуры для производства кормов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1395DBA-CE21-45F1-BABC-4BE357C34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288274"/>
              </p:ext>
            </p:extLst>
          </p:nvPr>
        </p:nvGraphicFramePr>
        <p:xfrm>
          <a:off x="239486" y="2819566"/>
          <a:ext cx="8686798" cy="3360172"/>
        </p:xfrm>
        <a:graphic>
          <a:graphicData uri="http://schemas.openxmlformats.org/drawingml/2006/table">
            <a:tbl>
              <a:tblPr/>
              <a:tblGrid>
                <a:gridCol w="902245">
                  <a:extLst>
                    <a:ext uri="{9D8B030D-6E8A-4147-A177-3AD203B41FA5}">
                      <a16:colId xmlns:a16="http://schemas.microsoft.com/office/drawing/2014/main" val="837275735"/>
                    </a:ext>
                  </a:extLst>
                </a:gridCol>
                <a:gridCol w="553600">
                  <a:extLst>
                    <a:ext uri="{9D8B030D-6E8A-4147-A177-3AD203B41FA5}">
                      <a16:colId xmlns:a16="http://schemas.microsoft.com/office/drawing/2014/main" val="2684769123"/>
                    </a:ext>
                  </a:extLst>
                </a:gridCol>
                <a:gridCol w="715924">
                  <a:extLst>
                    <a:ext uri="{9D8B030D-6E8A-4147-A177-3AD203B41FA5}">
                      <a16:colId xmlns:a16="http://schemas.microsoft.com/office/drawing/2014/main" val="3061197718"/>
                    </a:ext>
                  </a:extLst>
                </a:gridCol>
                <a:gridCol w="134378">
                  <a:extLst>
                    <a:ext uri="{9D8B030D-6E8A-4147-A177-3AD203B41FA5}">
                      <a16:colId xmlns:a16="http://schemas.microsoft.com/office/drawing/2014/main" val="4166686047"/>
                    </a:ext>
                  </a:extLst>
                </a:gridCol>
                <a:gridCol w="597357">
                  <a:extLst>
                    <a:ext uri="{9D8B030D-6E8A-4147-A177-3AD203B41FA5}">
                      <a16:colId xmlns:a16="http://schemas.microsoft.com/office/drawing/2014/main" val="2546488017"/>
                    </a:ext>
                  </a:extLst>
                </a:gridCol>
                <a:gridCol w="560657">
                  <a:extLst>
                    <a:ext uri="{9D8B030D-6E8A-4147-A177-3AD203B41FA5}">
                      <a16:colId xmlns:a16="http://schemas.microsoft.com/office/drawing/2014/main" val="516211960"/>
                    </a:ext>
                  </a:extLst>
                </a:gridCol>
                <a:gridCol w="134378">
                  <a:extLst>
                    <a:ext uri="{9D8B030D-6E8A-4147-A177-3AD203B41FA5}">
                      <a16:colId xmlns:a16="http://schemas.microsoft.com/office/drawing/2014/main" val="2420275379"/>
                    </a:ext>
                  </a:extLst>
                </a:gridCol>
                <a:gridCol w="603003">
                  <a:extLst>
                    <a:ext uri="{9D8B030D-6E8A-4147-A177-3AD203B41FA5}">
                      <a16:colId xmlns:a16="http://schemas.microsoft.com/office/drawing/2014/main" val="1685660056"/>
                    </a:ext>
                  </a:extLst>
                </a:gridCol>
                <a:gridCol w="560657">
                  <a:extLst>
                    <a:ext uri="{9D8B030D-6E8A-4147-A177-3AD203B41FA5}">
                      <a16:colId xmlns:a16="http://schemas.microsoft.com/office/drawing/2014/main" val="2085138032"/>
                    </a:ext>
                  </a:extLst>
                </a:gridCol>
                <a:gridCol w="560657">
                  <a:extLst>
                    <a:ext uri="{9D8B030D-6E8A-4147-A177-3AD203B41FA5}">
                      <a16:colId xmlns:a16="http://schemas.microsoft.com/office/drawing/2014/main" val="3188049872"/>
                    </a:ext>
                  </a:extLst>
                </a:gridCol>
                <a:gridCol w="560657">
                  <a:extLst>
                    <a:ext uri="{9D8B030D-6E8A-4147-A177-3AD203B41FA5}">
                      <a16:colId xmlns:a16="http://schemas.microsoft.com/office/drawing/2014/main" val="2498964159"/>
                    </a:ext>
                  </a:extLst>
                </a:gridCol>
                <a:gridCol w="560657">
                  <a:extLst>
                    <a:ext uri="{9D8B030D-6E8A-4147-A177-3AD203B41FA5}">
                      <a16:colId xmlns:a16="http://schemas.microsoft.com/office/drawing/2014/main" val="1973756663"/>
                    </a:ext>
                  </a:extLst>
                </a:gridCol>
                <a:gridCol w="560657">
                  <a:extLst>
                    <a:ext uri="{9D8B030D-6E8A-4147-A177-3AD203B41FA5}">
                      <a16:colId xmlns:a16="http://schemas.microsoft.com/office/drawing/2014/main" val="486390261"/>
                    </a:ext>
                  </a:extLst>
                </a:gridCol>
                <a:gridCol w="560657">
                  <a:extLst>
                    <a:ext uri="{9D8B030D-6E8A-4147-A177-3AD203B41FA5}">
                      <a16:colId xmlns:a16="http://schemas.microsoft.com/office/drawing/2014/main" val="3070483746"/>
                    </a:ext>
                  </a:extLst>
                </a:gridCol>
                <a:gridCol w="560657">
                  <a:extLst>
                    <a:ext uri="{9D8B030D-6E8A-4147-A177-3AD203B41FA5}">
                      <a16:colId xmlns:a16="http://schemas.microsoft.com/office/drawing/2014/main" val="3095820876"/>
                    </a:ext>
                  </a:extLst>
                </a:gridCol>
                <a:gridCol w="560657">
                  <a:extLst>
                    <a:ext uri="{9D8B030D-6E8A-4147-A177-3AD203B41FA5}">
                      <a16:colId xmlns:a16="http://schemas.microsoft.com/office/drawing/2014/main" val="3283265850"/>
                    </a:ext>
                  </a:extLst>
                </a:gridCol>
              </a:tblGrid>
              <a:tr h="283270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F2F2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F2F2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per dry weight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373" marR="78373" marT="39186" marB="39186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73061"/>
                  </a:ext>
                </a:extLst>
              </a:tr>
              <a:tr h="81470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Plant species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Date of sampling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Analysis 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(duplication)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Unicode MS" panose="020B0604020202020204" pitchFamily="34" charset="-128"/>
                        </a:rPr>
                        <a:t>Cellulose 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Unicode MS" panose="020B0604020202020204" pitchFamily="34" charset="-128"/>
                        </a:rPr>
                        <a:t>(g/kg-dry biomass)</a:t>
                      </a:r>
                      <a:endParaRPr lang="en-US" sz="1500" b="0" i="0" u="none" strike="noStrike">
                        <a:effectLst/>
                        <a:highlight>
                          <a:srgbClr val="F2F2F2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Unicode MS" panose="020B0604020202020204" pitchFamily="34" charset="-128"/>
                        </a:rPr>
                        <a:t>Lignin 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Unicode MS" panose="020B0604020202020204" pitchFamily="34" charset="-128"/>
                        </a:rPr>
                        <a:t>(g/kg-dry biomass)</a:t>
                      </a:r>
                      <a:endParaRPr lang="en-US" sz="1500" b="0" i="0" u="none" strike="noStrike" dirty="0">
                        <a:effectLst/>
                        <a:highlight>
                          <a:srgbClr val="F2F2F2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Protein 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(g-protein/kg-dry biomass)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Lipid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(g/kg-dry biomass)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Na 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(g/kg-dry biomass)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K 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(g/kg-dry biomass)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Mg 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(g/kg-dry biomass)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Ca 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(g/kg-dry biomass)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S 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(g/kg-dry biomass)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P 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(g/kg-dry biomass)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</a:rPr>
                        <a:t>Other inorganic species (g/kg-dry biomass)</a:t>
                      </a:r>
                      <a:endParaRPr lang="en-US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827274"/>
                  </a:ext>
                </a:extLst>
              </a:tr>
              <a:tr h="329730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Atriplex nitens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03. Sep 23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#1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371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62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62,5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11,0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37,0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21,0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4,9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9,8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4,2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3,4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75,7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1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440856"/>
                  </a:ext>
                </a:extLst>
              </a:tr>
              <a:tr h="197314"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#2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385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63 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1F0C8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1F0C8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869692"/>
                  </a:ext>
                </a:extLst>
              </a:tr>
              <a:tr h="329730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Karelina caspia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03. Sep 23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#1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257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51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131,3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17,0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44,0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16,0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4,4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19,0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25,0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1,9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90,7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856822"/>
                  </a:ext>
                </a:extLst>
              </a:tr>
              <a:tr h="329802"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#2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260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59 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CAEDFB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971793"/>
                  </a:ext>
                </a:extLst>
              </a:tr>
              <a:tr h="329730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Kochia scoparia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03. Aug 23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#1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325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49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131,3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15,0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26,0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21,0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4,1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13,0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5,3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2,4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63,2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23717"/>
                  </a:ext>
                </a:extLst>
              </a:tr>
              <a:tr h="197314"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#2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329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48 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F2D0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DAF2D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446479"/>
                  </a:ext>
                </a:extLst>
              </a:tr>
              <a:tr h="351265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Amaranthus virescens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03. Okt 23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#1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133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33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137,5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13,0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1,3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56,0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17,0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23,0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7,7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3,7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103,3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363314"/>
                  </a:ext>
                </a:extLst>
              </a:tr>
              <a:tr h="197314"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#2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127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36 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rial Unicode MS" panose="020B0604020202020204" pitchFamily="34" charset="-128"/>
                        </a:rPr>
                        <a:t> </a:t>
                      </a:r>
                      <a:endParaRPr lang="en-US" sz="1500" b="0" i="0" u="none" strike="noStrike" dirty="0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706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5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DCE1ABD005A4EB0FD05A1A65DB2CA" ma:contentTypeVersion="15" ma:contentTypeDescription="Create a new document." ma:contentTypeScope="" ma:versionID="cd61a3c1a5529322b21ffac98bd683f0">
  <xsd:schema xmlns:xsd="http://www.w3.org/2001/XMLSchema" xmlns:xs="http://www.w3.org/2001/XMLSchema" xmlns:p="http://schemas.microsoft.com/office/2006/metadata/properties" xmlns:ns2="feef5810-0c29-4f9b-a105-22528cb4ea8e" xmlns:ns3="b1c6076f-5a42-4337-8bc9-90e955c0e508" targetNamespace="http://schemas.microsoft.com/office/2006/metadata/properties" ma:root="true" ma:fieldsID="209bac2fe5c02a4c3f4d1e57dc120454" ns2:_="" ns3:_="">
    <xsd:import namespace="feef5810-0c29-4f9b-a105-22528cb4ea8e"/>
    <xsd:import namespace="b1c6076f-5a42-4337-8bc9-90e955c0e5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f5810-0c29-4f9b-a105-22528cb4ea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dd18641-b54f-4320-b18f-2c1e2c7536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6076f-5a42-4337-8bc9-90e955c0e50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50ffe2e-2a7b-4531-b2ef-15ff6cc08927}" ma:internalName="TaxCatchAll" ma:showField="CatchAllData" ma:web="b1c6076f-5a42-4337-8bc9-90e955c0e5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816198-D48C-4A14-8837-305291DA7C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CFB02E-03B7-448A-A1F4-D882295FD8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ef5810-0c29-4f9b-a105-22528cb4ea8e"/>
    <ds:schemaRef ds:uri="b1c6076f-5a42-4337-8bc9-90e955c0e5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866</Words>
  <Application>Microsoft Office PowerPoint</Application>
  <PresentationFormat>Экран (4:3)</PresentationFormat>
  <Paragraphs>260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8" baseType="lpstr">
      <vt:lpstr>ＭＳ Ｐゴシック</vt:lpstr>
      <vt:lpstr>宋体</vt:lpstr>
      <vt:lpstr>游ゴシック</vt:lpstr>
      <vt:lpstr>Arial</vt:lpstr>
      <vt:lpstr>Arial Unicode MS</vt:lpstr>
      <vt:lpstr>Calibri</vt:lpstr>
      <vt:lpstr>Calibri </vt:lpstr>
      <vt:lpstr>Calibri Light</vt:lpstr>
      <vt:lpstr>Franklin Gothic Medium</vt:lpstr>
      <vt:lpstr>Segoe UI</vt:lpstr>
      <vt:lpstr>Segoe UI Semibold</vt:lpstr>
      <vt:lpstr>Times New Roman</vt:lpstr>
      <vt:lpstr>UD デジタル 教科書体 NK-R</vt:lpstr>
      <vt:lpstr>Verdana</vt:lpstr>
      <vt:lpstr>Office Theme</vt:lpstr>
      <vt:lpstr>Нетрадиционные культуры (галофитные растения) – альтернативный источник кормовой базы для скота</vt:lpstr>
      <vt:lpstr>Экологическая и сельскохозяйственная ситуация в дельте Амударьи</vt:lpstr>
      <vt:lpstr>Презентация PowerPoint</vt:lpstr>
      <vt:lpstr>Презентация PowerPoint</vt:lpstr>
      <vt:lpstr>Кейс 1: в частном секторе Ф/Х «Панаев фармс»</vt:lpstr>
      <vt:lpstr>Презентация PowerPoint</vt:lpstr>
      <vt:lpstr>Биоремедиация c применением галофитов для сильно засоленных почв – E- Digitalized Farm </vt:lpstr>
      <vt:lpstr>Полевые испытания  2019-2023</vt:lpstr>
      <vt:lpstr>Накопление биомассы, зерна и их питательности </vt:lpstr>
      <vt:lpstr>Презентация PowerPoint</vt:lpstr>
      <vt:lpstr>Правильные комбинации галофитов + НТК в течение  нескольких вегетационных сезонов дают хорошие результаты</vt:lpstr>
      <vt:lpstr>Планы на будущее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X</dc:creator>
  <cp:lastModifiedBy>Akhanova, Aliya</cp:lastModifiedBy>
  <cp:revision>785</cp:revision>
  <cp:lastPrinted>2021-07-05T08:25:15Z</cp:lastPrinted>
  <dcterms:created xsi:type="dcterms:W3CDTF">2019-09-24T07:38:50Z</dcterms:created>
  <dcterms:modified xsi:type="dcterms:W3CDTF">2024-10-01T06:10:18Z</dcterms:modified>
</cp:coreProperties>
</file>