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9" r:id="rId5"/>
    <p:sldId id="296" r:id="rId6"/>
    <p:sldId id="300" r:id="rId7"/>
    <p:sldId id="278" r:id="rId8"/>
    <p:sldId id="291" r:id="rId9"/>
    <p:sldId id="298" r:id="rId10"/>
    <p:sldId id="282" r:id="rId11"/>
    <p:sldId id="294" r:id="rId12"/>
    <p:sldId id="266" r:id="rId13"/>
    <p:sldId id="290" r:id="rId14"/>
    <p:sldId id="288" r:id="rId15"/>
    <p:sldId id="301" r:id="rId16"/>
    <p:sldId id="302" r:id="rId17"/>
    <p:sldId id="292" r:id="rId18"/>
    <p:sldId id="295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0655" autoAdjust="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3984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1D17ACC-377E-4FC0-B594-0259E4F18B53}" type="datetime1">
              <a:rPr lang="ru-RU" smtClean="0"/>
              <a:t>01.10.2024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28EEFA9E-C190-4F5C-8394-BD5F1CD5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A94106A3-03A6-4269-91E5-6C81A63C5F07}" type="datetime1">
              <a:rPr lang="ru-RU" smtClean="0"/>
              <a:pPr/>
              <a:t>01.10.2024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22289C57-55D7-40A4-A101-E74FAC7A09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324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745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778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780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03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52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06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83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5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r>
              <a:rPr lang="uz-Cyrl-UZ" dirty="0"/>
              <a:t>универсал культура для нашего сухого и жаркого климата, может выращиваться в любой системе. Незатруднительно выращивать.. Малые инвестиции – большой доход и сравнительно малые риски. Довольно устойчив к жаре,засухе,болезням и вредителям. Нет потравы от животных и птиц. Хорошо растут последующие культуры после кунжута, сокращается повреждение корней хлопчатника и популяции нематод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21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Это примерные расчеты затрат на кунжут, хлопчатник и рис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68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Ближайшие для нас рынки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79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Возможности </a:t>
            </a:r>
            <a:r>
              <a:rPr lang="ru-RU" dirty="0" err="1"/>
              <a:t>экспорто</a:t>
            </a:r>
            <a:r>
              <a:rPr lang="ru-RU" dirty="0"/>
              <a:t>-ориентированного производства в регионе Приаралья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2289C57-55D7-40A4-A101-E74FAC7A092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29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rtlCol="0" anchor="ctr">
            <a:noAutofit/>
          </a:bodyPr>
          <a:lstStyle>
            <a:lvl1pPr algn="l">
              <a:defRPr lang="ru-RU" sz="3600" spc="150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 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 rtlCol="0">
            <a:normAutofit/>
          </a:bodyPr>
          <a:lstStyle>
            <a:lvl1pPr algn="l">
              <a:defRPr lang="ru-RU" sz="24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Заполнитель таблицы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таблицы</a:t>
            </a:r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rtlCol="0" anchor="b">
            <a:normAutofit/>
          </a:bodyPr>
          <a:lstStyle>
            <a:lvl1pPr>
              <a:defRPr lang="ru-RU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rtlCol="0" anchor="ctr">
            <a:noAutofit/>
          </a:bodyPr>
          <a:lstStyle>
            <a:lvl1pPr marL="0" indent="0">
              <a:buNone/>
              <a:defRPr lang="ru-RU" sz="1800" b="1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rtlCol="0" anchor="ctr">
            <a:noAutofit/>
          </a:bodyPr>
          <a:lstStyle>
            <a:lvl1pPr marL="0" indent="0">
              <a:buNone/>
              <a:defRPr lang="ru-RU" sz="1800" b="1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rtlCol="0" anchor="b">
            <a:normAutofit/>
          </a:bodyPr>
          <a:lstStyle>
            <a:lvl1pPr algn="ctr">
              <a:defRPr lang="ru-RU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8" name="Заполнитель таблицы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таблицы</a:t>
            </a: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lang="ru-RU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lang="ru-RU"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rtlCol="0" anchor="b">
            <a:normAutofit/>
          </a:bodyPr>
          <a:lstStyle>
            <a:lvl1pPr>
              <a:defRPr lang="ru-RU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ru-RU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ru-RU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ru-RU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ru-RU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ru-RU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rtlCol="0" anchor="b">
            <a:noAutofit/>
          </a:bodyPr>
          <a:lstStyle>
            <a:lvl1pPr algn="l">
              <a:defRPr lang="ru-RU" sz="3600" spc="1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rtlCol="0" anchor="b">
            <a:noAutofit/>
          </a:bodyPr>
          <a:lstStyle>
            <a:lvl1pPr algn="l">
              <a:defRPr lang="ru-RU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rtlCol="0" anchor="b">
            <a:normAutofit/>
          </a:bodyPr>
          <a:lstStyle>
            <a:lvl1pPr>
              <a:defRPr lang="ru-RU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 dirty="0"/>
              <a:t>Щелкните, чтобы добавить содержимое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rtlCol="0" anchor="b">
            <a:noAutofit/>
          </a:bodyPr>
          <a:lstStyle>
            <a:lvl1pPr algn="l">
              <a:defRPr lang="ru-RU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pic>
        <p:nvPicPr>
          <p:cNvPr id="4" name="Графический объект 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одержимого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Графический объект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rtlCol="0" anchor="b">
            <a:normAutofit/>
          </a:bodyPr>
          <a:lstStyle>
            <a:lvl1pPr>
              <a:defRPr lang="ru-RU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1800" b="1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1800" b="1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rtlCol="0" anchor="b">
            <a:normAutofit/>
          </a:bodyPr>
          <a:lstStyle>
            <a:lvl1pPr>
              <a:defRPr lang="ru-RU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1800" b="1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 rtlCol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lang="ru-RU"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lang="ru-RU"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lang="ru-RU"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lang="ru-RU"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1800" b="1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rtlCol="0" anchor="b">
            <a:normAutofit/>
          </a:bodyPr>
          <a:lstStyle>
            <a:lvl1pPr>
              <a:defRPr lang="ru-RU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 rtlCol="0">
            <a:normAutofit/>
          </a:bodyPr>
          <a:lstStyle>
            <a:lvl1pPr marL="0" indent="0" algn="l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 rtlCol="0"/>
          <a:lstStyle>
            <a:lvl1pPr algn="l">
              <a:defRPr lang="ru-RU" sz="900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ru-RU" sz="900"/>
            </a:lvl1pPr>
          </a:lstStyle>
          <a:p>
            <a:pPr rtl="0"/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ru-RU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800" spc="50" baseline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49DFD55-3C28-40EF-9E31-A92D2E4017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8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8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6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8.jpeg"/><Relationship Id="rId5" Type="http://schemas.openxmlformats.org/officeDocument/2006/relationships/image" Target="../media/image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g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на открытом воздухе, небо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EB7C7DB-26AB-584C-4D43-4BB840442D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739" r="26739"/>
          <a:stretch>
            <a:fillRect/>
          </a:stretch>
        </p:blipFill>
        <p:spPr/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8C5D5CB-8EBA-B2F1-0C39-1DB7968B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8600" y="1049979"/>
            <a:ext cx="6248400" cy="3376612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>
              <a:lnSpc>
                <a:spcPct val="15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Выращивание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кунжута в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адаптации к изменению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климата, Узбекистан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44268F6-A361-9907-F87F-9C4377ECAE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13EB71-DB66-CC75-831F-9227BEEC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5F41EB-D795-F6AD-5B78-6440E1611681}"/>
              </a:ext>
            </a:extLst>
          </p:cNvPr>
          <p:cNvSpPr txBox="1"/>
          <p:nvPr/>
        </p:nvSpPr>
        <p:spPr>
          <a:xfrm>
            <a:off x="3048000" y="6022744"/>
            <a:ext cx="8829675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Елена Кан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ННО «</a:t>
            </a:r>
            <a:r>
              <a:rPr lang="en-US" sz="14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KIVA </a:t>
            </a:r>
            <a:r>
              <a:rPr lang="ru-RU" sz="14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  <a:r>
              <a:rPr lang="ru-RU" sz="1400" b="1" kern="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Агроинноваций</a:t>
            </a:r>
            <a:r>
              <a:rPr lang="ru-RU" sz="14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науки, образования и бизнеса»</a:t>
            </a:r>
            <a:endParaRPr lang="ru-RU" sz="1400" b="1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1257A1-70D9-298F-B97E-C0B3F85010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109" r="20109"/>
          <a:stretch>
            <a:fillRect/>
          </a:stretch>
        </p:blipFill>
        <p:spPr/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10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6CA26D2-7B90-740D-A178-559B23BF9B97}"/>
              </a:ext>
            </a:extLst>
          </p:cNvPr>
          <p:cNvSpPr txBox="1"/>
          <p:nvPr/>
        </p:nvSpPr>
        <p:spPr>
          <a:xfrm>
            <a:off x="-1" y="297586"/>
            <a:ext cx="437197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Основные экспортные рынки</a:t>
            </a:r>
            <a:endParaRPr lang="ru-RU" sz="24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4154055-FD71-497E-5D25-E86624B3E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13B4B6F-F27F-C76F-8BD0-F6B9F5797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23682"/>
              </p:ext>
            </p:extLst>
          </p:nvPr>
        </p:nvGraphicFramePr>
        <p:xfrm>
          <a:off x="850747" y="1472710"/>
          <a:ext cx="10363197" cy="50292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989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580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>
                          <a:solidFill>
                            <a:schemeClr val="tx1"/>
                          </a:solidFill>
                          <a:effectLst/>
                        </a:rPr>
                        <a:t>Импортёры</a:t>
                      </a:r>
                    </a:p>
                    <a:p>
                      <a:endParaRPr lang="ru-RU" sz="23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>
                          <a:solidFill>
                            <a:schemeClr val="tx1"/>
                          </a:solidFill>
                          <a:effectLst/>
                        </a:rPr>
                        <a:t>Стоимость импортированного в 2021 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2300" dirty="0">
                          <a:solidFill>
                            <a:schemeClr val="tx1"/>
                          </a:solidFill>
                          <a:effectLst/>
                        </a:rPr>
                        <a:t>тысяч</a:t>
                      </a:r>
                      <a:r>
                        <a:rPr lang="ru-RU" sz="2300" baseline="0" dirty="0">
                          <a:solidFill>
                            <a:schemeClr val="tx1"/>
                          </a:solidFill>
                          <a:effectLst/>
                        </a:rPr>
                        <a:t> долларов США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>
                          <a:solidFill>
                            <a:schemeClr val="tx1"/>
                          </a:solidFill>
                          <a:effectLst/>
                        </a:rPr>
                        <a:t>Количество импортиро-ванного в 2021,</a:t>
                      </a:r>
                      <a:r>
                        <a:rPr lang="ru-RU" sz="2300" baseline="0">
                          <a:solidFill>
                            <a:schemeClr val="tx1"/>
                          </a:solidFill>
                          <a:effectLst/>
                        </a:rPr>
                        <a:t> тонн</a:t>
                      </a: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2300">
                          <a:solidFill>
                            <a:schemeClr val="tx1"/>
                          </a:solidFill>
                          <a:effectLst/>
                        </a:rPr>
                        <a:t>Стоимость</a:t>
                      </a:r>
                      <a:r>
                        <a:rPr lang="uz-Cyrl-UZ" sz="2300" baseline="0">
                          <a:solidFill>
                            <a:schemeClr val="tx1"/>
                          </a:solidFill>
                          <a:effectLst/>
                        </a:rPr>
                        <a:t> единиц</a:t>
                      </a:r>
                      <a:r>
                        <a:rPr lang="ru-RU" sz="2300" baseline="0">
                          <a:solidFill>
                            <a:schemeClr val="tx1"/>
                          </a:solidFill>
                          <a:effectLst/>
                        </a:rPr>
                        <a:t>ы, 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/>
                      <a:endParaRPr lang="ru-RU" sz="23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2300">
                          <a:solidFill>
                            <a:schemeClr val="tx1"/>
                          </a:solidFill>
                          <a:effectLst/>
                        </a:rPr>
                        <a:t>Годовой рост стоимости в период с 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</a:rPr>
                        <a:t>2017-</a:t>
                      </a:r>
                      <a:r>
                        <a:rPr lang="uz-Cyrl-UZ" sz="2300">
                          <a:solidFill>
                            <a:schemeClr val="tx1"/>
                          </a:solidFill>
                          <a:effectLst/>
                        </a:rPr>
                        <a:t>по 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</a:rPr>
                        <a:t>2021 (%)</a:t>
                      </a: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2300">
                          <a:solidFill>
                            <a:schemeClr val="tx1"/>
                          </a:solidFill>
                          <a:effectLst/>
                        </a:rPr>
                        <a:t>Среднее расстояние</a:t>
                      </a:r>
                      <a:r>
                        <a:rPr lang="uz-Cyrl-UZ" sz="2300" baseline="0">
                          <a:solidFill>
                            <a:schemeClr val="tx1"/>
                          </a:solidFill>
                          <a:effectLst/>
                        </a:rPr>
                        <a:t> до стран</a:t>
                      </a:r>
                      <a:r>
                        <a:rPr lang="ru-RU" sz="2300" baseline="0">
                          <a:solidFill>
                            <a:schemeClr val="tx1"/>
                          </a:solidFill>
                          <a:effectLst/>
                        </a:rPr>
                        <a:t>-поставщиков</a:t>
                      </a:r>
                      <a:r>
                        <a:rPr lang="uz-Cyrl-UZ" sz="23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2300">
                          <a:solidFill>
                            <a:schemeClr val="tx1"/>
                          </a:solidFill>
                          <a:effectLst/>
                        </a:rPr>
                        <a:t>км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23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 мире 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3593859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11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7155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Турция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284816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202613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1406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4226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Япония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213260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150975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1413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12440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Юж.Корея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151900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86923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1748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3758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Россия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30360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16635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1825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4875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Ирак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17218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11138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1546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11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2591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17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spcAft>
                <a:spcPts val="600"/>
              </a:spcAft>
            </a:pPr>
            <a:fld id="{A49DFD55-3C28-40EF-9E31-A92D2E4017FF}" type="slidenum">
              <a:rPr lang="ru-RU" smtClean="0"/>
              <a:pPr>
                <a:spcAft>
                  <a:spcPts val="600"/>
                </a:spcAft>
              </a:pPr>
              <a:t>11</a:t>
            </a:fld>
            <a:endParaRPr lang="ru-RU"/>
          </a:p>
        </p:txBody>
      </p:sp>
      <p:pic>
        <p:nvPicPr>
          <p:cNvPr id="4" name="Рисунок 3" descr="Изображение выглядит как на открытом воздухе, бутылка, Раствор, пить&#10;&#10;Автоматически созданное описание">
            <a:extLst>
              <a:ext uri="{FF2B5EF4-FFF2-40B4-BE49-F238E27FC236}">
                <a16:creationId xmlns:a16="http://schemas.microsoft.com/office/drawing/2014/main" id="{6B1F52B9-F142-166B-1A96-0A5A27D4EF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349" r="20349"/>
          <a:stretch>
            <a:fillRect/>
          </a:stretch>
        </p:blipFill>
        <p:spPr>
          <a:xfrm>
            <a:off x="0" y="120407"/>
            <a:ext cx="5481955" cy="6876288"/>
          </a:xfrm>
        </p:spPr>
      </p:pic>
      <p:pic>
        <p:nvPicPr>
          <p:cNvPr id="5" name="Рисунок 4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601BFEC-3916-BEB8-4851-D96E9C639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F93B34-EDD2-C9F5-82B1-E7C86A2F1A2B}"/>
              </a:ext>
            </a:extLst>
          </p:cNvPr>
          <p:cNvSpPr txBox="1"/>
          <p:nvPr/>
        </p:nvSpPr>
        <p:spPr>
          <a:xfrm>
            <a:off x="5481955" y="1183938"/>
            <a:ext cx="6143624" cy="500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z-Cyrl-UZ" sz="2400" dirty="0">
                <a:effectLst/>
                <a:latin typeface="Cambria" panose="02040503050406030204" pitchFamily="18" charset="0"/>
              </a:rPr>
              <a:t>Семена на посев </a:t>
            </a:r>
            <a:endParaRPr lang="ru-RU" sz="2400" dirty="0">
              <a:effectLst/>
              <a:latin typeface="Cambria" panose="020405030504060302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z-Cyrl-UZ" sz="2400" dirty="0">
                <a:effectLst/>
                <a:latin typeface="Cambria" panose="02040503050406030204" pitchFamily="18" charset="0"/>
              </a:rPr>
              <a:t>Не</a:t>
            </a:r>
            <a:r>
              <a:rPr lang="ru-RU" sz="2400" dirty="0">
                <a:effectLst/>
                <a:latin typeface="Cambria" panose="02040503050406030204" pitchFamily="18" charset="0"/>
              </a:rPr>
              <a:t>очищенный</a:t>
            </a:r>
            <a:r>
              <a:rPr lang="uz-Cyrl-UZ" sz="2400" dirty="0">
                <a:effectLst/>
                <a:latin typeface="Cambria" panose="02040503050406030204" pitchFamily="18" charset="0"/>
              </a:rPr>
              <a:t> кунжут</a:t>
            </a:r>
            <a:endParaRPr lang="ru-RU" sz="2400" dirty="0">
              <a:effectLst/>
              <a:latin typeface="Cambria" panose="020405030504060302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z-Cyrl-UZ" sz="2400" dirty="0">
                <a:effectLst/>
                <a:latin typeface="Cambria" panose="02040503050406030204" pitchFamily="18" charset="0"/>
              </a:rPr>
              <a:t>Очищенный кунжут</a:t>
            </a:r>
            <a:endParaRPr lang="ru-RU" sz="2400" dirty="0">
              <a:effectLst/>
              <a:latin typeface="Cambria" panose="020405030504060302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z-Cyrl-UZ" sz="2400" dirty="0">
                <a:effectLst/>
                <a:latin typeface="Cambria" panose="02040503050406030204" pitchFamily="18" charset="0"/>
              </a:rPr>
              <a:t>Халва из кунжута с различными</a:t>
            </a:r>
            <a:r>
              <a:rPr lang="uz-Cyrl-UZ" sz="2400" baseline="0" dirty="0">
                <a:effectLst/>
                <a:latin typeface="Cambria" panose="02040503050406030204" pitchFamily="18" charset="0"/>
              </a:rPr>
              <a:t> наполнителями</a:t>
            </a:r>
            <a:endParaRPr lang="ru-RU" sz="2400" dirty="0">
              <a:effectLst/>
              <a:latin typeface="Cambria" panose="020405030504060302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/>
                <a:latin typeface="Cambria" panose="02040503050406030204" pitchFamily="18" charset="0"/>
              </a:rPr>
              <a:t>Кунжутная паста</a:t>
            </a: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z-Cyrl-UZ" sz="2400" dirty="0">
                <a:effectLst/>
                <a:latin typeface="Cambria" panose="02040503050406030204" pitchFamily="18" charset="0"/>
              </a:rPr>
              <a:t>Кунжутное масло</a:t>
            </a:r>
            <a:endParaRPr lang="ru-RU" sz="2400" dirty="0">
              <a:effectLst/>
              <a:latin typeface="Cambria" panose="020405030504060302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z-Cyrl-UZ" sz="2400" dirty="0">
                <a:effectLst/>
                <a:latin typeface="Cambria" panose="02040503050406030204" pitchFamily="18" charset="0"/>
              </a:rPr>
              <a:t>Козинаки,</a:t>
            </a:r>
            <a:r>
              <a:rPr lang="uz-Cyrl-UZ" sz="2400" baseline="0" dirty="0">
                <a:effectLst/>
                <a:latin typeface="Cambria" panose="02040503050406030204" pitchFamily="18" charset="0"/>
              </a:rPr>
              <a:t> </a:t>
            </a:r>
            <a:r>
              <a:rPr lang="ru-RU" sz="2400" dirty="0">
                <a:effectLst/>
                <a:latin typeface="Cambria" panose="02040503050406030204" pitchFamily="18" charset="0"/>
              </a:rPr>
              <a:t>Здоровые батончики</a:t>
            </a:r>
            <a:r>
              <a:rPr lang="en-US" sz="2400" dirty="0">
                <a:effectLst/>
                <a:latin typeface="Cambria" panose="02040503050406030204" pitchFamily="18" charset="0"/>
              </a:rPr>
              <a:t>,</a:t>
            </a:r>
            <a:r>
              <a:rPr lang="en-US" sz="2400" baseline="0" dirty="0">
                <a:effectLst/>
                <a:latin typeface="Cambria" panose="02040503050406030204" pitchFamily="18" charset="0"/>
              </a:rPr>
              <a:t> </a:t>
            </a:r>
            <a:r>
              <a:rPr lang="ru-RU" sz="2400" dirty="0">
                <a:effectLst/>
                <a:latin typeface="Cambria" panose="02040503050406030204" pitchFamily="18" charset="0"/>
              </a:rPr>
              <a:t>Семена в меду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931BE6-B8E9-0655-0D62-336008EFC00E}"/>
              </a:ext>
            </a:extLst>
          </p:cNvPr>
          <p:cNvSpPr txBox="1"/>
          <p:nvPr/>
        </p:nvSpPr>
        <p:spPr>
          <a:xfrm>
            <a:off x="3134736" y="97386"/>
            <a:ext cx="7425370" cy="9585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2000" b="1" dirty="0">
                <a:latin typeface="Cambria" panose="02040503050406030204" pitchFamily="18" charset="0"/>
              </a:rPr>
              <a:t>Возможности </a:t>
            </a:r>
            <a:r>
              <a:rPr lang="ru-RU" sz="2000" b="1" dirty="0" err="1">
                <a:latin typeface="Cambria" panose="02040503050406030204" pitchFamily="18" charset="0"/>
              </a:rPr>
              <a:t>экспорто</a:t>
            </a:r>
            <a:r>
              <a:rPr lang="ru-RU" sz="2000" b="1" dirty="0">
                <a:latin typeface="Cambria" panose="02040503050406030204" pitchFamily="18" charset="0"/>
              </a:rPr>
              <a:t>-ориентированного производства в регионе Приаралья</a:t>
            </a:r>
          </a:p>
        </p:txBody>
      </p:sp>
    </p:spTree>
    <p:extLst>
      <p:ext uri="{BB962C8B-B14F-4D97-AF65-F5344CB8AC3E}">
        <p14:creationId xmlns:p14="http://schemas.microsoft.com/office/powerpoint/2010/main" val="166975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1257A1-70D9-298F-B97E-C0B3F85010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109" r="20109"/>
          <a:stretch>
            <a:fillRect/>
          </a:stretch>
        </p:blipFill>
        <p:spPr/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12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6CA26D2-7B90-740D-A178-559B23BF9B97}"/>
              </a:ext>
            </a:extLst>
          </p:cNvPr>
          <p:cNvSpPr txBox="1"/>
          <p:nvPr/>
        </p:nvSpPr>
        <p:spPr>
          <a:xfrm>
            <a:off x="603114" y="208342"/>
            <a:ext cx="801559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ВОЗМОЖНОСТИ ДЛЯ ОРГАНИЧЕСКОГО ПРОИЗВОДСТВА </a:t>
            </a:r>
          </a:p>
        </p:txBody>
      </p:sp>
      <p:pic>
        <p:nvPicPr>
          <p:cNvPr id="5" name="Рисунок 4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4154055-FD71-497E-5D25-E86624B3E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DA3D85-028B-0028-D6A4-A005FFB33ED9}"/>
              </a:ext>
            </a:extLst>
          </p:cNvPr>
          <p:cNvSpPr/>
          <p:nvPr/>
        </p:nvSpPr>
        <p:spPr>
          <a:xfrm>
            <a:off x="5159564" y="841241"/>
            <a:ext cx="7032436" cy="612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национальным приоритетам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Интерес  и поддержка партнеров по развитию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ОДНАКО: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Нет стандартов , нужны исследования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Ограниченные земельные площади, пригодные для органики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тсутствуют знания и навыки правильно выращивать традиционным способом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2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Майндсет</a:t>
            </a: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 готовность практиков к органическим подходам и альтернативным технологиям</a:t>
            </a:r>
            <a:endParaRPr lang="ru-RU" sz="2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endParaRPr lang="ru-RU" sz="2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7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spcAft>
                <a:spcPts val="600"/>
              </a:spcAft>
            </a:pPr>
            <a:fld id="{A49DFD55-3C28-40EF-9E31-A92D2E4017FF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  <p:pic>
        <p:nvPicPr>
          <p:cNvPr id="7" name="Рисунок 6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AF74CB-6F2F-35E8-5CAA-90957DD8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4E541B-E69E-CC0F-D31A-FFF552C3C63F}"/>
              </a:ext>
            </a:extLst>
          </p:cNvPr>
          <p:cNvSpPr/>
          <p:nvPr/>
        </p:nvSpPr>
        <p:spPr>
          <a:xfrm>
            <a:off x="5130874" y="586337"/>
            <a:ext cx="6994306" cy="604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Поздние сроки посева, полива  и короткий вегетационный период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качественных семян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Слабая техническая оснащенность (нет специализированной посевной, уборочной техники)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Незнание правил агротехники </a:t>
            </a: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Несвоевременный или недостаточный полив</a:t>
            </a:r>
          </a:p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z-Cyrl-UZ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Борьба с вредителями и болезнями (фузариоз, филоплазма)</a:t>
            </a:r>
          </a:p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z-Cyrl-UZ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Несвоевременная уборка урожая (неверное определение спелости капсул) </a:t>
            </a:r>
          </a:p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z-Cyrl-UZ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практического опыта на всех этапах выращивания кунжута</a:t>
            </a:r>
            <a:r>
              <a:rPr lang="uz-Cyrl-UZ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Изображение выглядит как на открытом воздухе, небо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1C7DD50D-3446-D159-CBEF-7AC3AD5175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0109" r="20109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FCDCEF-6A6E-E18E-5220-ACF3397E246B}"/>
              </a:ext>
            </a:extLst>
          </p:cNvPr>
          <p:cNvSpPr txBox="1"/>
          <p:nvPr/>
        </p:nvSpPr>
        <p:spPr>
          <a:xfrm>
            <a:off x="1153256" y="225071"/>
            <a:ext cx="9220094" cy="577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 sz="2400" b="1" i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ПРОБЛЕМЫ ПРИ ПРОИЗВОДСТВЕ КУНЖУТА В ПРИАРАЛЬЕ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6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14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A2F64D-75A1-8ED9-BAD0-2DC7338C29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109" r="20109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0210F9-ED91-3DB4-3D1F-E45E6D9E15CA}"/>
              </a:ext>
            </a:extLst>
          </p:cNvPr>
          <p:cNvSpPr txBox="1"/>
          <p:nvPr/>
        </p:nvSpPr>
        <p:spPr>
          <a:xfrm>
            <a:off x="333375" y="202746"/>
            <a:ext cx="1065605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Продвижение, развитие навыков и наращивание потенциала для традиционного и органического производства </a:t>
            </a:r>
            <a:endParaRPr lang="ru-RU" sz="24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35B1CD-E37D-2DCC-D122-6359107CA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37571-70F5-DD72-F579-18696DB296CB}"/>
              </a:ext>
            </a:extLst>
          </p:cNvPr>
          <p:cNvSpPr txBox="1"/>
          <p:nvPr/>
        </p:nvSpPr>
        <p:spPr>
          <a:xfrm>
            <a:off x="5427621" y="2586182"/>
            <a:ext cx="7811082" cy="390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Cambria" panose="02040503050406030204" pitchFamily="18" charset="0"/>
              </a:rPr>
              <a:t>Практическая программа обучения фермеров и предпринимателей  в течение производственного цикла</a:t>
            </a: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effectLst/>
                <a:latin typeface="Cambria" panose="02040503050406030204" pitchFamily="18" charset="0"/>
              </a:rPr>
              <a:t>Тестирование новых сортов, техники и технологий </a:t>
            </a: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effectLst/>
                <a:latin typeface="Cambria" panose="02040503050406030204" pitchFamily="18" charset="0"/>
              </a:rPr>
              <a:t>Установление контактов с европейским бизнесом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637B750-F100-01DA-B501-56F2C2A5E5B0}"/>
              </a:ext>
            </a:extLst>
          </p:cNvPr>
          <p:cNvGrpSpPr/>
          <p:nvPr/>
        </p:nvGrpSpPr>
        <p:grpSpPr>
          <a:xfrm>
            <a:off x="6333908" y="1269469"/>
            <a:ext cx="4186704" cy="923544"/>
            <a:chOff x="6181508" y="1141122"/>
            <a:chExt cx="4186704" cy="92354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0A1D40B-8A5E-8D3E-3ABF-2920C4602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02"/>
            <a:stretch/>
          </p:blipFill>
          <p:spPr bwMode="auto">
            <a:xfrm>
              <a:off x="9180762" y="1145694"/>
              <a:ext cx="1187450" cy="7740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139D166-2FF8-0320-8FA1-58539F318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24"/>
            <a:stretch/>
          </p:blipFill>
          <p:spPr bwMode="auto">
            <a:xfrm>
              <a:off x="6181508" y="1141122"/>
              <a:ext cx="2497417" cy="92354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2043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44268F6-A361-9907-F87F-9C4377ECAE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8C5D5CB-8EBA-B2F1-0C39-1DB7968B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1525" y="-564507"/>
            <a:ext cx="7524750" cy="2117082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>
              <a:lnSpc>
                <a:spcPct val="15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C8ABC6-E91E-8245-A91F-61E3C55CC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0" t="65612" r="64257" b="2504"/>
          <a:stretch/>
        </p:blipFill>
        <p:spPr>
          <a:xfrm>
            <a:off x="266706" y="1828801"/>
            <a:ext cx="3020370" cy="30203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6B717C-BEA1-D3A0-5773-DAC073FE0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5793" t="60862" r="28277" b="1"/>
          <a:stretch/>
        </p:blipFill>
        <p:spPr>
          <a:xfrm>
            <a:off x="3425194" y="1828800"/>
            <a:ext cx="8581927" cy="30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01E44C-0B3D-371E-F763-A9930D53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4E17B9B-BB02-0150-6CF9-57BF635F079A}"/>
              </a:ext>
            </a:extLst>
          </p:cNvPr>
          <p:cNvGrpSpPr/>
          <p:nvPr/>
        </p:nvGrpSpPr>
        <p:grpSpPr>
          <a:xfrm>
            <a:off x="0" y="71437"/>
            <a:ext cx="12124591" cy="6319838"/>
            <a:chOff x="0" y="71437"/>
            <a:chExt cx="12124591" cy="631983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1954B91-066E-E155-9C1D-3E3E4EC0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118" t="20278" b="2639"/>
            <a:stretch/>
          </p:blipFill>
          <p:spPr>
            <a:xfrm>
              <a:off x="0" y="71437"/>
              <a:ext cx="12124591" cy="6319838"/>
            </a:xfrm>
            <a:prstGeom prst="rect">
              <a:avLst/>
            </a:prstGeom>
          </p:spPr>
        </p:pic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67E9C35-E3C9-1480-E7F5-B1544FB85663}"/>
                </a:ext>
              </a:extLst>
            </p:cNvPr>
            <p:cNvSpPr/>
            <p:nvPr/>
          </p:nvSpPr>
          <p:spPr>
            <a:xfrm>
              <a:off x="2524716" y="3178146"/>
              <a:ext cx="1060056" cy="501707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EB3C73-5769-5BBD-6A74-4EC91342135E}"/>
                </a:ext>
              </a:extLst>
            </p:cNvPr>
            <p:cNvSpPr txBox="1"/>
            <p:nvPr/>
          </p:nvSpPr>
          <p:spPr>
            <a:xfrm>
              <a:off x="65681" y="137077"/>
              <a:ext cx="3583827" cy="369332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ГДЕ МЫ НАХОДИМСЯ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7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8B4ECA-A46F-E05B-8E9C-4A445FD6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97" y="389913"/>
            <a:ext cx="2893819" cy="385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70F10-2141-B5BB-C1A3-B1EA2F5DD960}"/>
              </a:ext>
            </a:extLst>
          </p:cNvPr>
          <p:cNvSpPr txBox="1"/>
          <p:nvPr/>
        </p:nvSpPr>
        <p:spPr>
          <a:xfrm>
            <a:off x="4533900" y="559236"/>
            <a:ext cx="5924550" cy="624786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Руслан Каландаров, руководитель ООО </a:t>
            </a:r>
            <a:r>
              <a:rPr lang="en-US" sz="2000" b="1" dirty="0"/>
              <a:t>“KIVA GROUP” </a:t>
            </a:r>
            <a:endParaRPr lang="ru-RU" sz="2000" b="1" dirty="0"/>
          </a:p>
          <a:p>
            <a:endParaRPr lang="en-US" sz="2000" dirty="0"/>
          </a:p>
          <a:p>
            <a:r>
              <a:rPr lang="ru-RU" sz="2000" dirty="0"/>
              <a:t>Производство кунжута, первичная обработка, экспорт</a:t>
            </a:r>
          </a:p>
          <a:p>
            <a:r>
              <a:rPr lang="ru-RU" sz="2000" dirty="0"/>
              <a:t>Качественные семена</a:t>
            </a:r>
          </a:p>
          <a:p>
            <a:r>
              <a:rPr lang="ru-RU" sz="2000" dirty="0"/>
              <a:t>Консультации и обучение</a:t>
            </a:r>
          </a:p>
          <a:p>
            <a:r>
              <a:rPr lang="ru-RU" sz="2000" dirty="0"/>
              <a:t>Сотрудничество с экспортерами</a:t>
            </a:r>
          </a:p>
          <a:p>
            <a:r>
              <a:rPr lang="ru-RU" sz="2000" dirty="0"/>
              <a:t>Сортоиспытания совместно с Ташкентским аграрным университетом</a:t>
            </a:r>
          </a:p>
          <a:p>
            <a:r>
              <a:rPr lang="ru-RU" sz="2000" dirty="0"/>
              <a:t>Испытание сельскохозяйственной техники</a:t>
            </a:r>
          </a:p>
          <a:p>
            <a:r>
              <a:rPr lang="ru-RU" sz="2000" dirty="0"/>
              <a:t>Выращивание нетрадиционных культур</a:t>
            </a:r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b="1" dirty="0"/>
              <a:t>Елена Кан</a:t>
            </a:r>
          </a:p>
          <a:p>
            <a:r>
              <a:rPr lang="ru-RU" sz="2000" b="1" dirty="0"/>
              <a:t>Директор ННО </a:t>
            </a:r>
            <a:r>
              <a:rPr lang="en-US" sz="2000" b="1" dirty="0"/>
              <a:t>“KIVA</a:t>
            </a:r>
            <a:r>
              <a:rPr lang="ru-RU" sz="2000" b="1" dirty="0"/>
              <a:t> Центр</a:t>
            </a:r>
            <a:r>
              <a:rPr lang="en-US" sz="2000" b="1" dirty="0"/>
              <a:t>” </a:t>
            </a:r>
            <a:endParaRPr lang="ru-RU" sz="2000" b="1" dirty="0"/>
          </a:p>
          <a:p>
            <a:r>
              <a:rPr lang="ru-RU" sz="2000" dirty="0"/>
              <a:t>В общественном секторе с 2008 г. </a:t>
            </a:r>
          </a:p>
          <a:p>
            <a:r>
              <a:rPr lang="ru-RU" sz="2000" dirty="0"/>
              <a:t>Продвижение устойчивого сельского хозяйства, образование в интересах устойчивого развития, экологическое просвещение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7C11A-7C94-2A62-0CC2-6D846675B437}"/>
              </a:ext>
            </a:extLst>
          </p:cNvPr>
          <p:cNvSpPr txBox="1"/>
          <p:nvPr/>
        </p:nvSpPr>
        <p:spPr>
          <a:xfrm>
            <a:off x="65680" y="78034"/>
            <a:ext cx="6885377" cy="40011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КТО МЫ: Социальное предпринимательство и ННО  </a:t>
            </a:r>
          </a:p>
        </p:txBody>
      </p:sp>
      <p:pic>
        <p:nvPicPr>
          <p:cNvPr id="7" name="Рисунок 6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11EE79-952C-C943-DD58-A2EFE871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F17BF1C2-1B86-553C-EE10-2192A529F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31" y="4471987"/>
            <a:ext cx="3181350" cy="2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5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4D6BE21-F212-170B-2F1A-4817646E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62729F-E918-F922-396B-284A9305D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29" y="822277"/>
            <a:ext cx="7743646" cy="5807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93728-AEA1-4EB0-D3F5-831667BC9C98}"/>
              </a:ext>
            </a:extLst>
          </p:cNvPr>
          <p:cNvSpPr txBox="1"/>
          <p:nvPr/>
        </p:nvSpPr>
        <p:spPr>
          <a:xfrm>
            <a:off x="681127" y="2279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Ассортимент </a:t>
            </a:r>
            <a:r>
              <a:rPr lang="en-US" sz="2800" b="1" dirty="0"/>
              <a:t>OOO “KIVA GROUP”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0879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D19BCA-B61F-4EA6-A1FB-CCA3BD8506F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48265" y="1072208"/>
            <a:ext cx="6939418" cy="2515503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Проблема с доступностью воды для орошения, каждые 4 года чувствовалось маловодье, теперь ежегодно 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Л</a:t>
            </a:r>
            <a:r>
              <a:rPr lang="ru-R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ето немного позже, хотя летней жары хватает для полноценного развития</a:t>
            </a:r>
            <a:r>
              <a:rPr lang="ru-RU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н</a:t>
            </a:r>
            <a:r>
              <a:rPr lang="ru-R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 </a:t>
            </a:r>
            <a:r>
              <a:rPr lang="ru-RU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могут быть необычные для нас дожди</a:t>
            </a:r>
            <a:r>
              <a:rPr lang="ru-R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сильно тепло и  холодная весна, внезапные заморозки (18 апреля) и  потери урожая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Поздняя осень, </a:t>
            </a:r>
            <a:r>
              <a:rPr lang="ru-R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раньше 13-15 сентября  – на 5 градусов опускалась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F3BABE0-8744-70C8-D64A-F524018DC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а открытом воздухе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1C2C8E4-A095-3E4E-4D21-5527B2C0DB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0109" r="20109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3A5F07-8651-76B7-7A1A-CBC160BD265C}"/>
              </a:ext>
            </a:extLst>
          </p:cNvPr>
          <p:cNvSpPr txBox="1"/>
          <p:nvPr/>
        </p:nvSpPr>
        <p:spPr>
          <a:xfrm>
            <a:off x="484603" y="241211"/>
            <a:ext cx="4456288" cy="830997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Что для нас изменение климата?</a:t>
            </a:r>
            <a:endParaRPr lang="ru-RU" sz="24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5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6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5C56ED-CAC2-7809-0391-66196134BE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0060" b="10060"/>
          <a:stretch>
            <a:fillRect/>
          </a:stretch>
        </p:blipFill>
        <p:spPr/>
      </p:pic>
      <p:pic>
        <p:nvPicPr>
          <p:cNvPr id="19" name="Рисунок 18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D8E118-B7D7-4236-53AA-E1B797B59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7F27198-87FF-108B-4C96-35AA85A64B01}"/>
              </a:ext>
            </a:extLst>
          </p:cNvPr>
          <p:cNvSpPr/>
          <p:nvPr/>
        </p:nvSpPr>
        <p:spPr>
          <a:xfrm>
            <a:off x="5246255" y="759251"/>
            <a:ext cx="6403497" cy="5447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Диверсификация производства с помощью масличных культур - эффективный подход к использованию возможностей климатических условий Приаралья</a:t>
            </a:r>
          </a:p>
          <a:p>
            <a:pPr>
              <a:lnSpc>
                <a:spcPct val="150000"/>
              </a:lnSpc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Альтернативные культуры: при надлежащем производстве, уборке и хранении продукция из Узбекистана будет востребованной и конкурентоспособной на мировом рынке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A5F07-8651-76B7-7A1A-CBC160BD265C}"/>
              </a:ext>
            </a:extLst>
          </p:cNvPr>
          <p:cNvSpPr txBox="1"/>
          <p:nvPr/>
        </p:nvSpPr>
        <p:spPr>
          <a:xfrm>
            <a:off x="0" y="297586"/>
            <a:ext cx="311898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Меры по </a:t>
            </a:r>
            <a:r>
              <a:rPr lang="ru-RU" sz="24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адаптации </a:t>
            </a:r>
          </a:p>
        </p:txBody>
      </p:sp>
    </p:spTree>
    <p:extLst>
      <p:ext uri="{BB962C8B-B14F-4D97-AF65-F5344CB8AC3E}">
        <p14:creationId xmlns:p14="http://schemas.microsoft.com/office/powerpoint/2010/main" val="3590180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30" name="Рисунок 29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D09E9C-9C4C-B935-1C11-D841CE2FF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184" y="93525"/>
            <a:ext cx="898306" cy="533594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2083EEB-E8B2-CA0B-343C-CB1C89A2DBE4}"/>
              </a:ext>
            </a:extLst>
          </p:cNvPr>
          <p:cNvGrpSpPr/>
          <p:nvPr/>
        </p:nvGrpSpPr>
        <p:grpSpPr>
          <a:xfrm>
            <a:off x="222716" y="847998"/>
            <a:ext cx="11458621" cy="5873476"/>
            <a:chOff x="222716" y="847998"/>
            <a:chExt cx="11458621" cy="587347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4282A86A-E9EC-CE58-5069-B4DBB9EB4109}"/>
                </a:ext>
              </a:extLst>
            </p:cNvPr>
            <p:cNvGrpSpPr/>
            <p:nvPr/>
          </p:nvGrpSpPr>
          <p:grpSpPr>
            <a:xfrm>
              <a:off x="222716" y="847998"/>
              <a:ext cx="11458621" cy="5873476"/>
              <a:chOff x="546566" y="-13874"/>
              <a:chExt cx="11458621" cy="5873476"/>
            </a:xfrm>
          </p:grpSpPr>
          <p:pic>
            <p:nvPicPr>
              <p:cNvPr id="4" name="Рисунок 3" descr="Изображение выглядит как земля, на открытом воздухе, почва, тра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DA6975-E94A-C23A-EEF4-36F0A667D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6582" y="-13873"/>
                <a:ext cx="1966785" cy="2655591"/>
              </a:xfrm>
              <a:prstGeom prst="rect">
                <a:avLst/>
              </a:prstGeom>
            </p:spPr>
          </p:pic>
          <p:pic>
            <p:nvPicPr>
              <p:cNvPr id="8" name="Рисунок 7" descr="Изображение выглядит как на открытом воздухе, сельское хозяйство, небо, Товарная культур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ADB460-745E-6432-570B-D2ED8951E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1690" y="-13872"/>
                <a:ext cx="3401956" cy="2655590"/>
              </a:xfrm>
              <a:prstGeom prst="rect">
                <a:avLst/>
              </a:prstGeom>
            </p:spPr>
          </p:pic>
          <p:pic>
            <p:nvPicPr>
              <p:cNvPr id="10" name="Рисунок 9" descr="Изображение выглядит как на открытом воздухе, сельское хозяйство, культура, Товарная культур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31D4D03-01A5-2B94-CD35-D706E1DD4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6333" r="27136"/>
              <a:stretch/>
            </p:blipFill>
            <p:spPr>
              <a:xfrm>
                <a:off x="8672372" y="-13874"/>
                <a:ext cx="3332815" cy="2655592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на открытом воздухе, полукустарник, Растительное сообщест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E16F76-200C-96B0-9F1F-BE77390B2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2266"/>
              <a:stretch/>
            </p:blipFill>
            <p:spPr>
              <a:xfrm>
                <a:off x="8672372" y="2862597"/>
                <a:ext cx="3332815" cy="2997005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843E00A-1922-EF94-D922-122227D5D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0337" r="25547" b="8108"/>
              <a:stretch/>
            </p:blipFill>
            <p:spPr>
              <a:xfrm>
                <a:off x="2849541" y="2862597"/>
                <a:ext cx="1903408" cy="2997005"/>
              </a:xfrm>
              <a:prstGeom prst="rect">
                <a:avLst/>
              </a:prstGeom>
            </p:spPr>
          </p:pic>
          <p:pic>
            <p:nvPicPr>
              <p:cNvPr id="25" name="Рисунок 24" descr="Изображение выглядит как на открытом воздухе, земля, семя, Орехи и сем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FB4B559-B668-8C73-3089-BD49DA1FF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214617" y="318076"/>
                <a:ext cx="2655591" cy="1991693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6B98FCA-8262-2D70-D3A1-2D4447D16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25987" b="13527"/>
              <a:stretch/>
            </p:blipFill>
            <p:spPr>
              <a:xfrm>
                <a:off x="590708" y="2904346"/>
                <a:ext cx="1903408" cy="2913508"/>
              </a:xfrm>
              <a:prstGeom prst="rect">
                <a:avLst/>
              </a:prstGeom>
            </p:spPr>
          </p:pic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E7C477D6-2AF9-0F06-5A7F-66C93D280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533" y="3724469"/>
              <a:ext cx="3456263" cy="299700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227D08-1ED8-1E6B-1514-C5E710382FD8}"/>
              </a:ext>
            </a:extLst>
          </p:cNvPr>
          <p:cNvSpPr txBox="1"/>
          <p:nvPr/>
        </p:nvSpPr>
        <p:spPr>
          <a:xfrm>
            <a:off x="-1" y="297586"/>
            <a:ext cx="445951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Кунжут: Как это делается</a:t>
            </a:r>
            <a:endParaRPr lang="ru-RU" sz="24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29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spcAft>
                <a:spcPts val="600"/>
              </a:spcAft>
            </a:pPr>
            <a:fld id="{A49DFD55-3C28-40EF-9E31-A92D2E4017FF}" type="slidenum">
              <a:rPr lang="ru-RU" smtClean="0"/>
              <a:pPr>
                <a:spcAft>
                  <a:spcPts val="600"/>
                </a:spcAft>
              </a:pPr>
              <a:t>8</a:t>
            </a:fld>
            <a:endParaRPr lang="ru-RU"/>
          </a:p>
        </p:txBody>
      </p:sp>
      <p:pic>
        <p:nvPicPr>
          <p:cNvPr id="6" name="Рисунок 5" descr="Изображение выглядит как на открытом воздухе, небо, сельское хозяйство, культура&#10;&#10;Автоматически созданное описание">
            <a:extLst>
              <a:ext uri="{FF2B5EF4-FFF2-40B4-BE49-F238E27FC236}">
                <a16:creationId xmlns:a16="http://schemas.microsoft.com/office/drawing/2014/main" id="{395A3F4C-0528-A917-A306-3CCFAF04A7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109" r="20109"/>
          <a:stretch>
            <a:fillRect/>
          </a:stretch>
        </p:blipFill>
        <p:spPr/>
      </p:pic>
      <p:pic>
        <p:nvPicPr>
          <p:cNvPr id="7" name="Рисунок 6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AF74CB-6F2F-35E8-5CAA-90957DD89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4E541B-E69E-CC0F-D31A-FFF552C3C63F}"/>
              </a:ext>
            </a:extLst>
          </p:cNvPr>
          <p:cNvSpPr/>
          <p:nvPr/>
        </p:nvSpPr>
        <p:spPr>
          <a:xfrm>
            <a:off x="4993309" y="535809"/>
            <a:ext cx="7198691" cy="529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Соответствует агроэкологическим и климатическим условиям</a:t>
            </a:r>
            <a:r>
              <a:rPr lang="ru-RU" sz="2000" b="1" dirty="0">
                <a:solidFill>
                  <a:srgbClr val="44444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Засухоустойчив, нетребователен к почвам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Может выращиваться как основная или повторная культура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Готов к уборке через 100-120 дней 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Применяется ограниченное количество удобрений, требуется меньше оросительной воды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Высококалорийный корм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Высокий спрос на внутреннем и вне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шнем рынках</a:t>
            </a:r>
            <a:endParaRPr lang="ru-RU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CDCEF-6A6E-E18E-5220-ACF3397E246B}"/>
              </a:ext>
            </a:extLst>
          </p:cNvPr>
          <p:cNvSpPr txBox="1"/>
          <p:nvPr/>
        </p:nvSpPr>
        <p:spPr>
          <a:xfrm>
            <a:off x="1153256" y="225071"/>
            <a:ext cx="3118982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ПОЧЕМУ КУНЖУТ </a:t>
            </a:r>
            <a:endParaRPr lang="ru-RU" sz="24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1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49DFD55-3C28-40EF-9E31-A92D2E4017FF}" type="slidenum">
              <a:rPr lang="ru-RU" smtClean="0"/>
              <a:pPr rtl="0"/>
              <a:t>9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Шрифт, График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F8A2A8-3E7A-0985-9F83-BE1A8AFB0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309" y="123116"/>
            <a:ext cx="898306" cy="533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D609B1-27E5-7402-50AE-D237BDF8E752}"/>
              </a:ext>
            </a:extLst>
          </p:cNvPr>
          <p:cNvSpPr txBox="1"/>
          <p:nvPr/>
        </p:nvSpPr>
        <p:spPr>
          <a:xfrm>
            <a:off x="600075" y="242657"/>
            <a:ext cx="3118982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ПОЧЕМУ КУНЖУТ </a:t>
            </a:r>
            <a:endParaRPr lang="ru-RU" sz="24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ABE7FDEE-EFCF-162D-86AE-298AC73E3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58821"/>
              </p:ext>
            </p:extLst>
          </p:nvPr>
        </p:nvGraphicFramePr>
        <p:xfrm>
          <a:off x="338735" y="1171575"/>
          <a:ext cx="11719914" cy="4886325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404865">
                  <a:extLst>
                    <a:ext uri="{9D8B030D-6E8A-4147-A177-3AD203B41FA5}">
                      <a16:colId xmlns:a16="http://schemas.microsoft.com/office/drawing/2014/main" val="1101505687"/>
                    </a:ext>
                  </a:extLst>
                </a:gridCol>
                <a:gridCol w="3407989">
                  <a:extLst>
                    <a:ext uri="{9D8B030D-6E8A-4147-A177-3AD203B41FA5}">
                      <a16:colId xmlns:a16="http://schemas.microsoft.com/office/drawing/2014/main" val="2716918462"/>
                    </a:ext>
                  </a:extLst>
                </a:gridCol>
                <a:gridCol w="2276844">
                  <a:extLst>
                    <a:ext uri="{9D8B030D-6E8A-4147-A177-3AD203B41FA5}">
                      <a16:colId xmlns:a16="http://schemas.microsoft.com/office/drawing/2014/main" val="3988639220"/>
                    </a:ext>
                  </a:extLst>
                </a:gridCol>
                <a:gridCol w="3630216">
                  <a:extLst>
                    <a:ext uri="{9D8B030D-6E8A-4147-A177-3AD203B41FA5}">
                      <a16:colId xmlns:a16="http://schemas.microsoft.com/office/drawing/2014/main" val="1128850969"/>
                    </a:ext>
                  </a:extLst>
                </a:gridCol>
              </a:tblGrid>
              <a:tr h="611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Кунжут</a:t>
                      </a:r>
                      <a:endParaRPr lang="ru-RU" sz="2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Хлопчатник</a:t>
                      </a:r>
                      <a:endParaRPr lang="ru-RU" sz="2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Рис</a:t>
                      </a:r>
                      <a:endParaRPr lang="ru-RU" sz="2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4989459"/>
                  </a:ext>
                </a:extLst>
              </a:tr>
              <a:tr h="1283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Всего, расходы ресурсов 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7 </a:t>
                      </a:r>
                      <a:r>
                        <a:rPr lang="en-US" sz="2000" b="1">
                          <a:effectLst/>
                        </a:rPr>
                        <a:t>500</a:t>
                      </a:r>
                      <a:r>
                        <a:rPr lang="ru-RU" sz="2000" b="1">
                          <a:effectLst/>
                        </a:rPr>
                        <a:t> </a:t>
                      </a:r>
                      <a:r>
                        <a:rPr lang="en-US" sz="2000" b="1">
                          <a:effectLst/>
                        </a:rPr>
                        <a:t>0</a:t>
                      </a:r>
                      <a:r>
                        <a:rPr lang="ru-RU" sz="2000" b="1">
                          <a:effectLst/>
                        </a:rPr>
                        <a:t>00  </a:t>
                      </a:r>
                      <a:r>
                        <a:rPr lang="ru-RU" sz="2000" b="1" dirty="0" err="1">
                          <a:effectLst/>
                        </a:rPr>
                        <a:t>сум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</a:t>
                      </a:r>
                      <a:r>
                        <a:rPr lang="en-US" sz="2000" b="1">
                          <a:effectLst/>
                        </a:rPr>
                        <a:t>1</a:t>
                      </a:r>
                      <a:r>
                        <a:rPr lang="ru-RU" sz="2000" b="1">
                          <a:effectLst/>
                        </a:rPr>
                        <a:t> </a:t>
                      </a:r>
                      <a:r>
                        <a:rPr lang="en-US" sz="2000" b="1">
                          <a:effectLst/>
                        </a:rPr>
                        <a:t>300</a:t>
                      </a:r>
                      <a:r>
                        <a:rPr lang="en-US" sz="2000" b="1" baseline="0">
                          <a:effectLst/>
                        </a:rPr>
                        <a:t> 0</a:t>
                      </a:r>
                      <a:r>
                        <a:rPr lang="ru-RU" sz="2000" b="1">
                          <a:effectLst/>
                        </a:rPr>
                        <a:t>00  </a:t>
                      </a:r>
                      <a:r>
                        <a:rPr lang="ru-RU" sz="2000" b="1" dirty="0" err="1">
                          <a:effectLst/>
                        </a:rPr>
                        <a:t>сум</a:t>
                      </a: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</a:t>
                      </a:r>
                      <a:r>
                        <a:rPr lang="en-US" sz="2000" b="1">
                          <a:effectLst/>
                        </a:rPr>
                        <a:t>5</a:t>
                      </a:r>
                      <a:r>
                        <a:rPr lang="ru-RU" sz="2000" b="1">
                          <a:effectLst/>
                        </a:rPr>
                        <a:t> </a:t>
                      </a:r>
                      <a:r>
                        <a:rPr lang="en-US" sz="2000" b="1">
                          <a:effectLst/>
                        </a:rPr>
                        <a:t>60</a:t>
                      </a:r>
                      <a:r>
                        <a:rPr lang="ru-RU" sz="2000" b="1">
                          <a:effectLst/>
                        </a:rPr>
                        <a:t>0</a:t>
                      </a:r>
                      <a:r>
                        <a:rPr lang="ru-RU" sz="2000" b="1" dirty="0">
                          <a:effectLst/>
                        </a:rPr>
                        <a:t> 000 </a:t>
                      </a:r>
                      <a:r>
                        <a:rPr lang="ru-RU" sz="2000" b="1" dirty="0" err="1">
                          <a:effectLst/>
                        </a:rPr>
                        <a:t>сум</a:t>
                      </a: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744270"/>
                  </a:ext>
                </a:extLst>
              </a:tr>
              <a:tr h="1135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Расход воды 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1500 </a:t>
                      </a:r>
                      <a:r>
                        <a:rPr lang="ru-RU" sz="2000" b="1" dirty="0">
                          <a:effectLst/>
                        </a:rPr>
                        <a:t>м</a:t>
                      </a:r>
                      <a:r>
                        <a:rPr lang="ru-RU" sz="2000" b="1" baseline="30000" dirty="0">
                          <a:effectLst/>
                        </a:rPr>
                        <a:t>3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55</a:t>
                      </a:r>
                      <a:r>
                        <a:rPr lang="ru-RU" sz="2000" b="1">
                          <a:effectLst/>
                        </a:rPr>
                        <a:t>00 </a:t>
                      </a:r>
                      <a:r>
                        <a:rPr lang="ru-RU" sz="2000" b="1" dirty="0">
                          <a:effectLst/>
                        </a:rPr>
                        <a:t>м</a:t>
                      </a:r>
                      <a:r>
                        <a:rPr lang="ru-RU" sz="2000" b="1" baseline="30000" dirty="0">
                          <a:effectLst/>
                        </a:rPr>
                        <a:t>3</a:t>
                      </a: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25000 </a:t>
                      </a:r>
                      <a:r>
                        <a:rPr lang="ru-RU" sz="2000" b="1" dirty="0">
                          <a:effectLst/>
                        </a:rPr>
                        <a:t>м</a:t>
                      </a:r>
                      <a:r>
                        <a:rPr lang="ru-RU" sz="2000" b="1" baseline="30000" dirty="0">
                          <a:effectLst/>
                        </a:rPr>
                        <a:t>3</a:t>
                      </a: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358403"/>
                  </a:ext>
                </a:extLst>
              </a:tr>
              <a:tr h="99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Урожайность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20 </a:t>
                      </a:r>
                      <a:r>
                        <a:rPr lang="ru-RU" sz="2000" b="1" dirty="0">
                          <a:effectLst/>
                        </a:rPr>
                        <a:t>ц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30 </a:t>
                      </a:r>
                      <a:r>
                        <a:rPr lang="ru-RU" sz="2000" b="1" dirty="0">
                          <a:effectLst/>
                        </a:rPr>
                        <a:t>ц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35</a:t>
                      </a:r>
                      <a:r>
                        <a:rPr lang="en-US" sz="2000" b="1" baseline="0">
                          <a:effectLst/>
                        </a:rPr>
                        <a:t> </a:t>
                      </a:r>
                      <a:r>
                        <a:rPr lang="ru-RU" sz="2000" b="1">
                          <a:effectLst/>
                        </a:rPr>
                        <a:t>ц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467450"/>
                  </a:ext>
                </a:extLst>
              </a:tr>
              <a:tr h="859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Стоимость 1 кг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18</a:t>
                      </a:r>
                      <a:r>
                        <a:rPr lang="ru-RU" sz="2000" b="1">
                          <a:effectLst/>
                        </a:rPr>
                        <a:t> 000 сум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</a:t>
                      </a:r>
                      <a:r>
                        <a:rPr lang="en-US" sz="2000" b="1">
                          <a:effectLst/>
                        </a:rPr>
                        <a:t>0</a:t>
                      </a:r>
                      <a:r>
                        <a:rPr lang="ru-RU" sz="2000" b="1">
                          <a:effectLst/>
                        </a:rPr>
                        <a:t>0</a:t>
                      </a:r>
                      <a:r>
                        <a:rPr lang="en-US" sz="2000" b="1">
                          <a:effectLst/>
                        </a:rPr>
                        <a:t>5</a:t>
                      </a:r>
                      <a:r>
                        <a:rPr lang="ru-RU" sz="2000" b="1">
                          <a:effectLst/>
                        </a:rPr>
                        <a:t>0 сум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12</a:t>
                      </a:r>
                      <a:r>
                        <a:rPr lang="en-US" sz="2000" b="1" dirty="0">
                          <a:effectLst/>
                        </a:rPr>
                        <a:t>5</a:t>
                      </a:r>
                      <a:r>
                        <a:rPr lang="ru-RU" sz="2000" b="1" dirty="0">
                          <a:effectLst/>
                        </a:rPr>
                        <a:t>00 сум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6032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861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Arial"/>
      </a:majorFont>
      <a:minorFont>
        <a:latin typeface="Tenorit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7041_TF67328976_Win32" id="{5020E0DF-7C16-4BDB-9142-A1F72DC8C12E}" vid="{6F8719E1-032A-49EA-88D6-D8E01ADD111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ustom 149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9E6DF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DCE1ABD005A4EB0FD05A1A65DB2CA" ma:contentTypeVersion="15" ma:contentTypeDescription="Create a new document." ma:contentTypeScope="" ma:versionID="cd61a3c1a5529322b21ffac98bd683f0">
  <xsd:schema xmlns:xsd="http://www.w3.org/2001/XMLSchema" xmlns:xs="http://www.w3.org/2001/XMLSchema" xmlns:p="http://schemas.microsoft.com/office/2006/metadata/properties" xmlns:ns2="feef5810-0c29-4f9b-a105-22528cb4ea8e" xmlns:ns3="b1c6076f-5a42-4337-8bc9-90e955c0e508" targetNamespace="http://schemas.microsoft.com/office/2006/metadata/properties" ma:root="true" ma:fieldsID="209bac2fe5c02a4c3f4d1e57dc120454" ns2:_="" ns3:_="">
    <xsd:import namespace="feef5810-0c29-4f9b-a105-22528cb4ea8e"/>
    <xsd:import namespace="b1c6076f-5a42-4337-8bc9-90e955c0e5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f5810-0c29-4f9b-a105-22528cb4e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dd18641-b54f-4320-b18f-2c1e2c753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6076f-5a42-4337-8bc9-90e955c0e5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0ffe2e-2a7b-4531-b2ef-15ff6cc08927}" ma:internalName="TaxCatchAll" ma:showField="CatchAllData" ma:web="b1c6076f-5a42-4337-8bc9-90e955c0e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c6076f-5a42-4337-8bc9-90e955c0e508" xsi:nil="true"/>
    <lcf76f155ced4ddcb4097134ff3c332f xmlns="feef5810-0c29-4f9b-a105-22528cb4ea8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AC4F7C-1F41-4E54-AE46-56870504C1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f5810-0c29-4f9b-a105-22528cb4ea8e"/>
    <ds:schemaRef ds:uri="b1c6076f-5a42-4337-8bc9-90e955c0e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168DCE-134F-4610-A6AA-88CEBE8D71D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eef5810-0c29-4f9b-a105-22528cb4ea8e"/>
    <ds:schemaRef ds:uri="http://purl.org/dc/elements/1.1/"/>
    <ds:schemaRef ds:uri="http://schemas.microsoft.com/office/2006/metadata/properties"/>
    <ds:schemaRef ds:uri="http://schemas.microsoft.com/office/infopath/2007/PartnerControls"/>
    <ds:schemaRef ds:uri="b1c6076f-5a42-4337-8bc9-90e955c0e508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4203</TotalTime>
  <Words>682</Words>
  <Application>Microsoft Office PowerPoint</Application>
  <PresentationFormat>Широкоэкранный</PresentationFormat>
  <Paragraphs>182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Cambria</vt:lpstr>
      <vt:lpstr>Symbol</vt:lpstr>
      <vt:lpstr>Tahoma</vt:lpstr>
      <vt:lpstr>Tenorite</vt:lpstr>
      <vt:lpstr>Times New Roman</vt:lpstr>
      <vt:lpstr>Тема Office</vt:lpstr>
      <vt:lpstr>Выращивание кунжута в условиях адаптации к изменению климата, Узбекистан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Выращивание кунжута в условиях адаптации к изменению климата, Узбекистан </dc:title>
  <dc:creator>Elena Kann</dc:creator>
  <cp:lastModifiedBy>Akhanova, Aliya</cp:lastModifiedBy>
  <cp:revision>40</cp:revision>
  <dcterms:created xsi:type="dcterms:W3CDTF">2024-09-14T18:40:58Z</dcterms:created>
  <dcterms:modified xsi:type="dcterms:W3CDTF">2024-10-01T06:09:10Z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0x010100D70DCE1ABD005A4EB0FD05A1A65DB2CA</vt:lpwstr>
  </property>
  <property fmtid="{D5CDD505-2E9C-101B-9397-08002B2CF9AE}" pid="3" name="MediaServiceImageTags">
    <vt:lpwstr/>
  </property>
</Properties>
</file>