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7" r:id="rId5"/>
    <p:sldId id="256" r:id="rId6"/>
    <p:sldId id="290" r:id="rId7"/>
    <p:sldId id="291" r:id="rId8"/>
    <p:sldId id="292" r:id="rId9"/>
    <p:sldId id="295" r:id="rId10"/>
    <p:sldId id="294" r:id="rId11"/>
    <p:sldId id="293" r:id="rId12"/>
    <p:sldId id="262" r:id="rId13"/>
    <p:sldId id="296" r:id="rId14"/>
    <p:sldId id="298" r:id="rId15"/>
    <p:sldId id="299" r:id="rId16"/>
    <p:sldId id="25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2BB58-ADA9-4168-8B14-CCF05B15C3F7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10C61-9CE7-466C-BEF5-5246C5D7F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1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31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55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60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8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35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14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1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0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4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7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56380-3BBB-463D-95CD-E7EC64CFCAF5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E8324-C0F6-4C3B-B3CF-8889B886E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3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ioservice.k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wmf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15710" y="1782619"/>
            <a:ext cx="6437746" cy="3315998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   Органическое 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сельское хозяйство в условиях адаптации к изменению климата. Опыт Кыргызстана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79782" y="5098617"/>
            <a:ext cx="9144000" cy="1376217"/>
          </a:xfrm>
        </p:spPr>
        <p:txBody>
          <a:bodyPr>
            <a:normAutofit/>
          </a:bodyPr>
          <a:lstStyle/>
          <a:p>
            <a:endParaRPr lang="ky-KG" dirty="0"/>
          </a:p>
          <a:p>
            <a:r>
              <a:rPr lang="en-US" b="1" dirty="0" smtClean="0">
                <a:solidFill>
                  <a:schemeClr val="bg1"/>
                </a:solidFill>
              </a:rPr>
              <a:t>20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en-US" b="1" dirty="0" smtClean="0">
                <a:solidFill>
                  <a:schemeClr val="bg1"/>
                </a:solidFill>
              </a:rPr>
              <a:t>09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en-US" b="1" dirty="0" smtClean="0">
                <a:solidFill>
                  <a:schemeClr val="bg1"/>
                </a:solidFill>
              </a:rPr>
              <a:t>2024 </a:t>
            </a:r>
            <a:r>
              <a:rPr lang="ky-KG" b="1" dirty="0">
                <a:solidFill>
                  <a:schemeClr val="bg1"/>
                </a:solidFill>
              </a:rPr>
              <a:t>Бишкек, </a:t>
            </a:r>
            <a:r>
              <a:rPr lang="ru-RU" b="1" dirty="0" err="1">
                <a:solidFill>
                  <a:schemeClr val="bg1"/>
                </a:solidFill>
              </a:rPr>
              <a:t>Гулзада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Кудайбердиева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Директор ОФ «</a:t>
            </a:r>
            <a:r>
              <a:rPr lang="ru-RU" b="1" dirty="0" err="1" smtClean="0">
                <a:solidFill>
                  <a:schemeClr val="bg1"/>
                </a:solidFill>
              </a:rPr>
              <a:t>Био</a:t>
            </a:r>
            <a:r>
              <a:rPr lang="ru-RU" b="1" dirty="0" smtClean="0">
                <a:solidFill>
                  <a:schemeClr val="bg1"/>
                </a:solidFill>
              </a:rPr>
              <a:t> Сервис»</a:t>
            </a:r>
            <a:endParaRPr lang="ru-RU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13" descr="C:\Users\1\Desktop\KG\БС 2014\BS_internal documents\BS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82" y="5541903"/>
            <a:ext cx="1938136" cy="105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089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2218" y="544945"/>
            <a:ext cx="5698836" cy="761321"/>
          </a:xfrm>
        </p:spPr>
        <p:txBody>
          <a:bodyPr>
            <a:noAutofit/>
          </a:bodyPr>
          <a:lstStyle/>
          <a:p>
            <a:r>
              <a:rPr lang="ky-KG" sz="3200" b="1" dirty="0" smtClean="0">
                <a:solidFill>
                  <a:schemeClr val="bg1"/>
                </a:solidFill>
              </a:rPr>
              <a:t>Нулевая обработка почвы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63491" y="1546413"/>
            <a:ext cx="64285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Пшеница - стратегически важная культура, самообеспеченность страны не более 40</a:t>
            </a:r>
            <a:r>
              <a:rPr lang="ru-RU" sz="2000" dirty="0" smtClean="0">
                <a:solidFill>
                  <a:schemeClr val="bg1"/>
                </a:solidFill>
              </a:rPr>
              <a:t>%; Выращивается </a:t>
            </a:r>
            <a:r>
              <a:rPr lang="ru-RU" sz="2000" dirty="0">
                <a:solidFill>
                  <a:schemeClr val="bg1"/>
                </a:solidFill>
              </a:rPr>
              <a:t>в основном на богарных землях в зоне рискованного земледелия. В наибольшей степени подвержено влиянию изменения климата, зачастую не окупает расходы;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Охват нулевой обработкой почвы составляет лишь 1% богарных земель, и имеет: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высокий </a:t>
            </a:r>
            <a:r>
              <a:rPr lang="ru-RU" sz="2000" dirty="0">
                <a:solidFill>
                  <a:schemeClr val="bg1"/>
                </a:solidFill>
              </a:rPr>
              <a:t>потенциал охвата (200 тыс. га по стране)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ru-RU" sz="2000" b="1" dirty="0">
                <a:solidFill>
                  <a:schemeClr val="bg1"/>
                </a:solidFill>
              </a:rPr>
              <a:t>Нулевая обработка почвы позволяет</a:t>
            </a:r>
            <a:r>
              <a:rPr lang="ru-RU" sz="2000" dirty="0">
                <a:solidFill>
                  <a:schemeClr val="bg1"/>
                </a:solidFill>
              </a:rPr>
              <a:t>: Значительно сократить выбросы углекислого газа (до 4 тонн/га/год или – 300%) за счет депонирования углерода в почве. Соответственно повысить плодородие почвы; Создать благоприятные условия для жизнедеятельности полезных микроорганизмов в почве.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233" t="1471"/>
          <a:stretch/>
        </p:blipFill>
        <p:spPr>
          <a:xfrm>
            <a:off x="129309" y="1398266"/>
            <a:ext cx="5448436" cy="40666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323782" y="550738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"Мероприятия реализованы при поддержке Программы «Зеленая экономика и устойчивое развитие частного сектора в Кыргызской Республике» реализуемой GIZ при </a:t>
            </a:r>
            <a:r>
              <a:rPr lang="ru-RU" dirty="0" err="1">
                <a:solidFill>
                  <a:schemeClr val="bg1"/>
                </a:solidFill>
              </a:rPr>
              <a:t>софинансировании</a:t>
            </a:r>
            <a:r>
              <a:rPr lang="ru-RU" dirty="0">
                <a:solidFill>
                  <a:schemeClr val="bg1"/>
                </a:solidFill>
              </a:rPr>
              <a:t> BMZ, ЕС и Правительства Швейцарии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49" y="5947618"/>
            <a:ext cx="4233819" cy="6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74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2218" y="544945"/>
            <a:ext cx="5698836" cy="761321"/>
          </a:xfrm>
        </p:spPr>
        <p:txBody>
          <a:bodyPr>
            <a:noAutofit/>
          </a:bodyPr>
          <a:lstStyle/>
          <a:p>
            <a:r>
              <a:rPr lang="ky-KG" sz="3200" b="1" dirty="0" smtClean="0">
                <a:solidFill>
                  <a:schemeClr val="bg1"/>
                </a:solidFill>
              </a:rPr>
              <a:t>Меры адаптации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5709" y="1675721"/>
            <a:ext cx="69180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Использование органических удобрений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Севооборот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</a:rPr>
              <a:t>Минимальная </a:t>
            </a:r>
            <a:r>
              <a:rPr lang="ru-RU" sz="2400" dirty="0">
                <a:solidFill>
                  <a:schemeClr val="bg1"/>
                </a:solidFill>
              </a:rPr>
              <a:t>обработка почвы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Нулевая обработка почвы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</a:rPr>
              <a:t>Использование </a:t>
            </a:r>
            <a:r>
              <a:rPr lang="ru-RU" sz="2400" dirty="0">
                <a:solidFill>
                  <a:schemeClr val="bg1"/>
                </a:solidFill>
              </a:rPr>
              <a:t>улучшенных сортов (устойчивых к засухе, болезням)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</a:rPr>
              <a:t>Капельное </a:t>
            </a:r>
            <a:r>
              <a:rPr lang="ru-RU" sz="2400" dirty="0">
                <a:solidFill>
                  <a:schemeClr val="bg1"/>
                </a:solidFill>
              </a:rPr>
              <a:t>орошение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Управление теплицами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Улучшение системы севооборота в пастбищах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Улучшение инфраструктуры горных пастбищ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</a:rPr>
              <a:t>Селекция </a:t>
            </a:r>
            <a:r>
              <a:rPr lang="ru-RU" sz="2400" dirty="0">
                <a:solidFill>
                  <a:schemeClr val="bg1"/>
                </a:solidFill>
              </a:rPr>
              <a:t>адаптированных пород (Адаптивная селекция лучших </a:t>
            </a:r>
            <a:r>
              <a:rPr lang="ru-RU" sz="2400" dirty="0" smtClean="0">
                <a:solidFill>
                  <a:schemeClr val="bg1"/>
                </a:solidFill>
              </a:rPr>
              <a:t>пород).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</a:rPr>
              <a:t>Улучшение </a:t>
            </a:r>
            <a:r>
              <a:rPr lang="ru-RU" sz="2400" dirty="0">
                <a:solidFill>
                  <a:schemeClr val="bg1"/>
                </a:solidFill>
              </a:rPr>
              <a:t>ветеринарного </a:t>
            </a:r>
            <a:r>
              <a:rPr lang="ru-RU" sz="2400" dirty="0" smtClean="0">
                <a:solidFill>
                  <a:schemeClr val="bg1"/>
                </a:solidFill>
              </a:rPr>
              <a:t>обслуживания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7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4655" y="203201"/>
            <a:ext cx="5698836" cy="969818"/>
          </a:xfrm>
        </p:spPr>
        <p:txBody>
          <a:bodyPr>
            <a:noAutofit/>
          </a:bodyPr>
          <a:lstStyle/>
          <a:p>
            <a:r>
              <a:rPr lang="ky-KG" sz="3200" b="1" dirty="0" smtClean="0">
                <a:solidFill>
                  <a:schemeClr val="bg1"/>
                </a:solidFill>
              </a:rPr>
              <a:t/>
            </a:r>
            <a:br>
              <a:rPr lang="ky-KG" sz="3200" b="1" dirty="0" smtClean="0">
                <a:solidFill>
                  <a:schemeClr val="bg1"/>
                </a:solidFill>
              </a:rPr>
            </a:br>
            <a:r>
              <a:rPr lang="ky-KG" sz="3200" b="1" dirty="0">
                <a:solidFill>
                  <a:schemeClr val="bg1"/>
                </a:solidFill>
              </a:rPr>
              <a:t/>
            </a:r>
            <a:br>
              <a:rPr lang="ky-KG" sz="3200" b="1" dirty="0">
                <a:solidFill>
                  <a:schemeClr val="bg1"/>
                </a:solidFill>
              </a:rPr>
            </a:br>
            <a:r>
              <a:rPr lang="ky-KG" sz="3200" b="1" dirty="0" smtClean="0">
                <a:solidFill>
                  <a:schemeClr val="bg1"/>
                </a:solidFill>
              </a:rPr>
              <a:t/>
            </a:r>
            <a:br>
              <a:rPr lang="ky-KG" sz="3200" b="1" dirty="0" smtClean="0">
                <a:solidFill>
                  <a:schemeClr val="bg1"/>
                </a:solidFill>
              </a:rPr>
            </a:br>
            <a:r>
              <a:rPr lang="ky-KG" sz="3200" b="1" dirty="0">
                <a:solidFill>
                  <a:schemeClr val="bg1"/>
                </a:solidFill>
              </a:rPr>
              <a:t/>
            </a:r>
            <a:br>
              <a:rPr lang="ky-KG" sz="3200" b="1" dirty="0">
                <a:solidFill>
                  <a:schemeClr val="bg1"/>
                </a:solidFill>
              </a:rPr>
            </a:br>
            <a:r>
              <a:rPr lang="ky-KG" sz="3200" b="1" dirty="0" smtClean="0">
                <a:solidFill>
                  <a:schemeClr val="bg1"/>
                </a:solidFill>
              </a:rPr>
              <a:t/>
            </a:r>
            <a:br>
              <a:rPr lang="ky-KG" sz="3200" b="1" dirty="0" smtClean="0">
                <a:solidFill>
                  <a:schemeClr val="bg1"/>
                </a:solidFill>
              </a:rPr>
            </a:br>
            <a:r>
              <a:rPr lang="ky-KG" sz="3200" b="1" dirty="0">
                <a:solidFill>
                  <a:schemeClr val="bg1"/>
                </a:solidFill>
              </a:rPr>
              <a:t/>
            </a:r>
            <a:br>
              <a:rPr lang="ky-KG" sz="3200" b="1" dirty="0">
                <a:solidFill>
                  <a:schemeClr val="bg1"/>
                </a:solidFill>
              </a:rPr>
            </a:br>
            <a:r>
              <a:rPr lang="ky-KG" sz="3200" b="1" dirty="0" smtClean="0">
                <a:solidFill>
                  <a:schemeClr val="bg1"/>
                </a:solidFill>
              </a:rPr>
              <a:t/>
            </a:r>
            <a:br>
              <a:rPr lang="ky-KG" sz="3200" b="1" dirty="0" smtClean="0">
                <a:solidFill>
                  <a:schemeClr val="bg1"/>
                </a:solidFill>
              </a:rPr>
            </a:br>
            <a:r>
              <a:rPr lang="ky-KG" sz="3200" b="1" dirty="0" smtClean="0">
                <a:solidFill>
                  <a:schemeClr val="bg1"/>
                </a:solidFill>
              </a:rPr>
              <a:t>Поддерживающие институты, сектора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2909" y="1717682"/>
            <a:ext cx="76107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</a:rPr>
              <a:t>GIZ </a:t>
            </a:r>
            <a:r>
              <a:rPr lang="ru-RU" sz="2400" dirty="0">
                <a:solidFill>
                  <a:schemeClr val="bg1"/>
                </a:solidFill>
              </a:rPr>
              <a:t>при </a:t>
            </a:r>
            <a:r>
              <a:rPr lang="ru-RU" sz="2400" dirty="0" err="1">
                <a:solidFill>
                  <a:schemeClr val="bg1"/>
                </a:solidFill>
              </a:rPr>
              <a:t>софинансировании</a:t>
            </a:r>
            <a:r>
              <a:rPr lang="ru-RU" sz="2400" dirty="0">
                <a:solidFill>
                  <a:schemeClr val="bg1"/>
                </a:solidFill>
              </a:rPr>
              <a:t> BMZ, ЕС и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Правительства Швейцарии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bg1"/>
                </a:solidFill>
              </a:rPr>
              <a:t>Helvetas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y-KG" sz="2400" dirty="0">
                <a:solidFill>
                  <a:schemeClr val="bg1"/>
                </a:solidFill>
              </a:rPr>
              <a:t>ФАО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y-KG" sz="2400" dirty="0">
                <a:solidFill>
                  <a:schemeClr val="bg1"/>
                </a:solidFill>
              </a:rPr>
              <a:t>КО</a:t>
            </a:r>
            <a:r>
              <a:rPr lang="en-US" sz="2400" dirty="0" smtClean="0">
                <a:solidFill>
                  <a:schemeClr val="bg1"/>
                </a:solidFill>
              </a:rPr>
              <a:t>ICA</a:t>
            </a:r>
            <a:r>
              <a:rPr lang="ky-KG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IFOAM OI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USAID </a:t>
            </a:r>
            <a:r>
              <a:rPr lang="ky-KG" sz="2400" dirty="0" smtClean="0">
                <a:solidFill>
                  <a:schemeClr val="bg1"/>
                </a:solidFill>
              </a:rPr>
              <a:t>«Конкурентное предприятие»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ELSOFP</a:t>
            </a:r>
            <a:r>
              <a:rPr lang="ky-KG" sz="2400" dirty="0" smtClean="0">
                <a:solidFill>
                  <a:schemeClr val="bg1"/>
                </a:solidFill>
              </a:rPr>
              <a:t>, АЛЗК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Aga Han MSDSP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JICA</a:t>
            </a:r>
            <a:endParaRPr lang="ky-KG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ky-KG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ky-KG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ky-KG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305" y="5698836"/>
            <a:ext cx="4783458" cy="1031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D74217-A2F1-4B01-BC52-2EFBEE5D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275" y="1717682"/>
            <a:ext cx="1879107" cy="17987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792C6B-1C97-4F75-9277-D5501DBFC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924" y="3749768"/>
            <a:ext cx="1729458" cy="171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65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56509" y="1209963"/>
            <a:ext cx="7934037" cy="1496292"/>
          </a:xfrm>
        </p:spPr>
        <p:txBody>
          <a:bodyPr>
            <a:normAutofit/>
          </a:bodyPr>
          <a:lstStyle/>
          <a:p>
            <a:r>
              <a:rPr lang="ky-KG" sz="4000" b="1" dirty="0" smtClean="0">
                <a:solidFill>
                  <a:schemeClr val="bg1"/>
                </a:solidFill>
              </a:rPr>
              <a:t>СПАСИБО ЗА ВНИМАНИЕ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13" descr="C:\Users\1\Desktop\KG\БС 2014\BS_internal documents\BS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316" y="3205016"/>
            <a:ext cx="4173337" cy="227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7269765" y="5613912"/>
            <a:ext cx="4784437" cy="6605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hlinkClick r:id="rId4"/>
              </a:rPr>
              <a:t>www.bioservice.kg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9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9724" y="203200"/>
            <a:ext cx="5966691" cy="230592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Кыргызстан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органическое </a:t>
            </a:r>
            <a:r>
              <a:rPr lang="ru-RU" sz="3200" b="1" dirty="0">
                <a:solidFill>
                  <a:schemeClr val="bg1"/>
                </a:solidFill>
              </a:rPr>
              <a:t>сельское </a:t>
            </a:r>
            <a:r>
              <a:rPr lang="ru-RU" sz="3200" b="1" dirty="0" smtClean="0">
                <a:solidFill>
                  <a:schemeClr val="bg1"/>
                </a:solidFill>
              </a:rPr>
              <a:t>хозяйство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изменения </a:t>
            </a:r>
            <a:r>
              <a:rPr lang="ru-RU" sz="3200" b="1" dirty="0" smtClean="0">
                <a:solidFill>
                  <a:schemeClr val="bg1"/>
                </a:solidFill>
              </a:rPr>
              <a:t>климата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09580" y="3495963"/>
            <a:ext cx="4470400" cy="31299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Органическое производство - предусматривает </a:t>
            </a:r>
            <a:r>
              <a:rPr lang="ru-RU" dirty="0">
                <a:solidFill>
                  <a:schemeClr val="bg1"/>
                </a:solidFill>
              </a:rPr>
              <a:t>средне- и долгосрочный эффект воздействия на </a:t>
            </a:r>
            <a:r>
              <a:rPr lang="ru-RU" dirty="0" err="1">
                <a:solidFill>
                  <a:schemeClr val="bg1"/>
                </a:solidFill>
              </a:rPr>
              <a:t>агро</a:t>
            </a:r>
            <a:r>
              <a:rPr lang="ru-RU" dirty="0">
                <a:solidFill>
                  <a:schemeClr val="bg1"/>
                </a:solidFill>
              </a:rPr>
              <a:t>-экосистему. Оно ставит своей целью производить продукты питания в условиях экологического баланса, предотвращающего истощения плодородия </a:t>
            </a:r>
            <a:r>
              <a:rPr lang="ru-RU" dirty="0" smtClean="0">
                <a:solidFill>
                  <a:schemeClr val="bg1"/>
                </a:solidFill>
              </a:rPr>
              <a:t>почв.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8" y="3742266"/>
            <a:ext cx="4673600" cy="3115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434" y="83128"/>
            <a:ext cx="5024675" cy="33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4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2909" y="535174"/>
            <a:ext cx="5698836" cy="121443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Адаптация к изменению климата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4037" y="2892995"/>
            <a:ext cx="4322618" cy="1921163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Комплексный подход к достижению устойчивого развития сельского хозяйства в ответ на изменение климата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147" y="1885623"/>
            <a:ext cx="4572396" cy="3706689"/>
          </a:xfrm>
          <a:prstGeom prst="rect">
            <a:avLst/>
          </a:prstGeom>
        </p:spPr>
      </p:pic>
      <p:pic>
        <p:nvPicPr>
          <p:cNvPr id="15" name="Picture 2" descr="ÐÐ°ÑÑÐ¸Ð½ÐºÐ¸ Ð¿Ð¾ Ð·Ð°Ð¿ÑÐ¾ÑÑ ÑÐµÐ»ÑÑÐºÐ¾Ðµ ÑÐ¾Ð·ÑÐ¹ÑÑÐ²Ð¾ Ð²  ÐºÑÑÐ³ÑÐ·ÑÑÐ°Ð½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9" b="51436"/>
          <a:stretch/>
        </p:blipFill>
        <p:spPr bwMode="auto">
          <a:xfrm>
            <a:off x="0" y="5451231"/>
            <a:ext cx="9144000" cy="140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63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2909" y="535174"/>
            <a:ext cx="5698836" cy="1214437"/>
          </a:xfrm>
        </p:spPr>
        <p:txBody>
          <a:bodyPr>
            <a:noAutofit/>
          </a:bodyPr>
          <a:lstStyle/>
          <a:p>
            <a:r>
              <a:rPr lang="ky-KG" sz="3200" b="1" dirty="0">
                <a:solidFill>
                  <a:schemeClr val="bg1"/>
                </a:solidFill>
              </a:rPr>
              <a:t>Состояние сельскохозяйственных угодий...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6182" y="1828800"/>
            <a:ext cx="8959273" cy="5029199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Примерно 45,7% всех сельскохозяйственных угодий подверглись водной и/или ветровой эрозии почвы;</a:t>
            </a:r>
          </a:p>
          <a:p>
            <a:pPr marL="1143000" indent="-11430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bg1"/>
                </a:solidFill>
                <a:latin typeface="+mj-lt"/>
              </a:rPr>
              <a:t>Около 70% зимних пастбищ подверглись деградации почвы;</a:t>
            </a:r>
          </a:p>
          <a:p>
            <a:pPr marL="1143000" indent="-11430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bg1"/>
                </a:solidFill>
                <a:latin typeface="+mj-lt"/>
              </a:rPr>
              <a:t>Ограниченная и неразвитая инфраструктура в сельскохозяйственном секторе (за последние 25 лет модернизировано только 15%);</a:t>
            </a:r>
          </a:p>
          <a:p>
            <a:pPr marL="1143000" indent="-11430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bg1"/>
                </a:solidFill>
                <a:latin typeface="+mj-lt"/>
              </a:rPr>
              <a:t>Около 15% сельскохозяйственной продукции портится, не дойдя до рынка (неконсервированная);</a:t>
            </a:r>
          </a:p>
          <a:p>
            <a:pPr marL="1143000" indent="-11430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bg1"/>
                </a:solidFill>
                <a:latin typeface="+mj-lt"/>
              </a:rPr>
              <a:t>Из-за неэффективных ирригационных систем около 40% общего объема воды теряется при орошении);</a:t>
            </a:r>
          </a:p>
          <a:p>
            <a:pPr marL="1143000" indent="-11430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bg1"/>
                </a:solidFill>
                <a:latin typeface="+mj-lt"/>
              </a:rPr>
              <a:t>Отсутствие ветеринарных услуг;</a:t>
            </a:r>
          </a:p>
          <a:p>
            <a:pPr marL="1143000" indent="-11430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bg1"/>
                </a:solidFill>
                <a:latin typeface="+mj-lt"/>
              </a:rPr>
              <a:t>Недостаточность финансовых ресурсов;</a:t>
            </a:r>
          </a:p>
          <a:p>
            <a:pPr marL="1143000" indent="-11430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bg1"/>
                </a:solidFill>
                <a:latin typeface="+mj-lt"/>
              </a:rPr>
              <a:t>Недостаток знаний в сельском хозяйстве;</a:t>
            </a:r>
          </a:p>
          <a:p>
            <a:pPr marL="1143000" indent="-1143000" algn="l"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bg1"/>
                </a:solidFill>
                <a:latin typeface="+mj-lt"/>
              </a:rPr>
              <a:t>Отсутствие гос. закупа, устойчивых долгосрочных рыночных 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3913659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2909" y="535174"/>
            <a:ext cx="5698836" cy="121443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Выбросы парниковых газов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4037" y="2161309"/>
            <a:ext cx="4636654" cy="451658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В стране ежегодно - 14,3 </a:t>
            </a:r>
            <a:r>
              <a:rPr lang="ru-RU" dirty="0" err="1">
                <a:solidFill>
                  <a:schemeClr val="bg1"/>
                </a:solidFill>
              </a:rPr>
              <a:t>млн.т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в Центральной Азии ежегодно - 129,6 </a:t>
            </a:r>
            <a:r>
              <a:rPr lang="ru-RU" dirty="0" err="1">
                <a:solidFill>
                  <a:schemeClr val="bg1"/>
                </a:solidFill>
              </a:rPr>
              <a:t>млн.т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Энергия - 59%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Сельское хозяйство - 30%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Отходы - 5%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Промышленность - 6%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</a:rPr>
              <a:t>Охрана леса и озеленение - (-5,7%)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053" y="679374"/>
            <a:ext cx="4499238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92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0182" y="544410"/>
            <a:ext cx="6479235" cy="1214437"/>
          </a:xfrm>
        </p:spPr>
        <p:txBody>
          <a:bodyPr>
            <a:noAutofit/>
          </a:bodyPr>
          <a:lstStyle/>
          <a:p>
            <a:r>
              <a:rPr lang="ky-KG" sz="3200" b="1" dirty="0">
                <a:solidFill>
                  <a:schemeClr val="bg1"/>
                </a:solidFill>
              </a:rPr>
              <a:t>ОРГАНИЧЕСКИЕ</a:t>
            </a:r>
            <a:r>
              <a:rPr lang="ky-KG" sz="3200" b="1" dirty="0"/>
              <a:t>.</a:t>
            </a:r>
            <a:r>
              <a:rPr lang="ru-RU" sz="3200" b="1" i="1" dirty="0">
                <a:solidFill>
                  <a:schemeClr val="bg1"/>
                </a:solidFill>
              </a:rPr>
              <a:t> сертифицированные </a:t>
            </a:r>
            <a:r>
              <a:rPr lang="ky-KG" sz="3200" b="1" i="1" dirty="0" smtClean="0">
                <a:solidFill>
                  <a:schemeClr val="bg1"/>
                </a:solidFill>
              </a:rPr>
              <a:t>дикорастущие растения </a:t>
            </a:r>
            <a:r>
              <a:rPr lang="ru-RU" sz="3200" b="1" i="1" dirty="0" smtClean="0">
                <a:solidFill>
                  <a:schemeClr val="bg1"/>
                </a:solidFill>
              </a:rPr>
              <a:t>в Кыргызстане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6" descr="D:\Desktop\Downloads\coll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"/>
          <a:stretch/>
        </p:blipFill>
        <p:spPr bwMode="auto">
          <a:xfrm>
            <a:off x="2817091" y="1758847"/>
            <a:ext cx="8620538" cy="401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3840" t="27834" r="7935" b="43330"/>
          <a:stretch/>
        </p:blipFill>
        <p:spPr>
          <a:xfrm>
            <a:off x="8549074" y="5993643"/>
            <a:ext cx="2823900" cy="735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289" y="5973773"/>
            <a:ext cx="2129166" cy="791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799" y="5857287"/>
            <a:ext cx="968367" cy="9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1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90618" y="508187"/>
            <a:ext cx="5698836" cy="1980334"/>
          </a:xfrm>
        </p:spPr>
        <p:txBody>
          <a:bodyPr>
            <a:noAutofit/>
          </a:bodyPr>
          <a:lstStyle/>
          <a:p>
            <a:r>
              <a:rPr lang="ky-KG" sz="3200" b="1" dirty="0" smtClean="0">
                <a:solidFill>
                  <a:schemeClr val="bg1"/>
                </a:solidFill>
              </a:rPr>
              <a:t>ОРГАНИЧЕСКИЕ</a:t>
            </a:r>
            <a:r>
              <a:rPr lang="ky-KG" sz="3200" b="1" dirty="0" smtClean="0"/>
              <a:t>.</a:t>
            </a:r>
            <a:r>
              <a:rPr lang="ru-RU" sz="3200" b="1" i="1" dirty="0">
                <a:solidFill>
                  <a:schemeClr val="bg1"/>
                </a:solidFill>
              </a:rPr>
              <a:t> </a:t>
            </a:r>
            <a:r>
              <a:rPr lang="ru-RU" sz="3200" b="1" i="1" dirty="0" smtClean="0">
                <a:solidFill>
                  <a:schemeClr val="bg1"/>
                </a:solidFill>
              </a:rPr>
              <a:t>сертифицированные хозяйства в Кыргызстане</a:t>
            </a:r>
            <a:r>
              <a:rPr lang="ru-RU" sz="3200" i="1" dirty="0">
                <a:solidFill>
                  <a:schemeClr val="bg1"/>
                </a:solidFill>
              </a:rPr>
              <a:t/>
            </a:r>
            <a:br>
              <a:rPr lang="ru-RU" sz="3200" i="1" dirty="0">
                <a:solidFill>
                  <a:schemeClr val="bg1"/>
                </a:solidFill>
              </a:rPr>
            </a:b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6" y="3850974"/>
            <a:ext cx="2204506" cy="15983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957" y="535174"/>
            <a:ext cx="177422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fairtrade-rgb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04" y="508186"/>
            <a:ext cx="10588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507" y="3064102"/>
            <a:ext cx="2619375" cy="17430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731" y="4877770"/>
            <a:ext cx="2604929" cy="1742048"/>
          </a:xfrm>
          <a:prstGeom prst="rect">
            <a:avLst/>
          </a:prstGeom>
        </p:spPr>
      </p:pic>
      <p:pic>
        <p:nvPicPr>
          <p:cNvPr id="24" name="Picture 26" descr="Картинки по запросу фасоль фот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72" y="3577425"/>
            <a:ext cx="3042627" cy="270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A person standing next to a large machine&#10;&#10;Description automatically generated">
            <a:extLst>
              <a:ext uri="{FF2B5EF4-FFF2-40B4-BE49-F238E27FC236}">
                <a16:creationId xmlns:a16="http://schemas.microsoft.com/office/drawing/2014/main" id="{9C3C4744-C72F-5184-7F5B-2A5C621B5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49" y="3626101"/>
            <a:ext cx="3468996" cy="260174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/>
          <a:srcRect l="-1" t="29580" r="-475" b="26480"/>
          <a:stretch/>
        </p:blipFill>
        <p:spPr>
          <a:xfrm>
            <a:off x="224658" y="5606362"/>
            <a:ext cx="2215171" cy="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7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2909" y="535174"/>
            <a:ext cx="5698836" cy="1524535"/>
          </a:xfrm>
        </p:spPr>
        <p:txBody>
          <a:bodyPr>
            <a:noAutofit/>
          </a:bodyPr>
          <a:lstStyle/>
          <a:p>
            <a:r>
              <a:rPr lang="ky-KG" sz="3200" b="1" dirty="0">
                <a:solidFill>
                  <a:schemeClr val="bg1"/>
                </a:solidFill>
              </a:rPr>
              <a:t>ОРГАНИЧЕСКИЕ</a:t>
            </a:r>
            <a:r>
              <a:rPr lang="ky-KG" sz="3200" b="1" dirty="0"/>
              <a:t>.</a:t>
            </a:r>
            <a:r>
              <a:rPr lang="ru-RU" sz="3200" b="1" i="1" dirty="0">
                <a:solidFill>
                  <a:schemeClr val="bg1"/>
                </a:solidFill>
              </a:rPr>
              <a:t> сертифицированные хозяйства в </a:t>
            </a:r>
            <a:r>
              <a:rPr lang="ru-RU" sz="3200" b="1" i="1" dirty="0" smtClean="0">
                <a:solidFill>
                  <a:schemeClr val="bg1"/>
                </a:solidFill>
              </a:rPr>
              <a:t>Кыргызстане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1138" r="-191" b="13931"/>
          <a:stretch/>
        </p:blipFill>
        <p:spPr bwMode="auto">
          <a:xfrm>
            <a:off x="2354693" y="2769177"/>
            <a:ext cx="9689523" cy="326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43" y="4400261"/>
            <a:ext cx="1593350" cy="15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8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29166"/>
          </a:xfrm>
        </p:spPr>
        <p:txBody>
          <a:bodyPr>
            <a:noAutofit/>
          </a:bodyPr>
          <a:lstStyle/>
          <a:p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37591"/>
            <a:ext cx="9144000" cy="3020209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4113"/>
            <a:ext cx="5218240" cy="3369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82" y="1857375"/>
            <a:ext cx="6915150" cy="5000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1" r="338" b="23810"/>
          <a:stretch/>
        </p:blipFill>
        <p:spPr>
          <a:xfrm>
            <a:off x="680122" y="394370"/>
            <a:ext cx="3857996" cy="30650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45490" r="-428"/>
          <a:stretch/>
        </p:blipFill>
        <p:spPr>
          <a:xfrm>
            <a:off x="5041282" y="323042"/>
            <a:ext cx="6915150" cy="2781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13" y="6143942"/>
            <a:ext cx="4233819" cy="6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30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DCE1ABD005A4EB0FD05A1A65DB2CA" ma:contentTypeVersion="15" ma:contentTypeDescription="Create a new document." ma:contentTypeScope="" ma:versionID="cd61a3c1a5529322b21ffac98bd683f0">
  <xsd:schema xmlns:xsd="http://www.w3.org/2001/XMLSchema" xmlns:xs="http://www.w3.org/2001/XMLSchema" xmlns:p="http://schemas.microsoft.com/office/2006/metadata/properties" xmlns:ns2="feef5810-0c29-4f9b-a105-22528cb4ea8e" xmlns:ns3="b1c6076f-5a42-4337-8bc9-90e955c0e508" targetNamespace="http://schemas.microsoft.com/office/2006/metadata/properties" ma:root="true" ma:fieldsID="209bac2fe5c02a4c3f4d1e57dc120454" ns2:_="" ns3:_="">
    <xsd:import namespace="feef5810-0c29-4f9b-a105-22528cb4ea8e"/>
    <xsd:import namespace="b1c6076f-5a42-4337-8bc9-90e955c0e5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f5810-0c29-4f9b-a105-22528cb4ea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dd18641-b54f-4320-b18f-2c1e2c7536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6076f-5a42-4337-8bc9-90e955c0e50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50ffe2e-2a7b-4531-b2ef-15ff6cc08927}" ma:internalName="TaxCatchAll" ma:showField="CatchAllData" ma:web="b1c6076f-5a42-4337-8bc9-90e955c0e5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ef5810-0c29-4f9b-a105-22528cb4ea8e">
      <Terms xmlns="http://schemas.microsoft.com/office/infopath/2007/PartnerControls"/>
    </lcf76f155ced4ddcb4097134ff3c332f>
    <TaxCatchAll xmlns="b1c6076f-5a42-4337-8bc9-90e955c0e508" xsi:nil="true"/>
  </documentManagement>
</p:properties>
</file>

<file path=customXml/itemProps1.xml><?xml version="1.0" encoding="utf-8"?>
<ds:datastoreItem xmlns:ds="http://schemas.openxmlformats.org/officeDocument/2006/customXml" ds:itemID="{06ADC7E4-1390-45AF-9677-85B75775A6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0C049-BE07-4089-8303-076A8DE6F1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ef5810-0c29-4f9b-a105-22528cb4ea8e"/>
    <ds:schemaRef ds:uri="b1c6076f-5a42-4337-8bc9-90e955c0e5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4C2A58-63C7-4587-8362-F902E00C69A4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b1c6076f-5a42-4337-8bc9-90e955c0e508"/>
    <ds:schemaRef ds:uri="feef5810-0c29-4f9b-a105-22528cb4ea8e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470</Words>
  <Application>Microsoft Office PowerPoint</Application>
  <PresentationFormat>Широкоэкранный</PresentationFormat>
  <Paragraphs>62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Тема Office</vt:lpstr>
      <vt:lpstr>   Органическое  сельское хозяйство в условиях адаптации к изменению климата. Опыт Кыргызстана</vt:lpstr>
      <vt:lpstr>Кыргызстан  органическое сельское хозяйство    изменения климата </vt:lpstr>
      <vt:lpstr>Адаптация к изменению климата</vt:lpstr>
      <vt:lpstr>Состояние сельскохозяйственных угодий...</vt:lpstr>
      <vt:lpstr>Выбросы парниковых газов</vt:lpstr>
      <vt:lpstr>ОРГАНИЧЕСКИЕ. сертифицированные дикорастущие растения в Кыргызстане</vt:lpstr>
      <vt:lpstr>ОРГАНИЧЕСКИЕ. сертифицированные хозяйства в Кыргызстане </vt:lpstr>
      <vt:lpstr>ОРГАНИЧЕСКИЕ. сертифицированные хозяйства в Кыргызстане</vt:lpstr>
      <vt:lpstr> </vt:lpstr>
      <vt:lpstr>Нулевая обработка почвы</vt:lpstr>
      <vt:lpstr>Меры адаптации</vt:lpstr>
      <vt:lpstr>       Поддерживающие институты, сектора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Органическое сельское хозяйство в условиях адаптации к изменению климата. Опыт Кыргызстана</dc:title>
  <dc:creator>Учетная запись Майкрософт</dc:creator>
  <cp:lastModifiedBy>Akhanova, Aliya</cp:lastModifiedBy>
  <cp:revision>27</cp:revision>
  <dcterms:created xsi:type="dcterms:W3CDTF">2024-09-19T15:56:44Z</dcterms:created>
  <dcterms:modified xsi:type="dcterms:W3CDTF">2024-10-01T06:09:37Z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0x010100D70DCE1ABD005A4EB0FD05A1A65DB2CA</vt:lpwstr>
  </property>
</Properties>
</file>