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49" r:id="rId4"/>
    <p:sldMasterId id="2147483756" r:id="rId5"/>
    <p:sldMasterId id="2147483711" r:id="rId6"/>
    <p:sldMasterId id="2147483704" r:id="rId7"/>
    <p:sldMasterId id="2147483741" r:id="rId8"/>
    <p:sldMasterId id="2147483776" r:id="rId9"/>
    <p:sldMasterId id="2147483814" r:id="rId10"/>
    <p:sldMasterId id="2147483838" r:id="rId11"/>
  </p:sldMasterIdLst>
  <p:notesMasterIdLst>
    <p:notesMasterId r:id="rId42"/>
  </p:notesMasterIdLst>
  <p:sldIdLst>
    <p:sldId id="1126" r:id="rId12"/>
    <p:sldId id="1348" r:id="rId13"/>
    <p:sldId id="1255" r:id="rId14"/>
    <p:sldId id="1349" r:id="rId15"/>
    <p:sldId id="1242" r:id="rId16"/>
    <p:sldId id="1352" r:id="rId17"/>
    <p:sldId id="1347" r:id="rId18"/>
    <p:sldId id="1118" r:id="rId19"/>
    <p:sldId id="1350" r:id="rId20"/>
    <p:sldId id="993" r:id="rId21"/>
    <p:sldId id="995" r:id="rId22"/>
    <p:sldId id="956" r:id="rId23"/>
    <p:sldId id="431" r:id="rId24"/>
    <p:sldId id="310" r:id="rId25"/>
    <p:sldId id="1120" r:id="rId26"/>
    <p:sldId id="1121" r:id="rId27"/>
    <p:sldId id="286" r:id="rId28"/>
    <p:sldId id="1132" r:id="rId29"/>
    <p:sldId id="515" r:id="rId30"/>
    <p:sldId id="1112" r:id="rId31"/>
    <p:sldId id="953" r:id="rId32"/>
    <p:sldId id="303" r:id="rId33"/>
    <p:sldId id="338" r:id="rId34"/>
    <p:sldId id="322" r:id="rId35"/>
    <p:sldId id="336" r:id="rId36"/>
    <p:sldId id="344" r:id="rId37"/>
    <p:sldId id="1003" r:id="rId38"/>
    <p:sldId id="329" r:id="rId39"/>
    <p:sldId id="1351" r:id="rId40"/>
    <p:sldId id="32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amh Holland-Essoh" initials="NHE" lastIdx="2" clrIdx="0"/>
  <p:cmAuthor id="2" name="Niamh Holland-Essoh" initials="NHE [2]" lastIdx="1" clrIdx="1"/>
  <p:cmAuthor id="3" name="Niamh Holland-Essoh" initials="NHE [3]" lastIdx="1" clrIdx="2"/>
  <p:cmAuthor id="4" name="Niamh Holland-Essoh" initials="NHE [4]" lastIdx="1" clrIdx="3"/>
  <p:cmAuthor id="5" name="Camilla Uggla" initials="C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72"/>
    <a:srgbClr val="099459"/>
    <a:srgbClr val="F7AB01"/>
    <a:srgbClr val="FEB003"/>
    <a:srgbClr val="09DA59"/>
    <a:srgbClr val="09DD59"/>
    <a:srgbClr val="FF7C29"/>
    <a:srgbClr val="CF7C11"/>
    <a:srgbClr val="F79645"/>
    <a:srgbClr val="161D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631DB-F478-CB96-9FE3-F807651DE1EA}" v="8" dt="2024-09-19T09:34:39.404"/>
    <p1510:client id="{DCF6CABA-F35E-6541-AE7B-E7895CE4C602}" v="2" dt="2024-09-19T09:11:34.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548" autoAdjust="0"/>
  </p:normalViewPr>
  <p:slideViewPr>
    <p:cSldViewPr snapToGrid="0" snapToObjects="1">
      <p:cViewPr varScale="1">
        <p:scale>
          <a:sx n="81" d="100"/>
          <a:sy n="81" d="100"/>
        </p:scale>
        <p:origin x="1171"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mkulov.asan@gmail.com" userId="S::urn:spo:guest#alymkulov.asan@gmail.com::" providerId="AD" clId="Web-{930631DB-F478-CB96-9FE3-F807651DE1EA}"/>
    <pc:docChg chg="modSld">
      <pc:chgData name="alymkulov.asan@gmail.com" userId="S::urn:spo:guest#alymkulov.asan@gmail.com::" providerId="AD" clId="Web-{930631DB-F478-CB96-9FE3-F807651DE1EA}" dt="2024-09-19T09:34:38.873" v="5" actId="20577"/>
      <pc:docMkLst>
        <pc:docMk/>
      </pc:docMkLst>
      <pc:sldChg chg="modSp">
        <pc:chgData name="alymkulov.asan@gmail.com" userId="S::urn:spo:guest#alymkulov.asan@gmail.com::" providerId="AD" clId="Web-{930631DB-F478-CB96-9FE3-F807651DE1EA}" dt="2024-09-19T09:34:38.873" v="5" actId="20577"/>
        <pc:sldMkLst>
          <pc:docMk/>
          <pc:sldMk cId="1220224281" sldId="1347"/>
        </pc:sldMkLst>
        <pc:spChg chg="mod">
          <ac:chgData name="alymkulov.asan@gmail.com" userId="S::urn:spo:guest#alymkulov.asan@gmail.com::" providerId="AD" clId="Web-{930631DB-F478-CB96-9FE3-F807651DE1EA}" dt="2024-09-19T09:34:38.873" v="5" actId="20577"/>
          <ac:spMkLst>
            <pc:docMk/>
            <pc:sldMk cId="1220224281" sldId="1347"/>
            <ac:spMk id="10" creationId="{F5946507-6A36-5137-347C-D95139BAE974}"/>
          </ac:spMkLst>
        </pc:spChg>
      </pc:sldChg>
    </pc:docChg>
  </pc:docChgLst>
  <pc:docChgLst>
    <pc:chgData name="Patricia Flores" userId="1512d45f-a337-43a2-9ba0-d40e02a8d9f8" providerId="ADAL" clId="{DCF6CABA-F35E-6541-AE7B-E7895CE4C602}"/>
    <pc:docChg chg="custSel addSld delSld modSld">
      <pc:chgData name="Patricia Flores" userId="1512d45f-a337-43a2-9ba0-d40e02a8d9f8" providerId="ADAL" clId="{DCF6CABA-F35E-6541-AE7B-E7895CE4C602}" dt="2024-09-19T09:14:56.354" v="14" actId="2696"/>
      <pc:docMkLst>
        <pc:docMk/>
      </pc:docMkLst>
      <pc:sldChg chg="addSp delSp modSp del mod">
        <pc:chgData name="Patricia Flores" userId="1512d45f-a337-43a2-9ba0-d40e02a8d9f8" providerId="ADAL" clId="{DCF6CABA-F35E-6541-AE7B-E7895CE4C602}" dt="2024-09-19T09:11:53.778" v="12" actId="2696"/>
        <pc:sldMkLst>
          <pc:docMk/>
          <pc:sldMk cId="352916360" sldId="999"/>
        </pc:sldMkLst>
        <pc:spChg chg="add mod">
          <ac:chgData name="Patricia Flores" userId="1512d45f-a337-43a2-9ba0-d40e02a8d9f8" providerId="ADAL" clId="{DCF6CABA-F35E-6541-AE7B-E7895CE4C602}" dt="2024-09-19T09:11:15.756" v="1" actId="21"/>
          <ac:spMkLst>
            <pc:docMk/>
            <pc:sldMk cId="352916360" sldId="999"/>
            <ac:spMk id="3" creationId="{68DCCFED-5ED3-03C3-7C17-15D018B913CC}"/>
          </ac:spMkLst>
        </pc:spChg>
        <pc:spChg chg="add mod">
          <ac:chgData name="Patricia Flores" userId="1512d45f-a337-43a2-9ba0-d40e02a8d9f8" providerId="ADAL" clId="{DCF6CABA-F35E-6541-AE7B-E7895CE4C602}" dt="2024-09-19T09:11:31.881" v="5" actId="21"/>
          <ac:spMkLst>
            <pc:docMk/>
            <pc:sldMk cId="352916360" sldId="999"/>
            <ac:spMk id="5" creationId="{D2F9F3B4-7AE8-4A43-7328-4E688C7F0746}"/>
          </ac:spMkLst>
        </pc:spChg>
        <pc:spChg chg="del">
          <ac:chgData name="Patricia Flores" userId="1512d45f-a337-43a2-9ba0-d40e02a8d9f8" providerId="ADAL" clId="{DCF6CABA-F35E-6541-AE7B-E7895CE4C602}" dt="2024-09-19T09:11:15.756" v="1" actId="21"/>
          <ac:spMkLst>
            <pc:docMk/>
            <pc:sldMk cId="352916360" sldId="999"/>
            <ac:spMk id="18" creationId="{B9B1CE69-1ECB-DF4D-94DB-7CB9C59718A0}"/>
          </ac:spMkLst>
        </pc:spChg>
        <pc:spChg chg="del">
          <ac:chgData name="Patricia Flores" userId="1512d45f-a337-43a2-9ba0-d40e02a8d9f8" providerId="ADAL" clId="{DCF6CABA-F35E-6541-AE7B-E7895CE4C602}" dt="2024-09-19T09:11:31.881" v="5" actId="21"/>
          <ac:spMkLst>
            <pc:docMk/>
            <pc:sldMk cId="352916360" sldId="999"/>
            <ac:spMk id="23" creationId="{7957F076-0036-8E4C-9ECF-77B9DF7B0B26}"/>
          </ac:spMkLst>
        </pc:spChg>
      </pc:sldChg>
      <pc:sldChg chg="addSp modSp new mod">
        <pc:chgData name="Patricia Flores" userId="1512d45f-a337-43a2-9ba0-d40e02a8d9f8" providerId="ADAL" clId="{DCF6CABA-F35E-6541-AE7B-E7895CE4C602}" dt="2024-09-19T09:11:50.102" v="11" actId="14100"/>
        <pc:sldMkLst>
          <pc:docMk/>
          <pc:sldMk cId="59006706" sldId="1352"/>
        </pc:sldMkLst>
        <pc:spChg chg="add mod">
          <ac:chgData name="Patricia Flores" userId="1512d45f-a337-43a2-9ba0-d40e02a8d9f8" providerId="ADAL" clId="{DCF6CABA-F35E-6541-AE7B-E7895CE4C602}" dt="2024-09-19T09:11:24.653" v="4" actId="20577"/>
          <ac:spMkLst>
            <pc:docMk/>
            <pc:sldMk cId="59006706" sldId="1352"/>
            <ac:spMk id="3" creationId="{A90C09EF-8FD7-63AF-7A1E-E1E9F8E8FCD5}"/>
          </ac:spMkLst>
        </pc:spChg>
        <pc:spChg chg="add mod">
          <ac:chgData name="Patricia Flores" userId="1512d45f-a337-43a2-9ba0-d40e02a8d9f8" providerId="ADAL" clId="{DCF6CABA-F35E-6541-AE7B-E7895CE4C602}" dt="2024-09-19T09:11:50.102" v="11" actId="14100"/>
          <ac:spMkLst>
            <pc:docMk/>
            <pc:sldMk cId="59006706" sldId="1352"/>
            <ac:spMk id="4" creationId="{792562FD-F0BA-F92A-0B7F-656C40130396}"/>
          </ac:spMkLst>
        </pc:spChg>
      </pc:sldChg>
      <pc:sldChg chg="new del">
        <pc:chgData name="Patricia Flores" userId="1512d45f-a337-43a2-9ba0-d40e02a8d9f8" providerId="ADAL" clId="{DCF6CABA-F35E-6541-AE7B-E7895CE4C602}" dt="2024-09-19T09:14:56.354" v="14" actId="2696"/>
        <pc:sldMkLst>
          <pc:docMk/>
          <pc:sldMk cId="3341520384" sldId="1353"/>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54C8B-22D6-9848-B5D1-E78DFD367149}"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FCFE9-3894-284F-AD10-720FE0D3691A}" type="slidenum">
              <a:rPr lang="en-GB" smtClean="0"/>
              <a:t>‹#›</a:t>
            </a:fld>
            <a:endParaRPr lang="en-GB"/>
          </a:p>
        </p:txBody>
      </p:sp>
    </p:spTree>
    <p:extLst>
      <p:ext uri="{BB962C8B-B14F-4D97-AF65-F5344CB8AC3E}">
        <p14:creationId xmlns:p14="http://schemas.microsoft.com/office/powerpoint/2010/main" val="320924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t>
            </a:r>
          </a:p>
        </p:txBody>
      </p:sp>
      <p:sp>
        <p:nvSpPr>
          <p:cNvPr id="4" name="Slide Number Placeholder 3"/>
          <p:cNvSpPr>
            <a:spLocks noGrp="1"/>
          </p:cNvSpPr>
          <p:nvPr>
            <p:ph type="sldNum" sz="quarter" idx="5"/>
          </p:nvPr>
        </p:nvSpPr>
        <p:spPr/>
        <p:txBody>
          <a:bodyPr/>
          <a:lstStyle/>
          <a:p>
            <a:fld id="{BA2FCFE9-3894-284F-AD10-720FE0D3691A}" type="slidenum">
              <a:rPr lang="en-GB" smtClean="0"/>
              <a:t>2</a:t>
            </a:fld>
            <a:endParaRPr lang="en-GB"/>
          </a:p>
        </p:txBody>
      </p:sp>
    </p:spTree>
    <p:extLst>
      <p:ext uri="{BB962C8B-B14F-4D97-AF65-F5344CB8AC3E}">
        <p14:creationId xmlns:p14="http://schemas.microsoft.com/office/powerpoint/2010/main" val="137837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16</a:t>
            </a:fld>
            <a:endParaRPr lang="en-GB"/>
          </a:p>
        </p:txBody>
      </p:sp>
    </p:spTree>
    <p:extLst>
      <p:ext uri="{BB962C8B-B14F-4D97-AF65-F5344CB8AC3E}">
        <p14:creationId xmlns:p14="http://schemas.microsoft.com/office/powerpoint/2010/main" val="303413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17</a:t>
            </a:fld>
            <a:endParaRPr lang="en-GB"/>
          </a:p>
        </p:txBody>
      </p:sp>
    </p:spTree>
    <p:extLst>
      <p:ext uri="{BB962C8B-B14F-4D97-AF65-F5344CB8AC3E}">
        <p14:creationId xmlns:p14="http://schemas.microsoft.com/office/powerpoint/2010/main" val="277505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3C53A8B7-5527-FA4A-A4F0-1B5AE7565DD1}" type="slidenum">
              <a:rPr lang="en-US" smtClean="0"/>
              <a:t>18</a:t>
            </a:fld>
            <a:endParaRPr lang="en-US"/>
          </a:p>
        </p:txBody>
      </p:sp>
    </p:spTree>
    <p:extLst>
      <p:ext uri="{BB962C8B-B14F-4D97-AF65-F5344CB8AC3E}">
        <p14:creationId xmlns:p14="http://schemas.microsoft.com/office/powerpoint/2010/main" val="29950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D34AE-F8E5-A2A7-440C-CEBA134DC2BD}"/>
            </a:ext>
          </a:extLst>
        </p:cNvPr>
        <p:cNvGrpSpPr/>
        <p:nvPr/>
      </p:nvGrpSpPr>
      <p:grpSpPr>
        <a:xfrm>
          <a:off x="0" y="0"/>
          <a:ext cx="0" cy="0"/>
          <a:chOff x="0" y="0"/>
          <a:chExt cx="0" cy="0"/>
        </a:xfrm>
      </p:grpSpPr>
      <p:sp>
        <p:nvSpPr>
          <p:cNvPr id="72705" name="Rectangle 2">
            <a:extLst>
              <a:ext uri="{FF2B5EF4-FFF2-40B4-BE49-F238E27FC236}">
                <a16:creationId xmlns:a16="http://schemas.microsoft.com/office/drawing/2014/main" id="{C814707C-154A-D107-4C74-90089A7C69C6}"/>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A9C6F022-A16B-FF79-FF32-390B25A9CA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z="900"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48802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0FC13DE6-E4EC-E94D-AC28-7D18C79F9919}"/>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F80C183E-2A26-8443-9DAD-D24BFC416A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z="900"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59177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BD0BDD-8504-4E45-B9A6-50C989A090DE}" type="slidenum">
              <a:rPr lang="en-US" smtClean="0"/>
              <a:t>21</a:t>
            </a:fld>
            <a:endParaRPr lang="en-US"/>
          </a:p>
        </p:txBody>
      </p:sp>
    </p:spTree>
    <p:extLst>
      <p:ext uri="{BB962C8B-B14F-4D97-AF65-F5344CB8AC3E}">
        <p14:creationId xmlns:p14="http://schemas.microsoft.com/office/powerpoint/2010/main" val="257582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BD0BDD-8504-4E45-B9A6-50C989A090DE}" type="slidenum">
              <a:rPr lang="en-US" smtClean="0"/>
              <a:t>22</a:t>
            </a:fld>
            <a:endParaRPr lang="en-US"/>
          </a:p>
        </p:txBody>
      </p:sp>
    </p:spTree>
    <p:extLst>
      <p:ext uri="{BB962C8B-B14F-4D97-AF65-F5344CB8AC3E}">
        <p14:creationId xmlns:p14="http://schemas.microsoft.com/office/powerpoint/2010/main" val="349238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3169227-496C-7745-A110-671FD56556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3B90F1E9-E1F0-464F-96B6-492FB67283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DE"/>
          </a:p>
        </p:txBody>
      </p:sp>
      <p:sp>
        <p:nvSpPr>
          <p:cNvPr id="19459" name="Slide Number Placeholder 3">
            <a:extLst>
              <a:ext uri="{FF2B5EF4-FFF2-40B4-BE49-F238E27FC236}">
                <a16:creationId xmlns:a16="http://schemas.microsoft.com/office/drawing/2014/main" id="{A94390BB-5645-6C42-BC05-B58DBEDF02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A1D1CFD-2B77-CB4A-9CDB-7FCE2D3148BF}" type="slidenum">
              <a:rPr lang="en-GB" altLang="en-DE" smtClean="0">
                <a:latin typeface="Calibri" panose="020F0502020204030204" pitchFamily="34" charset="0"/>
              </a:rPr>
              <a:t>23</a:t>
            </a:fld>
            <a:endParaRPr lang="en-GB" altLang="en-DE">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70962CD-DAED-734A-9E2A-9355A8A8C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7708A16C-6DA1-F048-8E94-39DAE2ACBE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DE" dirty="0"/>
              <a:t>The largest groups in Ethiopia are 6-8 k. Need to be divided into smaller groups. </a:t>
            </a:r>
          </a:p>
        </p:txBody>
      </p:sp>
      <p:sp>
        <p:nvSpPr>
          <p:cNvPr id="21507" name="Slide Number Placeholder 3">
            <a:extLst>
              <a:ext uri="{FF2B5EF4-FFF2-40B4-BE49-F238E27FC236}">
                <a16:creationId xmlns:a16="http://schemas.microsoft.com/office/drawing/2014/main" id="{5E3E8DBD-3EBE-C245-A104-0E672C6E50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3613A70-F776-8247-BC9E-74FAF3929B58}" type="slidenum">
              <a:rPr lang="en-GB" altLang="en-DE" smtClean="0">
                <a:latin typeface="Calibri" panose="020F0502020204030204" pitchFamily="34" charset="0"/>
              </a:rPr>
              <a:t>24</a:t>
            </a:fld>
            <a:endParaRPr lang="en-GB" altLang="en-DE">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25</a:t>
            </a:fld>
            <a:endParaRPr lang="en-GB"/>
          </a:p>
        </p:txBody>
      </p:sp>
    </p:spTree>
    <p:extLst>
      <p:ext uri="{BB962C8B-B14F-4D97-AF65-F5344CB8AC3E}">
        <p14:creationId xmlns:p14="http://schemas.microsoft.com/office/powerpoint/2010/main" val="277505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2FCFE9-3894-284F-AD10-720FE0D36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13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Take a break after this slide!</a:t>
            </a:r>
          </a:p>
          <a:p>
            <a:endParaRPr lang="en-DE" dirty="0"/>
          </a:p>
          <a:p>
            <a:endParaRPr lang="en-DE" dirty="0"/>
          </a:p>
          <a:p>
            <a:r>
              <a:rPr lang="en-DE" dirty="0"/>
              <a:t>Goverenment regulations lead to specific requirements that affect the production practices in other countries as well: the importing country is the one setting the rules for organic productions in international trade.</a:t>
            </a:r>
          </a:p>
          <a:p>
            <a:r>
              <a:rPr lang="en-DE" dirty="0"/>
              <a:t>Regional standards can contribute to trade in areas where there are no governmental regulation on organic agriculture.</a:t>
            </a:r>
          </a:p>
          <a:p>
            <a:r>
              <a:rPr lang="en-DE" dirty="0"/>
              <a:t>Voluntary standards are common around the world and that is how the first standards were born.</a:t>
            </a:r>
          </a:p>
          <a:p>
            <a:r>
              <a:rPr lang="en-DE" dirty="0"/>
              <a:t>IFOAM has also developed standards that are available as a reference to be used by anyone, for free, as long as the references to IFOAM are approapriately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t>There is actually a multiplicity of Standards that creates some confusion within the sector, but we will not address this in this course.</a:t>
            </a:r>
          </a:p>
          <a:p>
            <a:endParaRPr lang="en-DE" dirty="0"/>
          </a:p>
          <a:p>
            <a:r>
              <a:rPr lang="en-DE" dirty="0"/>
              <a:t>Farmers and producers have been further excluded from the development of standards, becoming more and more passive recipients of rules developed “outside”.</a:t>
            </a:r>
          </a:p>
          <a:p>
            <a:r>
              <a:rPr lang="en-DE" dirty="0"/>
              <a:t>For now it is enough to say that anyone can set standards, everyone does, and those who are more directly affected by these rules should be more involved in their deveopment as well.</a:t>
            </a:r>
          </a:p>
        </p:txBody>
      </p:sp>
      <p:sp>
        <p:nvSpPr>
          <p:cNvPr id="4" name="Slide Number Placeholder 3"/>
          <p:cNvSpPr>
            <a:spLocks noGrp="1"/>
          </p:cNvSpPr>
          <p:nvPr>
            <p:ph type="sldNum" sz="quarter" idx="5"/>
          </p:nvPr>
        </p:nvSpPr>
        <p:spPr/>
        <p:txBody>
          <a:bodyPr/>
          <a:lstStyle/>
          <a:p>
            <a:fld id="{BA2FCFE9-3894-284F-AD10-720FE0D3691A}" type="slidenum">
              <a:rPr lang="en-GB" smtClean="0"/>
              <a:t>28</a:t>
            </a:fld>
            <a:endParaRPr lang="en-GB"/>
          </a:p>
        </p:txBody>
      </p:sp>
    </p:spTree>
    <p:extLst>
      <p:ext uri="{BB962C8B-B14F-4D97-AF65-F5344CB8AC3E}">
        <p14:creationId xmlns:p14="http://schemas.microsoft.com/office/powerpoint/2010/main" val="269867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noProof="0" dirty="0">
                <a:latin typeface="Times" pitchFamily="2" charset="0"/>
                <a:ea typeface="ＭＳ Ｐゴシック" panose="020B0600070205080204" pitchFamily="34" charset="-128"/>
              </a:rPr>
              <a:t>Examples of differences </a:t>
            </a:r>
            <a:r>
              <a:rPr lang="en-US" altLang="en-US" b="1" u="sng" noProof="0" dirty="0">
                <a:latin typeface="Times" pitchFamily="2" charset="0"/>
                <a:ea typeface="ＭＳ Ｐゴシック" panose="020B0600070205080204" pitchFamily="34" charset="-128"/>
              </a:rPr>
              <a:t>Climate and agricultural practices:</a:t>
            </a:r>
            <a:r>
              <a:rPr lang="en-US" altLang="en-US" noProof="0" dirty="0">
                <a:latin typeface="Times" pitchFamily="2" charset="0"/>
                <a:ea typeface="ＭＳ Ｐゴシック" panose="020B0600070205080204" pitchFamily="34" charset="-128"/>
              </a:rPr>
              <a:t> max </a:t>
            </a:r>
            <a:r>
              <a:rPr lang="en-US" altLang="en-US" b="0" noProof="0" dirty="0">
                <a:latin typeface="Times" pitchFamily="2" charset="0"/>
                <a:ea typeface="ＭＳ Ｐゴシック" panose="020B0600070205080204" pitchFamily="34" charset="-128"/>
              </a:rPr>
              <a:t>170 kg Nitrogen/ha/year under EU ha but not the same in the East African standard because this amount of fertilization is calculated based on 1 crop per year under the EU climate and not for 3 crops per year under tropical (equatorial) climate. </a:t>
            </a:r>
          </a:p>
          <a:p>
            <a:endParaRPr lang="en-US" altLang="en-US" noProof="0" dirty="0">
              <a:latin typeface="Times" pitchFamily="2" charset="0"/>
              <a:ea typeface="ＭＳ Ｐゴシック" panose="020B0600070205080204" pitchFamily="34" charset="-128"/>
            </a:endParaRPr>
          </a:p>
          <a:p>
            <a:r>
              <a:rPr lang="en-US" altLang="en-US" b="1" u="sng" noProof="0" dirty="0">
                <a:latin typeface="Times" pitchFamily="2" charset="0"/>
                <a:ea typeface="ＭＳ Ｐゴシック" panose="020B0600070205080204" pitchFamily="34" charset="-128"/>
              </a:rPr>
              <a:t>Specific concerns of the country</a:t>
            </a:r>
            <a:r>
              <a:rPr lang="en-US" altLang="en-US" noProof="0" dirty="0">
                <a:latin typeface="Times" pitchFamily="2" charset="0"/>
                <a:ea typeface="ＭＳ Ｐゴシック" panose="020B0600070205080204" pitchFamily="34" charset="-128"/>
              </a:rPr>
              <a:t>: example of the antibiotics prohibition in the USA, whereas 3 treatments per year/animal (with due withdrawal period) are allowed in the EU.</a:t>
            </a:r>
          </a:p>
          <a:p>
            <a:endParaRPr lang="en-US" altLang="en-US" noProof="0" dirty="0">
              <a:latin typeface="Times" pitchFamily="2" charset="0"/>
              <a:ea typeface="ＭＳ Ｐゴシック" panose="020B0600070205080204" pitchFamily="34" charset="-128"/>
            </a:endParaRPr>
          </a:p>
          <a:p>
            <a:r>
              <a:rPr lang="en-US" altLang="en-US" b="1" u="sng" noProof="0" dirty="0">
                <a:latin typeface="Times" pitchFamily="2" charset="0"/>
                <a:ea typeface="ＭＳ Ｐゴシック" panose="020B0600070205080204" pitchFamily="34" charset="-128"/>
              </a:rPr>
              <a:t>Legal framework</a:t>
            </a:r>
            <a:r>
              <a:rPr lang="en-US" altLang="en-US" b="1" noProof="0" dirty="0">
                <a:latin typeface="Times" pitchFamily="2" charset="0"/>
                <a:ea typeface="ＭＳ Ｐゴシック" panose="020B0600070205080204" pitchFamily="34" charset="-128"/>
              </a:rPr>
              <a:t>: </a:t>
            </a:r>
            <a:r>
              <a:rPr lang="en-US" altLang="en-US" b="0" noProof="0" dirty="0">
                <a:latin typeface="Times" pitchFamily="2" charset="0"/>
                <a:ea typeface="ＭＳ Ｐゴシック" panose="020B0600070205080204" pitchFamily="34" charset="-128"/>
              </a:rPr>
              <a:t>social justice and deforestation (clearing of primary forest) are not included in the EU organic regulation because this is covered by other (so-called “horizontal” legislation). Same for the drinking quality of water used in processing. However they are included in many standards of “developing countries” for example in Africa and Asia because there the countries do not have (or they do not properly enforce) such general legislation.</a:t>
            </a:r>
          </a:p>
          <a:p>
            <a:endParaRPr lang="en-US" altLang="en-US" noProof="0" dirty="0">
              <a:latin typeface="Times" pitchFamily="2" charset="0"/>
              <a:ea typeface="ＭＳ Ｐゴシック" panose="020B0600070205080204" pitchFamily="34" charset="-128"/>
            </a:endParaRPr>
          </a:p>
          <a:p>
            <a:r>
              <a:rPr lang="en-US" altLang="en-US" b="1" u="sng" noProof="0" dirty="0">
                <a:latin typeface="Times" pitchFamily="2" charset="0"/>
                <a:ea typeface="ＭＳ Ｐゴシック" panose="020B0600070205080204" pitchFamily="34" charset="-128"/>
              </a:rPr>
              <a:t>Stage of development of organic agriculture</a:t>
            </a:r>
            <a:r>
              <a:rPr lang="en-US" altLang="en-US" noProof="0" dirty="0">
                <a:latin typeface="Times" pitchFamily="2" charset="0"/>
                <a:ea typeface="ＭＳ Ｐゴシック" panose="020B0600070205080204" pitchFamily="34" charset="-128"/>
              </a:rPr>
              <a:t>: for example the minimum percentage of animal feed that must be organic</a:t>
            </a:r>
            <a:r>
              <a:rPr lang="en-US" altLang="en-US" sz="1200" b="0" dirty="0"/>
              <a:t>. The EU now requires organic farmers to feed almost 100% of certified organic feed, but in some countries this percentage is only 60% because there is not yet a wide supply of certified organic feed for animals. Same issue for organic seeds, which are not widely available in many countries.</a:t>
            </a:r>
            <a:endParaRPr lang="en-US" altLang="en-US" noProof="0" dirty="0">
              <a:latin typeface="Times" pitchFamily="2"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29</a:t>
            </a:fld>
            <a:endParaRPr lang="en-GB"/>
          </a:p>
        </p:txBody>
      </p:sp>
    </p:spTree>
    <p:extLst>
      <p:ext uri="{BB962C8B-B14F-4D97-AF65-F5344CB8AC3E}">
        <p14:creationId xmlns:p14="http://schemas.microsoft.com/office/powerpoint/2010/main" val="202159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31</a:t>
            </a:fld>
            <a:endParaRPr lang="en-GB"/>
          </a:p>
        </p:txBody>
      </p:sp>
    </p:spTree>
    <p:extLst>
      <p:ext uri="{BB962C8B-B14F-4D97-AF65-F5344CB8AC3E}">
        <p14:creationId xmlns:p14="http://schemas.microsoft.com/office/powerpoint/2010/main" val="353599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2FCFE9-3894-284F-AD10-720FE0D36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11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2FCFE9-3894-284F-AD10-720FE0D369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0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BA2FCFE9-3894-284F-AD10-720FE0D3691A}" type="slidenum">
              <a:rPr lang="en-GB" smtClean="0"/>
              <a:t>8</a:t>
            </a:fld>
            <a:endParaRPr lang="en-GB"/>
          </a:p>
        </p:txBody>
      </p:sp>
    </p:spTree>
    <p:extLst>
      <p:ext uri="{BB962C8B-B14F-4D97-AF65-F5344CB8AC3E}">
        <p14:creationId xmlns:p14="http://schemas.microsoft.com/office/powerpoint/2010/main" val="145328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Ask to put in chat or say orally.</a:t>
            </a:r>
          </a:p>
          <a:p>
            <a:pPr marL="171450" indent="-171450">
              <a:buFontTx/>
              <a:buChar char="-"/>
            </a:pPr>
            <a:r>
              <a:rPr lang="en-GB" dirty="0"/>
              <a:t>What are the components?</a:t>
            </a:r>
          </a:p>
          <a:p>
            <a:pPr marL="171450" indent="-171450">
              <a:buFontTx/>
              <a:buChar char="-"/>
            </a:pPr>
            <a:r>
              <a:rPr lang="en-GB" dirty="0"/>
              <a:t>How does it work – give an example?</a:t>
            </a:r>
          </a:p>
        </p:txBody>
      </p:sp>
      <p:sp>
        <p:nvSpPr>
          <p:cNvPr id="4" name="Slide Number Placeholder 3"/>
          <p:cNvSpPr>
            <a:spLocks noGrp="1"/>
          </p:cNvSpPr>
          <p:nvPr>
            <p:ph type="sldNum" sz="quarter" idx="5"/>
          </p:nvPr>
        </p:nvSpPr>
        <p:spPr/>
        <p:txBody>
          <a:bodyPr/>
          <a:lstStyle/>
          <a:p>
            <a:fld id="{BA2FCFE9-3894-284F-AD10-720FE0D3691A}" type="slidenum">
              <a:rPr lang="en-GB" smtClean="0"/>
              <a:t>11</a:t>
            </a:fld>
            <a:endParaRPr lang="en-GB"/>
          </a:p>
        </p:txBody>
      </p:sp>
    </p:spTree>
    <p:extLst>
      <p:ext uri="{BB962C8B-B14F-4D97-AF65-F5344CB8AC3E}">
        <p14:creationId xmlns:p14="http://schemas.microsoft.com/office/powerpoint/2010/main" val="263216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how the need for a guarantee systems emerges: the need to define standards for organic agriculture (the first element of a GS) and procedures to verify that these standards are being followed (second element of a GS).</a:t>
            </a:r>
          </a:p>
          <a:p>
            <a:r>
              <a:rPr lang="en-DE" b="1" dirty="0"/>
              <a:t>A GS serves this purpose: to build trust.</a:t>
            </a:r>
          </a:p>
        </p:txBody>
      </p:sp>
      <p:sp>
        <p:nvSpPr>
          <p:cNvPr id="4" name="Slide Number Placeholder 3"/>
          <p:cNvSpPr>
            <a:spLocks noGrp="1"/>
          </p:cNvSpPr>
          <p:nvPr>
            <p:ph type="sldNum" sz="quarter" idx="5"/>
          </p:nvPr>
        </p:nvSpPr>
        <p:spPr/>
        <p:txBody>
          <a:bodyPr/>
          <a:lstStyle/>
          <a:p>
            <a:fld id="{BA2FCFE9-3894-284F-AD10-720FE0D3691A}" type="slidenum">
              <a:rPr lang="en-GB" smtClean="0"/>
              <a:t>12</a:t>
            </a:fld>
            <a:endParaRPr lang="en-GB"/>
          </a:p>
        </p:txBody>
      </p:sp>
    </p:spTree>
    <p:extLst>
      <p:ext uri="{BB962C8B-B14F-4D97-AF65-F5344CB8AC3E}">
        <p14:creationId xmlns:p14="http://schemas.microsoft.com/office/powerpoint/2010/main" val="27034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organic agriculture (and these principles) relate to guarantee systems?</a:t>
            </a:r>
          </a:p>
          <a:p>
            <a:r>
              <a:rPr lang="en-US" dirty="0"/>
              <a:t>If we look at the reasons why people adopt organic agriculture, we can see that in most cases there is virtually no relation.</a:t>
            </a:r>
          </a:p>
          <a:p>
            <a:r>
              <a:rPr lang="en-US" dirty="0"/>
              <a:t>But when it comes to trade and the market: this is where integrity becomes an issue.</a:t>
            </a:r>
          </a:p>
        </p:txBody>
      </p:sp>
      <p:sp>
        <p:nvSpPr>
          <p:cNvPr id="4" name="Slide Number Placeholder 3"/>
          <p:cNvSpPr>
            <a:spLocks noGrp="1"/>
          </p:cNvSpPr>
          <p:nvPr>
            <p:ph type="sldNum" sz="quarter" idx="5"/>
          </p:nvPr>
        </p:nvSpPr>
        <p:spPr/>
        <p:txBody>
          <a:bodyPr/>
          <a:lstStyle/>
          <a:p>
            <a:fld id="{BA2FCFE9-3894-284F-AD10-720FE0D3691A}" type="slidenum">
              <a:rPr lang="en-GB" smtClean="0"/>
              <a:t>13</a:t>
            </a:fld>
            <a:endParaRPr lang="en-GB"/>
          </a:p>
        </p:txBody>
      </p:sp>
    </p:spTree>
    <p:extLst>
      <p:ext uri="{BB962C8B-B14F-4D97-AF65-F5344CB8AC3E}">
        <p14:creationId xmlns:p14="http://schemas.microsoft.com/office/powerpoint/2010/main" val="105971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2FCFE9-3894-284F-AD10-720FE0D3691A}" type="slidenum">
              <a:rPr lang="en-GB" smtClean="0"/>
              <a:t>15</a:t>
            </a:fld>
            <a:endParaRPr lang="en-GB"/>
          </a:p>
        </p:txBody>
      </p:sp>
    </p:spTree>
    <p:extLst>
      <p:ext uri="{BB962C8B-B14F-4D97-AF65-F5344CB8AC3E}">
        <p14:creationId xmlns:p14="http://schemas.microsoft.com/office/powerpoint/2010/main" val="150345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5FBDA5C5-C3FF-AB4E-AE72-252087808BA7}"/>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12484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Tree>
    <p:extLst>
      <p:ext uri="{BB962C8B-B14F-4D97-AF65-F5344CB8AC3E}">
        <p14:creationId xmlns:p14="http://schemas.microsoft.com/office/powerpoint/2010/main" val="168620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7823200" cy="685800"/>
          </a:xfrm>
        </p:spPr>
        <p:txBody>
          <a:bodyPr/>
          <a:lstStyle/>
          <a:p>
            <a:r>
              <a:rPr lang="de-DE"/>
              <a:t>Click to edit Master title style</a:t>
            </a:r>
            <a:endParaRPr lang="en-US"/>
          </a:p>
        </p:txBody>
      </p:sp>
      <p:sp>
        <p:nvSpPr>
          <p:cNvPr id="3" name="Table Placeholder 2"/>
          <p:cNvSpPr>
            <a:spLocks noGrp="1"/>
          </p:cNvSpPr>
          <p:nvPr>
            <p:ph type="tbl" idx="1"/>
          </p:nvPr>
        </p:nvSpPr>
        <p:spPr>
          <a:xfrm>
            <a:off x="508000" y="1447800"/>
            <a:ext cx="11176000" cy="4495800"/>
          </a:xfrm>
        </p:spPr>
        <p:txBody>
          <a:bodyPr/>
          <a:lstStyle/>
          <a:p>
            <a:pPr lvl="0"/>
            <a:endParaRPr lang="en-US" noProof="0"/>
          </a:p>
        </p:txBody>
      </p:sp>
      <p:sp>
        <p:nvSpPr>
          <p:cNvPr id="4" name="Date Placeholder 3"/>
          <p:cNvSpPr>
            <a:spLocks noGrp="1"/>
          </p:cNvSpPr>
          <p:nvPr>
            <p:ph type="dt" sz="half" idx="10"/>
          </p:nvPr>
        </p:nvSpPr>
        <p:spPr>
          <a:xfrm>
            <a:off x="406400" y="6400800"/>
            <a:ext cx="5113867" cy="457200"/>
          </a:xfrm>
          <a:prstGeom prst="rect">
            <a:avLst/>
          </a:prstGeom>
        </p:spPr>
        <p:txBody>
          <a:bodyPr/>
          <a:lstStyle>
            <a:lvl1pPr eaLnBrk="0" hangingPunct="0">
              <a:defRPr>
                <a:latin typeface="Arial" charset="0"/>
                <a:ea typeface="ＭＳ Ｐゴシック" charset="0"/>
                <a:cs typeface="+mn-cs"/>
              </a:defRPr>
            </a:lvl1pPr>
          </a:lstStyle>
          <a:p>
            <a:pPr>
              <a:defRPr/>
            </a:pPr>
            <a:r>
              <a:rPr lang="en-US"/>
              <a:t>IFOAM - Un compromiso mundial para los SGP</a:t>
            </a:r>
            <a:br>
              <a:rPr lang="en-US"/>
            </a:br>
            <a:r>
              <a:rPr lang="de-DE" sz="600"/>
              <a:t>October 2007 </a:t>
            </a:r>
          </a:p>
        </p:txBody>
      </p:sp>
      <p:sp>
        <p:nvSpPr>
          <p:cNvPr id="5" name="Slide Number Placeholder 4"/>
          <p:cNvSpPr>
            <a:spLocks noGrp="1"/>
          </p:cNvSpPr>
          <p:nvPr>
            <p:ph type="sldNum" sz="quarter" idx="11"/>
          </p:nvPr>
        </p:nvSpPr>
        <p:spPr>
          <a:xfrm>
            <a:off x="9245600" y="6400800"/>
            <a:ext cx="2540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C20F40A1-230D-3F47-B43D-8DC927103F8D}" type="slidenum">
              <a:rPr lang="de-DE"/>
              <a:pPr>
                <a:defRPr/>
              </a:pPr>
              <a:t>‹#›</a:t>
            </a:fld>
            <a:endParaRPr lang="de-DE" sz="1400">
              <a:latin typeface="Times" charset="0"/>
            </a:endParaRPr>
          </a:p>
        </p:txBody>
      </p:sp>
    </p:spTree>
    <p:extLst>
      <p:ext uri="{BB962C8B-B14F-4D97-AF65-F5344CB8AC3E}">
        <p14:creationId xmlns:p14="http://schemas.microsoft.com/office/powerpoint/2010/main" val="32843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52130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5874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383690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8372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54831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1635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036107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4"/>
            <a:ext cx="6256338" cy="150375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
        <p:nvSpPr>
          <p:cNvPr id="6" name="Content Placeholder 6">
            <a:extLst>
              <a:ext uri="{FF2B5EF4-FFF2-40B4-BE49-F238E27FC236}">
                <a16:creationId xmlns:a16="http://schemas.microsoft.com/office/drawing/2014/main" id="{701BF796-6CEC-584C-BF50-FC9632642B42}"/>
              </a:ext>
            </a:extLst>
          </p:cNvPr>
          <p:cNvSpPr>
            <a:spLocks noGrp="1"/>
          </p:cNvSpPr>
          <p:nvPr>
            <p:ph sz="quarter" idx="10" hasCustomPrompt="1"/>
          </p:nvPr>
        </p:nvSpPr>
        <p:spPr>
          <a:xfrm>
            <a:off x="7083468" y="466287"/>
            <a:ext cx="4745209" cy="5677730"/>
          </a:xfrm>
          <a:prstGeom prst="rect">
            <a:avLst/>
          </a:prstGeom>
        </p:spPr>
        <p:txBody>
          <a:bodyPr>
            <a:normAutofit/>
          </a:bodyPr>
          <a:lstStyle>
            <a:lvl1pPr marL="0" indent="0">
              <a:buNone/>
              <a:defRPr sz="2000" baseline="0">
                <a:solidFill>
                  <a:schemeClr val="tx1"/>
                </a:solidFill>
              </a:defRPr>
            </a:lvl1pPr>
            <a:lvl2pPr>
              <a:defRPr sz="1800"/>
            </a:lvl2pPr>
            <a:lvl3pPr>
              <a:defRPr sz="1800"/>
            </a:lvl3pPr>
            <a:lvl4pPr>
              <a:defRPr sz="1800"/>
            </a:lvl4pPr>
            <a:lvl5pPr>
              <a:defRPr sz="1800"/>
            </a:lvl5pPr>
          </a:lstStyle>
          <a:p>
            <a:pPr lvl="0"/>
            <a:r>
              <a:rPr lang="en-CA" dirty="0"/>
              <a:t>Regular text paragraph. </a:t>
            </a:r>
          </a:p>
        </p:txBody>
      </p:sp>
    </p:spTree>
    <p:extLst>
      <p:ext uri="{BB962C8B-B14F-4D97-AF65-F5344CB8AC3E}">
        <p14:creationId xmlns:p14="http://schemas.microsoft.com/office/powerpoint/2010/main" val="34935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05716" y="1302706"/>
            <a:ext cx="11008727" cy="3383286"/>
          </a:xfrm>
          <a:prstGeom prst="rect">
            <a:avLst/>
          </a:prstGeom>
        </p:spPr>
        <p:txBody>
          <a:bodyPr/>
          <a:lstStyle>
            <a:lvl1pPr>
              <a:defRPr>
                <a:solidFill>
                  <a:srgbClr val="099459"/>
                </a:solidFill>
              </a:defRPr>
            </a:lvl1p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577557" y="5106823"/>
            <a:ext cx="11036886" cy="1043456"/>
          </a:xfrm>
          <a:prstGeom prst="rect">
            <a:avLst/>
          </a:prstGeom>
        </p:spPr>
        <p:txBody>
          <a:bodyPr/>
          <a:lstStyle>
            <a:lvl1pPr marL="0" indent="0">
              <a:lnSpc>
                <a:spcPct val="100000"/>
              </a:lnSpc>
              <a:buNone/>
              <a:defRPr sz="3200" b="1">
                <a:solidFill>
                  <a:srgbClr val="099459"/>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6" name="Text Placeholder 11">
            <a:extLst>
              <a:ext uri="{FF2B5EF4-FFF2-40B4-BE49-F238E27FC236}">
                <a16:creationId xmlns:a16="http://schemas.microsoft.com/office/drawing/2014/main" id="{50DFBA17-C2B6-D44F-8B1A-0FF5B9F877D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222589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chemeClr val="tx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chor="ctr">
            <a:normAutofit/>
          </a:bodyPr>
          <a:lstStyle>
            <a:lvl1pPr marL="0" indent="0">
              <a:buNone/>
              <a:defRPr sz="2400" b="1" i="0">
                <a:solidFill>
                  <a:schemeClr val="tx1"/>
                </a:solidFill>
              </a:defRPr>
            </a:lvl1pPr>
          </a:lstStyle>
          <a:p>
            <a:pPr lvl="0"/>
            <a:r>
              <a:rPr lang="en-US" dirty="0"/>
              <a:t>Subtitle</a:t>
            </a:r>
          </a:p>
        </p:txBody>
      </p:sp>
      <p:sp>
        <p:nvSpPr>
          <p:cNvPr id="7" name="Text Placeholder 11">
            <a:extLst>
              <a:ext uri="{FF2B5EF4-FFF2-40B4-BE49-F238E27FC236}">
                <a16:creationId xmlns:a16="http://schemas.microsoft.com/office/drawing/2014/main" id="{BC19CED2-E0FD-4342-B21F-B5F2D5B13D6F}"/>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
        <p:nvSpPr>
          <p:cNvPr id="8" name="Picture Placeholder 5">
            <a:extLst>
              <a:ext uri="{FF2B5EF4-FFF2-40B4-BE49-F238E27FC236}">
                <a16:creationId xmlns:a16="http://schemas.microsoft.com/office/drawing/2014/main" id="{9BA9940B-7D1F-8046-9178-6A6E553D0EA4}"/>
              </a:ext>
            </a:extLst>
          </p:cNvPr>
          <p:cNvSpPr>
            <a:spLocks noGrp="1"/>
          </p:cNvSpPr>
          <p:nvPr>
            <p:ph type="pic" sz="quarter" idx="14"/>
          </p:nvPr>
        </p:nvSpPr>
        <p:spPr>
          <a:xfrm>
            <a:off x="7806702" y="1763343"/>
            <a:ext cx="3748616" cy="4000500"/>
          </a:xfrm>
          <a:prstGeom prst="rect">
            <a:avLst/>
          </a:prstGeom>
        </p:spPr>
        <p:txBody>
          <a:bodyPr/>
          <a:lstStyle/>
          <a:p>
            <a:endParaRPr lang="en-US"/>
          </a:p>
        </p:txBody>
      </p:sp>
    </p:spTree>
    <p:extLst>
      <p:ext uri="{BB962C8B-B14F-4D97-AF65-F5344CB8AC3E}">
        <p14:creationId xmlns:p14="http://schemas.microsoft.com/office/powerpoint/2010/main" val="1466666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996728"/>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8" name="Text Placeholder 11">
            <a:extLst>
              <a:ext uri="{FF2B5EF4-FFF2-40B4-BE49-F238E27FC236}">
                <a16:creationId xmlns:a16="http://schemas.microsoft.com/office/drawing/2014/main" id="{B8DEF6E0-B725-2749-AE9D-0B9D6A980184}"/>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Tree>
    <p:extLst>
      <p:ext uri="{BB962C8B-B14F-4D97-AF65-F5344CB8AC3E}">
        <p14:creationId xmlns:p14="http://schemas.microsoft.com/office/powerpoint/2010/main" val="799464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2"/>
            <a:ext cx="10972800" cy="9591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7" y="1416834"/>
            <a:ext cx="7683500" cy="414028"/>
          </a:xfrm>
          <a:prstGeom prst="rect">
            <a:avLst/>
          </a:prstGeom>
        </p:spPr>
        <p:txBody>
          <a:bodyPr>
            <a:noAutofit/>
          </a:bodyPr>
          <a:lstStyle>
            <a:lvl1pPr marL="0" indent="0">
              <a:buNone/>
              <a:defRPr sz="28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9" name="Text Placeholder 11">
            <a:extLst>
              <a:ext uri="{FF2B5EF4-FFF2-40B4-BE49-F238E27FC236}">
                <a16:creationId xmlns:a16="http://schemas.microsoft.com/office/drawing/2014/main" id="{44C3E699-A085-374D-B3EF-8914C41BD681}"/>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dirty="0"/>
              <a:t>Topic of your meeting</a:t>
            </a:r>
          </a:p>
        </p:txBody>
      </p:sp>
    </p:spTree>
    <p:extLst>
      <p:ext uri="{BB962C8B-B14F-4D97-AF65-F5344CB8AC3E}">
        <p14:creationId xmlns:p14="http://schemas.microsoft.com/office/powerpoint/2010/main" val="193303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86520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77863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3"/>
            <a:ext cx="6256338" cy="1692275"/>
          </a:xfrm>
          <a:prstGeom prst="rect">
            <a:avLst/>
          </a:prstGeom>
        </p:spPr>
        <p:txBody>
          <a:bodyPr/>
          <a:lstStyle>
            <a:lvl1pPr marL="0" indent="0">
              <a:lnSpc>
                <a:spcPct val="100000"/>
              </a:lnSpc>
              <a:buNone/>
              <a:defRPr sz="3200" b="1">
                <a:solidFill>
                  <a:schemeClr val="tx2"/>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038618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403254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621276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1924304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22684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9643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1096898"/>
            <a:ext cx="10972800" cy="818906"/>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7846" y="2798335"/>
            <a:ext cx="7096117" cy="3673228"/>
          </a:xfrm>
          <a:prstGeom prst="rect">
            <a:avLst/>
          </a:prstGeom>
        </p:spPr>
        <p:txBody>
          <a:bodyPr>
            <a:normAutofit/>
          </a:bodyPr>
          <a:lstStyle>
            <a:lvl1pPr marL="0" indent="0">
              <a:buNone/>
              <a:defRPr sz="1800" baseline="0">
                <a:solidFill>
                  <a:srgbClr val="099459"/>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1797" y="2144408"/>
            <a:ext cx="7122166" cy="654050"/>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3496" y="2471063"/>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id="{DD198888-ECEF-2C42-A449-F84C77648B88}"/>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87111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23280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83A70A-E016-1E4F-A96C-DEE83D7942DB}"/>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85744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683500"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659690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D3744-1C90-A34A-8E1D-890C0A021016}"/>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a:solidFill>
                  <a:srgbClr val="001B71"/>
                </a:solidFill>
              </a:defRPr>
            </a:lvl1pPr>
            <a:lvl2pPr>
              <a:defRPr>
                <a:solidFill>
                  <a:srgbClr val="001B71"/>
                </a:solidFill>
              </a:defRPr>
            </a:lvl2pPr>
            <a:lvl3pPr>
              <a:defRPr>
                <a:solidFill>
                  <a:srgbClr val="001B71"/>
                </a:solidFill>
              </a:defRPr>
            </a:lvl3pPr>
            <a:lvl4pPr>
              <a:defRPr>
                <a:solidFill>
                  <a:srgbClr val="001B71"/>
                </a:solidFill>
              </a:defRPr>
            </a:lvl4pPr>
            <a:lvl5pPr>
              <a:defRPr>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525118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378BE5-A157-E045-B7F7-E9C63C19D013}"/>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2"/>
            <a:ext cx="10972800" cy="1240317"/>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a:solidFill>
                  <a:srgbClr val="001B7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080458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AD287-EBA9-334B-8827-3C5839BB2F45}"/>
              </a:ext>
            </a:extLst>
          </p:cNvPr>
          <p:cNvSpPr/>
          <p:nvPr userDrawn="1"/>
        </p:nvSpPr>
        <p:spPr>
          <a:xfrm>
            <a:off x="7090349" y="2278505"/>
            <a:ext cx="5101652" cy="2398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1797" y="293453"/>
            <a:ext cx="10972800" cy="1362251"/>
          </a:xfrm>
          <a:prstGeom prst="rect">
            <a:avLst/>
          </a:prstGeom>
        </p:spPr>
        <p:txBody>
          <a:bodyPr/>
          <a:lstStyle>
            <a:lvl1pPr>
              <a:defRPr>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2"/>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2"/>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7432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5BCFE8C-49E4-2640-A41D-478E5A8CB2AE}"/>
              </a:ext>
            </a:extLst>
          </p:cNvPr>
          <p:cNvSpPr>
            <a:spLocks noGrp="1"/>
          </p:cNvSpPr>
          <p:nvPr>
            <p:ph sz="quarter" idx="10" hasCustomPrompt="1"/>
          </p:nvPr>
        </p:nvSpPr>
        <p:spPr>
          <a:xfrm>
            <a:off x="5232400" y="575734"/>
            <a:ext cx="6595533" cy="1058334"/>
          </a:xfrm>
          <a:prstGeom prst="rect">
            <a:avLst/>
          </a:prstGeom>
        </p:spPr>
        <p:txBody>
          <a:bodyPr/>
          <a:lstStyle>
            <a:lvl1pPr marL="0" indent="0" algn="r">
              <a:buNone/>
              <a:defRPr sz="6000">
                <a:solidFill>
                  <a:srgbClr val="099459"/>
                </a:solidFill>
                <a:latin typeface="Calibri" panose="020F0502020204030204" pitchFamily="34" charset="0"/>
                <a:cs typeface="Calibri" panose="020F0502020204030204" pitchFamily="34" charset="0"/>
              </a:defRPr>
            </a:lvl1pPr>
          </a:lstStyle>
          <a:p>
            <a:pPr lvl="0"/>
            <a:r>
              <a:rPr lang="en-GB" dirty="0"/>
              <a:t>Insert Title</a:t>
            </a:r>
          </a:p>
        </p:txBody>
      </p:sp>
      <p:sp>
        <p:nvSpPr>
          <p:cNvPr id="3" name="Content Placeholder 2">
            <a:extLst>
              <a:ext uri="{FF2B5EF4-FFF2-40B4-BE49-F238E27FC236}">
                <a16:creationId xmlns:a16="http://schemas.microsoft.com/office/drawing/2014/main" id="{18577644-0FDC-CE46-96C0-0B30746CF927}"/>
              </a:ext>
            </a:extLst>
          </p:cNvPr>
          <p:cNvSpPr>
            <a:spLocks noGrp="1"/>
          </p:cNvSpPr>
          <p:nvPr>
            <p:ph sz="quarter" idx="11" hasCustomPrompt="1"/>
          </p:nvPr>
        </p:nvSpPr>
        <p:spPr>
          <a:xfrm>
            <a:off x="474133" y="2429933"/>
            <a:ext cx="11353799" cy="1566333"/>
          </a:xfrm>
          <a:prstGeom prst="rect">
            <a:avLst/>
          </a:prstGeom>
        </p:spPr>
        <p:txBody>
          <a:bodyPr/>
          <a:lstStyle>
            <a:lvl1pPr marL="0" indent="0" algn="l">
              <a:buNone/>
              <a:defRPr sz="3600">
                <a:solidFill>
                  <a:srgbClr val="099459"/>
                </a:solidFill>
                <a:latin typeface="Calibri" panose="020F0502020204030204" pitchFamily="34" charset="0"/>
                <a:cs typeface="Calibri" panose="020F0502020204030204" pitchFamily="34" charset="0"/>
              </a:defRPr>
            </a:lvl1pPr>
          </a:lstStyle>
          <a:p>
            <a:pPr lvl="0"/>
            <a:r>
              <a:rPr lang="en-GB" dirty="0"/>
              <a:t>Paragraph</a:t>
            </a:r>
          </a:p>
        </p:txBody>
      </p:sp>
      <p:sp>
        <p:nvSpPr>
          <p:cNvPr id="4" name="Text Placeholder 11">
            <a:extLst>
              <a:ext uri="{FF2B5EF4-FFF2-40B4-BE49-F238E27FC236}">
                <a16:creationId xmlns:a16="http://schemas.microsoft.com/office/drawing/2014/main" id="{03838E09-83F2-2B49-AA15-E522BDDCEABD}"/>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2"/>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78140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718447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6" y="466287"/>
            <a:ext cx="11008727" cy="4000500"/>
          </a:xfrm>
          <a:prstGeom prst="rect">
            <a:avLst/>
          </a:prstGeom>
        </p:spPr>
        <p:txBody>
          <a:bodyPr/>
          <a:lstStyle>
            <a:lvl1pPr>
              <a:defRPr>
                <a:solidFill>
                  <a:schemeClr val="tx1"/>
                </a:solidFill>
              </a:defRPr>
            </a:lvl1pPr>
          </a:lstStyle>
          <a:p>
            <a:endParaRPr lang="en-US" dirty="0"/>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97260"/>
            <a:ext cx="11036886" cy="123381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dirty="0"/>
              <a:t>Title</a:t>
            </a:r>
          </a:p>
          <a:p>
            <a:pPr lvl="0"/>
            <a:r>
              <a:rPr lang="en-GB" dirty="0"/>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96310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rgbClr val="001B71"/>
                </a:solidFill>
              </a:defRPr>
            </a:lvl1pPr>
            <a:lvl2pPr>
              <a:defRPr sz="1800"/>
            </a:lvl2pPr>
            <a:lvl3pPr>
              <a:defRPr sz="1800"/>
            </a:lvl3pPr>
            <a:lvl4pPr>
              <a:defRPr sz="1800"/>
            </a:lvl4pPr>
            <a:lvl5pPr>
              <a:defRPr sz="1800"/>
            </a:lvl5pPr>
          </a:lstStyle>
          <a:p>
            <a:pPr lvl="0"/>
            <a:r>
              <a:rPr lang="en-CA" dirty="0"/>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ormAutofit/>
          </a:bodyPr>
          <a:lstStyle>
            <a:lvl1pPr marL="0" indent="0">
              <a:buNone/>
              <a:defRPr sz="2400" b="1" i="0">
                <a:solidFill>
                  <a:srgbClr val="001B71"/>
                </a:solidFill>
              </a:defRPr>
            </a:lvl1pPr>
          </a:lstStyle>
          <a:p>
            <a:pPr lvl="0"/>
            <a:r>
              <a:rPr lang="en-US" dirty="0"/>
              <a:t>Subtitle</a:t>
            </a:r>
          </a:p>
        </p:txBody>
      </p:sp>
      <p:sp>
        <p:nvSpPr>
          <p:cNvPr id="5" name="Text Placeholder 11">
            <a:extLst>
              <a:ext uri="{FF2B5EF4-FFF2-40B4-BE49-F238E27FC236}">
                <a16:creationId xmlns:a16="http://schemas.microsoft.com/office/drawing/2014/main" id="{9BD5FB67-2F50-A447-8EC2-84DE3B42B02A}"/>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
        <p:nvSpPr>
          <p:cNvPr id="7" name="Picture Placeholder 5">
            <a:extLst>
              <a:ext uri="{FF2B5EF4-FFF2-40B4-BE49-F238E27FC236}">
                <a16:creationId xmlns:a16="http://schemas.microsoft.com/office/drawing/2014/main" id="{02AB7F65-3F82-054A-941F-68E8E4690A58}"/>
              </a:ext>
            </a:extLst>
          </p:cNvPr>
          <p:cNvSpPr>
            <a:spLocks noGrp="1"/>
          </p:cNvSpPr>
          <p:nvPr>
            <p:ph type="pic" sz="quarter" idx="14"/>
          </p:nvPr>
        </p:nvSpPr>
        <p:spPr>
          <a:xfrm>
            <a:off x="7894517" y="1763343"/>
            <a:ext cx="3748616" cy="4000500"/>
          </a:xfrm>
          <a:prstGeom prst="rect">
            <a:avLst/>
          </a:prstGeom>
        </p:spPr>
        <p:txBody>
          <a:bodyPr/>
          <a:lstStyle>
            <a:lvl1pPr>
              <a:defRPr sz="2800"/>
            </a:lvl1pPr>
          </a:lstStyle>
          <a:p>
            <a:endParaRPr lang="en-US"/>
          </a:p>
        </p:txBody>
      </p:sp>
    </p:spTree>
    <p:extLst>
      <p:ext uri="{BB962C8B-B14F-4D97-AF65-F5344CB8AC3E}">
        <p14:creationId xmlns:p14="http://schemas.microsoft.com/office/powerpoint/2010/main" val="293760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637371" y="982384"/>
            <a:ext cx="10972800" cy="1362251"/>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739676" y="2472001"/>
            <a:ext cx="6870495" cy="4000315"/>
          </a:xfrm>
          <a:prstGeom prst="rect">
            <a:avLst/>
          </a:prstGeom>
        </p:spPr>
        <p:txBody>
          <a:bodyPr/>
          <a:lstStyle>
            <a:lvl1pPr>
              <a:defRPr sz="2800">
                <a:solidFill>
                  <a:srgbClr val="099459"/>
                </a:solidFill>
              </a:defRPr>
            </a:lvl1pPr>
            <a:lvl2pPr>
              <a:defRPr sz="2400">
                <a:solidFill>
                  <a:srgbClr val="099459"/>
                </a:solidFill>
              </a:defRPr>
            </a:lvl2pPr>
            <a:lvl3pPr>
              <a:defRPr sz="2000">
                <a:solidFill>
                  <a:srgbClr val="099459"/>
                </a:solidFill>
              </a:defRPr>
            </a:lvl3pPr>
            <a:lvl4pPr>
              <a:defRPr sz="1800">
                <a:solidFill>
                  <a:srgbClr val="099459"/>
                </a:solidFill>
              </a:defRPr>
            </a:lvl4pPr>
            <a:lvl5pPr>
              <a:defRPr sz="1800">
                <a:solidFill>
                  <a:srgbClr val="099459"/>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638391" y="2471694"/>
            <a:ext cx="3748616" cy="4000500"/>
          </a:xfrm>
          <a:prstGeom prst="rect">
            <a:avLst/>
          </a:prstGeom>
        </p:spPr>
        <p:txBody>
          <a:bodyPr/>
          <a:lstStyle>
            <a:lvl1pPr>
              <a:defRPr sz="2800">
                <a:solidFill>
                  <a:srgbClr val="099459"/>
                </a:solidFill>
              </a:defRPr>
            </a:lvl1pPr>
          </a:lstStyle>
          <a:p>
            <a:endParaRPr lang="en-US"/>
          </a:p>
        </p:txBody>
      </p:sp>
      <p:sp>
        <p:nvSpPr>
          <p:cNvPr id="8" name="Text Placeholder 11">
            <a:extLst>
              <a:ext uri="{FF2B5EF4-FFF2-40B4-BE49-F238E27FC236}">
                <a16:creationId xmlns:a16="http://schemas.microsoft.com/office/drawing/2014/main" id="{B29101F3-1CEC-4347-B872-65CA6761A361}"/>
              </a:ext>
            </a:extLst>
          </p:cNvPr>
          <p:cNvSpPr>
            <a:spLocks noGrp="1"/>
          </p:cNvSpPr>
          <p:nvPr>
            <p:ph type="body" sz="quarter" idx="14"/>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276059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362251"/>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rgbClr val="001B71"/>
                </a:solidFill>
              </a:defRPr>
            </a:lvl1pPr>
            <a:lvl2pPr>
              <a:defRPr sz="2400">
                <a:solidFill>
                  <a:srgbClr val="001B71"/>
                </a:solidFill>
              </a:defRPr>
            </a:lvl2pPr>
            <a:lvl3pPr>
              <a:defRPr sz="2000">
                <a:solidFill>
                  <a:srgbClr val="001B71"/>
                </a:solidFill>
              </a:defRPr>
            </a:lvl3pPr>
            <a:lvl4pPr>
              <a:defRPr sz="1800">
                <a:solidFill>
                  <a:srgbClr val="001B71"/>
                </a:solidFill>
              </a:defRPr>
            </a:lvl4pPr>
            <a:lvl5pPr>
              <a:defRPr sz="1800">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lvl1pPr>
              <a:defRPr sz="2800"/>
            </a:lvl1pPr>
          </a:lstStyle>
          <a:p>
            <a:endParaRPr lang="en-US"/>
          </a:p>
        </p:txBody>
      </p:sp>
      <p:sp>
        <p:nvSpPr>
          <p:cNvPr id="7" name="Text Placeholder 11">
            <a:extLst>
              <a:ext uri="{FF2B5EF4-FFF2-40B4-BE49-F238E27FC236}">
                <a16:creationId xmlns:a16="http://schemas.microsoft.com/office/drawing/2014/main" id="{49C462E1-D77B-4843-913B-86E31527B0D0}"/>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221050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833889"/>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521798" y="1447068"/>
            <a:ext cx="7683500" cy="654050"/>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7" name="Text Placeholder 2"/>
          <p:cNvSpPr>
            <a:spLocks noGrp="1"/>
          </p:cNvSpPr>
          <p:nvPr>
            <p:ph idx="1" hasCustomPrompt="1"/>
          </p:nvPr>
        </p:nvSpPr>
        <p:spPr>
          <a:xfrm>
            <a:off x="521797" y="221587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8" name="Text Placeholder 11">
            <a:extLst>
              <a:ext uri="{FF2B5EF4-FFF2-40B4-BE49-F238E27FC236}">
                <a16:creationId xmlns:a16="http://schemas.microsoft.com/office/drawing/2014/main" id="{E95BD650-8543-5D4C-AEF7-6BF3E8D4A36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421642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952887"/>
          </a:xfrm>
          <a:prstGeom prst="rect">
            <a:avLst/>
          </a:prstGeom>
        </p:spPr>
        <p:txBody>
          <a:bodyPr/>
          <a:lstStyle>
            <a:lvl1pPr>
              <a:defRPr sz="4000">
                <a:solidFill>
                  <a:schemeClr val="tx1"/>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3409783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25F3A5-5123-4F41-A334-56D077042E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10" name="Straight Connector 9">
            <a:extLst>
              <a:ext uri="{FF2B5EF4-FFF2-40B4-BE49-F238E27FC236}">
                <a16:creationId xmlns:a16="http://schemas.microsoft.com/office/drawing/2014/main" id="{4AAE61FA-A5D3-4F47-A395-0375B4CD4330}"/>
              </a:ext>
            </a:extLst>
          </p:cNvPr>
          <p:cNvCxnSpPr/>
          <p:nvPr userDrawn="1"/>
        </p:nvCxnSpPr>
        <p:spPr>
          <a:xfrm>
            <a:off x="11662411" y="6217623"/>
            <a:ext cx="52958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Google Shape;15;p3">
            <a:extLst>
              <a:ext uri="{FF2B5EF4-FFF2-40B4-BE49-F238E27FC236}">
                <a16:creationId xmlns:a16="http://schemas.microsoft.com/office/drawing/2014/main" id="{8B08ADCD-E22F-2F49-B322-33F434326F3A}"/>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 name="Oval 5">
            <a:extLst>
              <a:ext uri="{FF2B5EF4-FFF2-40B4-BE49-F238E27FC236}">
                <a16:creationId xmlns:a16="http://schemas.microsoft.com/office/drawing/2014/main" id="{44608C8B-3D6C-7343-A38C-656DFD111F8B}"/>
              </a:ext>
            </a:extLst>
          </p:cNvPr>
          <p:cNvSpPr/>
          <p:nvPr userDrawn="1"/>
        </p:nvSpPr>
        <p:spPr>
          <a:xfrm>
            <a:off x="6503799" y="939800"/>
            <a:ext cx="1490133" cy="1490133"/>
          </a:xfrm>
          <a:prstGeom prst="ellipse">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55FFDD29-3E18-EE4A-8818-0201CB0D2522}"/>
              </a:ext>
            </a:extLst>
          </p:cNvPr>
          <p:cNvSpPr/>
          <p:nvPr userDrawn="1"/>
        </p:nvSpPr>
        <p:spPr>
          <a:xfrm>
            <a:off x="8401731" y="939800"/>
            <a:ext cx="1490133" cy="149013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C1E30EF5-076E-E74D-A34E-697B84A4365A}"/>
              </a:ext>
            </a:extLst>
          </p:cNvPr>
          <p:cNvSpPr/>
          <p:nvPr userDrawn="1"/>
        </p:nvSpPr>
        <p:spPr>
          <a:xfrm>
            <a:off x="6336020" y="4010555"/>
            <a:ext cx="1490133" cy="14901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CBD41BA2-680C-8F45-BBCC-B512710F8FEF}"/>
              </a:ext>
            </a:extLst>
          </p:cNvPr>
          <p:cNvSpPr/>
          <p:nvPr userDrawn="1"/>
        </p:nvSpPr>
        <p:spPr>
          <a:xfrm>
            <a:off x="4605867" y="939800"/>
            <a:ext cx="1490133" cy="1490133"/>
          </a:xfrm>
          <a:prstGeom prst="ellipse">
            <a:avLst/>
          </a:prstGeom>
          <a:solidFill>
            <a:srgbClr val="43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13371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1E126-51F9-5442-B1C2-95CF4B9D8E44}"/>
              </a:ext>
            </a:extLst>
          </p:cNvPr>
          <p:cNvSpPr/>
          <p:nvPr userDrawn="1"/>
        </p:nvSpPr>
        <p:spPr>
          <a:xfrm>
            <a:off x="3523787" y="1"/>
            <a:ext cx="8668213"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214BADF9-A305-1E44-9075-85AFE05ACAA9}"/>
              </a:ext>
            </a:extLst>
          </p:cNvPr>
          <p:cNvSpPr/>
          <p:nvPr userDrawn="1"/>
        </p:nvSpPr>
        <p:spPr>
          <a:xfrm>
            <a:off x="-2" y="1"/>
            <a:ext cx="3523787" cy="6858000"/>
          </a:xfrm>
          <a:prstGeom prst="rect">
            <a:avLst/>
          </a:prstGeom>
          <a:solidFill>
            <a:srgbClr val="435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Graphic 6">
            <a:extLst>
              <a:ext uri="{FF2B5EF4-FFF2-40B4-BE49-F238E27FC236}">
                <a16:creationId xmlns:a16="http://schemas.microsoft.com/office/drawing/2014/main" id="{6A25F3A5-5123-4F41-A334-56D077042E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10" name="Straight Connector 9">
            <a:extLst>
              <a:ext uri="{FF2B5EF4-FFF2-40B4-BE49-F238E27FC236}">
                <a16:creationId xmlns:a16="http://schemas.microsoft.com/office/drawing/2014/main" id="{4AAE61FA-A5D3-4F47-A395-0375B4CD4330}"/>
              </a:ext>
            </a:extLst>
          </p:cNvPr>
          <p:cNvCxnSpPr/>
          <p:nvPr userDrawn="1"/>
        </p:nvCxnSpPr>
        <p:spPr>
          <a:xfrm>
            <a:off x="11662411" y="6217623"/>
            <a:ext cx="52958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Google Shape;15;p3">
            <a:extLst>
              <a:ext uri="{FF2B5EF4-FFF2-40B4-BE49-F238E27FC236}">
                <a16:creationId xmlns:a16="http://schemas.microsoft.com/office/drawing/2014/main" id="{8B08ADCD-E22F-2F49-B322-33F434326F3A}"/>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8518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517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5F6E79E-146E-B24F-9781-F1D816B78E2D}"/>
              </a:ext>
            </a:extLst>
          </p:cNvPr>
          <p:cNvCxnSpPr/>
          <p:nvPr userDrawn="1"/>
        </p:nvCxnSpPr>
        <p:spPr>
          <a:xfrm>
            <a:off x="11662411" y="6217623"/>
            <a:ext cx="5295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60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1162F1E1-666E-EE4A-996C-7E359C1AF2D7}"/>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45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88F88E35-90C4-8A4F-A1BB-5E942D5F3DDB}"/>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921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EC928756-BE70-EF46-8F7F-3F64495CD9B1}"/>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8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637371" y="875913"/>
            <a:ext cx="10972800" cy="833889"/>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6" name="Text Placeholder 5"/>
          <p:cNvSpPr>
            <a:spLocks noGrp="1"/>
          </p:cNvSpPr>
          <p:nvPr>
            <p:ph type="body" sz="quarter" idx="11" hasCustomPrompt="1"/>
          </p:nvPr>
        </p:nvSpPr>
        <p:spPr>
          <a:xfrm>
            <a:off x="637372" y="2029528"/>
            <a:ext cx="7683500" cy="654050"/>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7" name="Text Placeholder 2"/>
          <p:cNvSpPr>
            <a:spLocks noGrp="1"/>
          </p:cNvSpPr>
          <p:nvPr>
            <p:ph idx="1" hasCustomPrompt="1"/>
          </p:nvPr>
        </p:nvSpPr>
        <p:spPr>
          <a:xfrm>
            <a:off x="637371" y="2798336"/>
            <a:ext cx="9931232" cy="3741616"/>
          </a:xfrm>
          <a:prstGeom prst="rect">
            <a:avLst/>
          </a:prstGeom>
        </p:spPr>
        <p:txBody>
          <a:bodyPr vert="horz" lIns="91440" tIns="45720" rIns="91440" bIns="45720" rtlCol="0">
            <a:normAutofit/>
          </a:bodyPr>
          <a:lstStyle>
            <a:lvl1pPr>
              <a:defRPr sz="2600">
                <a:solidFill>
                  <a:srgbClr val="099459"/>
                </a:solidFill>
              </a:defRPr>
            </a:lvl1pPr>
          </a:lstStyle>
          <a:p>
            <a:pPr lvl="0"/>
            <a:r>
              <a:rPr lang="en-CA" dirty="0"/>
              <a:t>Bullet points</a:t>
            </a:r>
          </a:p>
          <a:p>
            <a:pPr lvl="0"/>
            <a:r>
              <a:rPr lang="en-CA" dirty="0"/>
              <a:t>Point</a:t>
            </a:r>
          </a:p>
          <a:p>
            <a:pPr lvl="0"/>
            <a:r>
              <a:rPr lang="en-CA" dirty="0"/>
              <a:t>Point</a:t>
            </a:r>
          </a:p>
          <a:p>
            <a:pPr lvl="0"/>
            <a:r>
              <a:rPr lang="en-CA" dirty="0"/>
              <a:t>Point</a:t>
            </a:r>
          </a:p>
          <a:p>
            <a:pPr lvl="0"/>
            <a:r>
              <a:rPr lang="en-CA" dirty="0"/>
              <a:t>Etc.</a:t>
            </a:r>
          </a:p>
        </p:txBody>
      </p:sp>
      <p:sp>
        <p:nvSpPr>
          <p:cNvPr id="9" name="Text Placeholder 11">
            <a:extLst>
              <a:ext uri="{FF2B5EF4-FFF2-40B4-BE49-F238E27FC236}">
                <a16:creationId xmlns:a16="http://schemas.microsoft.com/office/drawing/2014/main" id="{DEE29658-1B8E-5E43-8357-6C75315E75A4}"/>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885954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F8BE551-F3BA-5746-B752-E43F39770310}"/>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478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F8BE551-F3BA-5746-B752-E43F39770310}"/>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543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45CE035-5FBD-9E4B-84D6-C420C91AEEF1}"/>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60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939507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6">
            <a:lumMod val="75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1238786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4577"/>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843081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76E25"/>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3378476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E94F43"/>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1983267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762158"/>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263443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C65C50"/>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251157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609600" y="1025289"/>
            <a:ext cx="10972800" cy="952887"/>
          </a:xfrm>
          <a:prstGeom prst="rect">
            <a:avLst/>
          </a:prstGeom>
        </p:spPr>
        <p:txBody>
          <a:bodyPr/>
          <a:lstStyle>
            <a:lvl1pPr>
              <a:defRPr sz="4000">
                <a:solidFill>
                  <a:srgbClr val="09945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619251"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285403" y="2871299"/>
            <a:ext cx="5384800" cy="3986701"/>
          </a:xfrm>
          <a:prstGeom prst="rect">
            <a:avLst/>
          </a:prstGeom>
        </p:spPr>
        <p:txBody>
          <a:bodyPr>
            <a:normAutofit/>
          </a:bodyPr>
          <a:lstStyle>
            <a:lvl1pPr>
              <a:defRPr sz="1600">
                <a:solidFill>
                  <a:srgbClr val="099459"/>
                </a:solidFill>
              </a:defRPr>
            </a:lvl1pPr>
            <a:lvl2pPr>
              <a:defRPr sz="1600">
                <a:solidFill>
                  <a:srgbClr val="099459"/>
                </a:solidFill>
              </a:defRPr>
            </a:lvl2pPr>
            <a:lvl3pPr>
              <a:defRPr sz="1600">
                <a:solidFill>
                  <a:srgbClr val="099459"/>
                </a:solidFill>
              </a:defRPr>
            </a:lvl3pPr>
            <a:lvl4pPr>
              <a:defRPr sz="1600">
                <a:solidFill>
                  <a:srgbClr val="099459"/>
                </a:solidFill>
              </a:defRPr>
            </a:lvl4pPr>
            <a:lvl5pPr>
              <a:defRPr sz="1600">
                <a:solidFill>
                  <a:srgbClr val="099459"/>
                </a:solidFil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Text Placeholder 5"/>
          <p:cNvSpPr>
            <a:spLocks noGrp="1"/>
          </p:cNvSpPr>
          <p:nvPr>
            <p:ph type="body" sz="quarter" idx="11" hasCustomPrompt="1"/>
          </p:nvPr>
        </p:nvSpPr>
        <p:spPr>
          <a:xfrm>
            <a:off x="610621" y="2168524"/>
            <a:ext cx="5393431" cy="702774"/>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9" name="Text Placeholder 5"/>
          <p:cNvSpPr>
            <a:spLocks noGrp="1"/>
          </p:cNvSpPr>
          <p:nvPr>
            <p:ph type="body" sz="quarter" idx="12" hasCustomPrompt="1"/>
          </p:nvPr>
        </p:nvSpPr>
        <p:spPr>
          <a:xfrm>
            <a:off x="6276773" y="2168524"/>
            <a:ext cx="5393431" cy="702774"/>
          </a:xfrm>
          <a:prstGeom prst="rect">
            <a:avLst/>
          </a:prstGeom>
        </p:spPr>
        <p:txBody>
          <a:bodyPr>
            <a:normAutofit/>
          </a:bodyPr>
          <a:lstStyle>
            <a:lvl1pPr marL="0" indent="0">
              <a:buNone/>
              <a:defRPr sz="2400" b="1" i="0">
                <a:solidFill>
                  <a:srgbClr val="099459"/>
                </a:solidFill>
              </a:defRPr>
            </a:lvl1pPr>
          </a:lstStyle>
          <a:p>
            <a:pPr lvl="0"/>
            <a:r>
              <a:rPr lang="en-US" dirty="0"/>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303980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3C540"/>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1500422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654A34"/>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927552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8F857B"/>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531714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2A879"/>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948572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8F857C"/>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2202498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A25F3A5-5123-4F41-A334-56D077042E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10" name="Straight Connector 9">
            <a:extLst>
              <a:ext uri="{FF2B5EF4-FFF2-40B4-BE49-F238E27FC236}">
                <a16:creationId xmlns:a16="http://schemas.microsoft.com/office/drawing/2014/main" id="{4AAE61FA-A5D3-4F47-A395-0375B4CD4330}"/>
              </a:ext>
            </a:extLst>
          </p:cNvPr>
          <p:cNvCxnSpPr/>
          <p:nvPr userDrawn="1"/>
        </p:nvCxnSpPr>
        <p:spPr>
          <a:xfrm>
            <a:off x="11662411" y="6217623"/>
            <a:ext cx="52958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Google Shape;15;p3">
            <a:extLst>
              <a:ext uri="{FF2B5EF4-FFF2-40B4-BE49-F238E27FC236}">
                <a16:creationId xmlns:a16="http://schemas.microsoft.com/office/drawing/2014/main" id="{8B08ADCD-E22F-2F49-B322-33F434326F3A}"/>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 name="Oval 5">
            <a:extLst>
              <a:ext uri="{FF2B5EF4-FFF2-40B4-BE49-F238E27FC236}">
                <a16:creationId xmlns:a16="http://schemas.microsoft.com/office/drawing/2014/main" id="{44608C8B-3D6C-7343-A38C-656DFD111F8B}"/>
              </a:ext>
            </a:extLst>
          </p:cNvPr>
          <p:cNvSpPr/>
          <p:nvPr userDrawn="1"/>
        </p:nvSpPr>
        <p:spPr>
          <a:xfrm>
            <a:off x="6503799" y="939800"/>
            <a:ext cx="1490133" cy="1490133"/>
          </a:xfrm>
          <a:prstGeom prst="ellipse">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55FFDD29-3E18-EE4A-8818-0201CB0D2522}"/>
              </a:ext>
            </a:extLst>
          </p:cNvPr>
          <p:cNvSpPr/>
          <p:nvPr userDrawn="1"/>
        </p:nvSpPr>
        <p:spPr>
          <a:xfrm>
            <a:off x="8401731" y="939800"/>
            <a:ext cx="1490133" cy="149013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C1E30EF5-076E-E74D-A34E-697B84A4365A}"/>
              </a:ext>
            </a:extLst>
          </p:cNvPr>
          <p:cNvSpPr/>
          <p:nvPr userDrawn="1"/>
        </p:nvSpPr>
        <p:spPr>
          <a:xfrm>
            <a:off x="6336020" y="4010555"/>
            <a:ext cx="1490133" cy="14901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CBD41BA2-680C-8F45-BBCC-B512710F8FEF}"/>
              </a:ext>
            </a:extLst>
          </p:cNvPr>
          <p:cNvSpPr/>
          <p:nvPr userDrawn="1"/>
        </p:nvSpPr>
        <p:spPr>
          <a:xfrm>
            <a:off x="4605867" y="939800"/>
            <a:ext cx="1490133" cy="1490133"/>
          </a:xfrm>
          <a:prstGeom prst="ellipse">
            <a:avLst/>
          </a:prstGeom>
          <a:solidFill>
            <a:srgbClr val="43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856200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1E126-51F9-5442-B1C2-95CF4B9D8E44}"/>
              </a:ext>
            </a:extLst>
          </p:cNvPr>
          <p:cNvSpPr/>
          <p:nvPr userDrawn="1"/>
        </p:nvSpPr>
        <p:spPr>
          <a:xfrm>
            <a:off x="3523787" y="1"/>
            <a:ext cx="8668213"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214BADF9-A305-1E44-9075-85AFE05ACAA9}"/>
              </a:ext>
            </a:extLst>
          </p:cNvPr>
          <p:cNvSpPr/>
          <p:nvPr userDrawn="1"/>
        </p:nvSpPr>
        <p:spPr>
          <a:xfrm>
            <a:off x="-2" y="1"/>
            <a:ext cx="3523787" cy="6858000"/>
          </a:xfrm>
          <a:prstGeom prst="rect">
            <a:avLst/>
          </a:prstGeom>
          <a:solidFill>
            <a:srgbClr val="4354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Graphic 6">
            <a:extLst>
              <a:ext uri="{FF2B5EF4-FFF2-40B4-BE49-F238E27FC236}">
                <a16:creationId xmlns:a16="http://schemas.microsoft.com/office/drawing/2014/main" id="{6A25F3A5-5123-4F41-A334-56D077042E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10" name="Straight Connector 9">
            <a:extLst>
              <a:ext uri="{FF2B5EF4-FFF2-40B4-BE49-F238E27FC236}">
                <a16:creationId xmlns:a16="http://schemas.microsoft.com/office/drawing/2014/main" id="{4AAE61FA-A5D3-4F47-A395-0375B4CD4330}"/>
              </a:ext>
            </a:extLst>
          </p:cNvPr>
          <p:cNvCxnSpPr/>
          <p:nvPr userDrawn="1"/>
        </p:nvCxnSpPr>
        <p:spPr>
          <a:xfrm>
            <a:off x="11662411" y="6217623"/>
            <a:ext cx="52958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Google Shape;15;p3">
            <a:extLst>
              <a:ext uri="{FF2B5EF4-FFF2-40B4-BE49-F238E27FC236}">
                <a16:creationId xmlns:a16="http://schemas.microsoft.com/office/drawing/2014/main" id="{8B08ADCD-E22F-2F49-B322-33F434326F3A}"/>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998349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Google Shape;8;p1">
            <a:extLst>
              <a:ext uri="{FF2B5EF4-FFF2-40B4-BE49-F238E27FC236}">
                <a16:creationId xmlns:a16="http://schemas.microsoft.com/office/drawing/2014/main" id="{EFAC5EC5-D653-7624-2916-08C88A371A2D}"/>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dirty="0"/>
          </a:p>
        </p:txBody>
      </p:sp>
      <p:cxnSp>
        <p:nvCxnSpPr>
          <p:cNvPr id="3" name="Straight Connector 2">
            <a:extLst>
              <a:ext uri="{FF2B5EF4-FFF2-40B4-BE49-F238E27FC236}">
                <a16:creationId xmlns:a16="http://schemas.microsoft.com/office/drawing/2014/main" id="{DE8F42D2-5312-16CE-961D-A3B52E4B5A58}"/>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020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cxnSp>
        <p:nvCxnSpPr>
          <p:cNvPr id="4" name="Straight Connector 3">
            <a:extLst>
              <a:ext uri="{FF2B5EF4-FFF2-40B4-BE49-F238E27FC236}">
                <a16:creationId xmlns:a16="http://schemas.microsoft.com/office/drawing/2014/main" id="{35F6E79E-146E-B24F-9781-F1D816B78E2D}"/>
              </a:ext>
            </a:extLst>
          </p:cNvPr>
          <p:cNvCxnSpPr/>
          <p:nvPr userDrawn="1"/>
        </p:nvCxnSpPr>
        <p:spPr>
          <a:xfrm>
            <a:off x="11662411" y="6217623"/>
            <a:ext cx="5295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974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1162F1E1-666E-EE4A-996C-7E359C1AF2D7}"/>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19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6" name="Text Placeholder 11">
            <a:extLst>
              <a:ext uri="{FF2B5EF4-FFF2-40B4-BE49-F238E27FC236}">
                <a16:creationId xmlns:a16="http://schemas.microsoft.com/office/drawing/2014/main" id="{917B11A5-A141-B34A-9EF7-A80A8035242B}"/>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1120365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cxnSp>
        <p:nvCxnSpPr>
          <p:cNvPr id="4" name="Straight Connector 3">
            <a:extLst>
              <a:ext uri="{FF2B5EF4-FFF2-40B4-BE49-F238E27FC236}">
                <a16:creationId xmlns:a16="http://schemas.microsoft.com/office/drawing/2014/main" id="{88F88E35-90C4-8A4F-A1BB-5E942D5F3DDB}"/>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FA1FF28B-ECB4-9041-906F-8E9E79453AB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7" name="Picture 6" descr="Logo&#10;&#10;Description automatically generated">
            <a:extLst>
              <a:ext uri="{FF2B5EF4-FFF2-40B4-BE49-F238E27FC236}">
                <a16:creationId xmlns:a16="http://schemas.microsoft.com/office/drawing/2014/main" id="{B58C61CA-F45B-B540-BAA0-B7A4A921A6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11476128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EC928756-BE70-EF46-8F7F-3F64495CD9B1}"/>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155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cxnSp>
        <p:nvCxnSpPr>
          <p:cNvPr id="4" name="Straight Connector 3">
            <a:extLst>
              <a:ext uri="{FF2B5EF4-FFF2-40B4-BE49-F238E27FC236}">
                <a16:creationId xmlns:a16="http://schemas.microsoft.com/office/drawing/2014/main" id="{3F8BE551-F3BA-5746-B752-E43F39770310}"/>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F362376-7E98-C446-AF54-B6F3CD9E5C9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spTree>
    <p:extLst>
      <p:ext uri="{BB962C8B-B14F-4D97-AF65-F5344CB8AC3E}">
        <p14:creationId xmlns:p14="http://schemas.microsoft.com/office/powerpoint/2010/main" val="161885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F8BE551-F3BA-5746-B752-E43F39770310}"/>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897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rgbClr val="44546A"/>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10" name="Graphic 9">
            <a:extLst>
              <a:ext uri="{FF2B5EF4-FFF2-40B4-BE49-F238E27FC236}">
                <a16:creationId xmlns:a16="http://schemas.microsoft.com/office/drawing/2014/main" id="{C9CCF956-895E-C04C-9608-D8E55E016A3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682174" y="523923"/>
            <a:ext cx="980237" cy="569667"/>
          </a:xfrm>
          <a:prstGeom prst="rect">
            <a:avLst/>
          </a:prstGeom>
        </p:spPr>
      </p:pic>
      <p:cxnSp>
        <p:nvCxnSpPr>
          <p:cNvPr id="4" name="Straight Connector 3">
            <a:extLst>
              <a:ext uri="{FF2B5EF4-FFF2-40B4-BE49-F238E27FC236}">
                <a16:creationId xmlns:a16="http://schemas.microsoft.com/office/drawing/2014/main" id="{345CE035-5FBD-9E4B-84D6-C420C91AEEF1}"/>
              </a:ext>
            </a:extLst>
          </p:cNvPr>
          <p:cNvCxnSpPr/>
          <p:nvPr userDrawn="1"/>
        </p:nvCxnSpPr>
        <p:spPr>
          <a:xfrm>
            <a:off x="11662411" y="6217623"/>
            <a:ext cx="529589" cy="0"/>
          </a:xfrm>
          <a:prstGeom prst="line">
            <a:avLst/>
          </a:prstGeom>
          <a:ln w="12700">
            <a:solidFill>
              <a:srgbClr val="4454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332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50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6F7D06B3-FE1A-1C46-9258-058DEE9C4EE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E0704255-183B-C94C-9A07-A23215B4DC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9313111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accent6">
            <a:lumMod val="75000"/>
          </a:schemeClr>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D2B53AEC-AB5B-9C43-82F5-AC3A16CECD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253C1C6B-EF4B-F64F-B7AC-116FBA75A0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300820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4577"/>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E83A3EB0-2AE9-9D41-BEF2-4EE6FFB6CB7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7C49D4A7-BC88-094F-AE2C-BCB684A8D3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14540255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76E25"/>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35F79B1E-56DD-5541-B303-5B29D82837F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199A0568-093A-CC46-BDAE-95138E41BE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4056130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E94F43"/>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D624B903-9C40-804A-B8B9-EA1CDB3317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244A279E-4C7C-E04F-B613-AAB79D6945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243981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icture &amp; Text/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p:spPr>
        <p:txBody>
          <a:bodyPr/>
          <a:lstStyle>
            <a:lvl1pPr>
              <a:defRPr>
                <a:solidFill>
                  <a:srgbClr val="001B71"/>
                </a:solidFill>
              </a:defRPr>
            </a:lvl1pPr>
            <a:lvl2pPr>
              <a:defRPr>
                <a:solidFill>
                  <a:srgbClr val="001B71"/>
                </a:solidFill>
              </a:defRPr>
            </a:lvl2pPr>
            <a:lvl3pPr>
              <a:defRPr>
                <a:solidFill>
                  <a:srgbClr val="001B71"/>
                </a:solidFill>
              </a:defRPr>
            </a:lvl3pPr>
            <a:lvl4pPr>
              <a:defRPr>
                <a:solidFill>
                  <a:srgbClr val="001B71"/>
                </a:solidFill>
              </a:defRPr>
            </a:lvl4pPr>
            <a:lvl5pPr>
              <a:defRPr>
                <a:solidFill>
                  <a:srgbClr val="001B7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Picture Placeholder 5"/>
          <p:cNvSpPr>
            <a:spLocks noGrp="1"/>
          </p:cNvSpPr>
          <p:nvPr>
            <p:ph type="pic" sz="quarter" idx="11"/>
          </p:nvPr>
        </p:nvSpPr>
        <p:spPr>
          <a:xfrm>
            <a:off x="522817" y="1782763"/>
            <a:ext cx="3748616" cy="4000500"/>
          </a:xfrm>
        </p:spPr>
        <p:txBody>
          <a:bodyPr/>
          <a:lstStyle/>
          <a:p>
            <a:endParaRPr lang="en-US"/>
          </a:p>
        </p:txBody>
      </p:sp>
    </p:spTree>
    <p:extLst>
      <p:ext uri="{BB962C8B-B14F-4D97-AF65-F5344CB8AC3E}">
        <p14:creationId xmlns:p14="http://schemas.microsoft.com/office/powerpoint/2010/main" val="32908451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762158"/>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8FECDD45-FEC9-1A48-A26D-4EF2FEDE375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F3BDD602-5C16-EB49-A72D-5AA36967A2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31585030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C65C50"/>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A1514AED-4912-814E-82FF-D3ECEC2AF15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02FE5E5E-64D9-BB43-852E-6A7B6FAB7D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7527164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3C540"/>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C2293C22-6804-EE4C-90E6-C4B3493D38F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FA98D9C0-6999-4F44-8A21-49D4297A92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4168633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654A34"/>
        </a:solidFill>
        <a:effectLst/>
      </p:bgPr>
    </p:bg>
    <p:spTree>
      <p:nvGrpSpPr>
        <p:cNvPr id="1" name=""/>
        <p:cNvGrpSpPr/>
        <p:nvPr/>
      </p:nvGrpSpPr>
      <p:grpSpPr>
        <a:xfrm>
          <a:off x="0" y="0"/>
          <a:ext cx="0" cy="0"/>
          <a:chOff x="0" y="0"/>
          <a:chExt cx="0" cy="0"/>
        </a:xfrm>
      </p:grpSpPr>
      <p:sp>
        <p:nvSpPr>
          <p:cNvPr id="9" name="Google Shape;8;p1">
            <a:extLst>
              <a:ext uri="{FF2B5EF4-FFF2-40B4-BE49-F238E27FC236}">
                <a16:creationId xmlns:a16="http://schemas.microsoft.com/office/drawing/2014/main" id="{BEB4DEFD-8180-6A4B-94AD-4E3A45E7BF66}"/>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00">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pic>
        <p:nvPicPr>
          <p:cNvPr id="4" name="Graphic 3">
            <a:extLst>
              <a:ext uri="{FF2B5EF4-FFF2-40B4-BE49-F238E27FC236}">
                <a16:creationId xmlns:a16="http://schemas.microsoft.com/office/drawing/2014/main" id="{F25BFB5C-E0FC-5A4A-85EA-C140C9C758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5" name="Picture 4" descr="Logo&#10;&#10;Description automatically generated">
            <a:extLst>
              <a:ext uri="{FF2B5EF4-FFF2-40B4-BE49-F238E27FC236}">
                <a16:creationId xmlns:a16="http://schemas.microsoft.com/office/drawing/2014/main" id="{1F9795C4-562C-5348-A99A-FD5514C655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3746808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8F857B"/>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347B54B-66B9-3843-AEF3-E3367D1EC77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4" name="Picture 3" descr="Logo&#10;&#10;Description automatically generated">
            <a:extLst>
              <a:ext uri="{FF2B5EF4-FFF2-40B4-BE49-F238E27FC236}">
                <a16:creationId xmlns:a16="http://schemas.microsoft.com/office/drawing/2014/main" id="{588D0F95-387F-0F40-B2C4-8C1E770ACD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753305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2A879"/>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4B03EED-BAC4-1D4A-98A4-64F1B894C24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4" name="Picture 3" descr="Logo&#10;&#10;Description automatically generated">
            <a:extLst>
              <a:ext uri="{FF2B5EF4-FFF2-40B4-BE49-F238E27FC236}">
                <a16:creationId xmlns:a16="http://schemas.microsoft.com/office/drawing/2014/main" id="{3E6ED24A-E53D-FF47-A030-369670F894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3458544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8F857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9B4EDF2-C335-3749-B048-579545C659D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163878" y="523921"/>
            <a:ext cx="1017603" cy="591382"/>
          </a:xfrm>
          <a:prstGeom prst="rect">
            <a:avLst/>
          </a:prstGeom>
        </p:spPr>
      </p:pic>
      <p:pic>
        <p:nvPicPr>
          <p:cNvPr id="4" name="Picture 3" descr="Logo&#10;&#10;Description automatically generated">
            <a:extLst>
              <a:ext uri="{FF2B5EF4-FFF2-40B4-BE49-F238E27FC236}">
                <a16:creationId xmlns:a16="http://schemas.microsoft.com/office/drawing/2014/main" id="{EAA0DB1B-35E4-6844-A8C3-9BEB2276A7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2725" y="519612"/>
            <a:ext cx="1220052" cy="595691"/>
          </a:xfrm>
          <a:prstGeom prst="rect">
            <a:avLst/>
          </a:prstGeom>
        </p:spPr>
      </p:pic>
    </p:spTree>
    <p:extLst>
      <p:ext uri="{BB962C8B-B14F-4D97-AF65-F5344CB8AC3E}">
        <p14:creationId xmlns:p14="http://schemas.microsoft.com/office/powerpoint/2010/main" val="156353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
        <p:nvSpPr>
          <p:cNvPr id="6" name="Text Placeholder 11">
            <a:extLst>
              <a:ext uri="{FF2B5EF4-FFF2-40B4-BE49-F238E27FC236}">
                <a16:creationId xmlns:a16="http://schemas.microsoft.com/office/drawing/2014/main" id="{917B11A5-A141-B34A-9EF7-A80A8035242B}"/>
              </a:ext>
            </a:extLst>
          </p:cNvPr>
          <p:cNvSpPr>
            <a:spLocks noGrp="1"/>
          </p:cNvSpPr>
          <p:nvPr>
            <p:ph type="body" sz="quarter" idx="13"/>
          </p:nvPr>
        </p:nvSpPr>
        <p:spPr>
          <a:xfrm>
            <a:off x="192697" y="170219"/>
            <a:ext cx="1236132" cy="312736"/>
          </a:xfrm>
          <a:prstGeom prst="rect">
            <a:avLst/>
          </a:prstGeom>
        </p:spPr>
        <p:txBody>
          <a:bodyPr anchor="ctr"/>
          <a:lstStyle>
            <a:lvl1pPr marL="0" indent="0">
              <a:buNone/>
              <a:defRPr sz="1100" b="1">
                <a:solidFill>
                  <a:srgbClr val="099459"/>
                </a:solidFill>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511863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AF39-1B5F-8F4E-8EC9-A95BBFC50332}"/>
              </a:ext>
            </a:extLst>
          </p:cNvPr>
          <p:cNvPicPr>
            <a:picLocks noChangeAspect="1"/>
          </p:cNvPicPr>
          <p:nvPr userDrawn="1"/>
        </p:nvPicPr>
        <p:blipFill>
          <a:blip r:embed="rId2"/>
          <a:stretch>
            <a:fillRect/>
          </a:stretch>
        </p:blipFill>
        <p:spPr>
          <a:xfrm>
            <a:off x="5341495" y="6003561"/>
            <a:ext cx="1524000" cy="914399"/>
          </a:xfrm>
          <a:prstGeom prst="rect">
            <a:avLst/>
          </a:prstGeom>
        </p:spPr>
      </p:pic>
      <p:sp>
        <p:nvSpPr>
          <p:cNvPr id="5" name="Text Placeholder 11">
            <a:extLst>
              <a:ext uri="{FF2B5EF4-FFF2-40B4-BE49-F238E27FC236}">
                <a16:creationId xmlns:a16="http://schemas.microsoft.com/office/drawing/2014/main" id="{F1F919BD-5664-5541-939A-6F1ACC72AC1F}"/>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16897034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_Title_P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E54B30-1CD8-B040-90B1-F87FF19175CB}"/>
              </a:ext>
            </a:extLst>
          </p:cNvPr>
          <p:cNvSpPr>
            <a:spLocks noGrp="1"/>
          </p:cNvSpPr>
          <p:nvPr>
            <p:ph type="pic" sz="quarter" idx="11"/>
          </p:nvPr>
        </p:nvSpPr>
        <p:spPr>
          <a:xfrm>
            <a:off x="678057" y="466287"/>
            <a:ext cx="6228178" cy="4000500"/>
          </a:xfrm>
          <a:prstGeom prst="rect">
            <a:avLst/>
          </a:prstGeom>
        </p:spPr>
        <p:txBody>
          <a:bodyPr/>
          <a:lstStyle>
            <a:lvl1pPr>
              <a:defRPr>
                <a:solidFill>
                  <a:schemeClr val="tx1"/>
                </a:solidFill>
              </a:defRPr>
            </a:lvl1pPr>
          </a:lstStyle>
          <a:p>
            <a:endParaRPr lang="en-US"/>
          </a:p>
        </p:txBody>
      </p:sp>
      <p:sp>
        <p:nvSpPr>
          <p:cNvPr id="8" name="Content Placeholder 7">
            <a:extLst>
              <a:ext uri="{FF2B5EF4-FFF2-40B4-BE49-F238E27FC236}">
                <a16:creationId xmlns:a16="http://schemas.microsoft.com/office/drawing/2014/main" id="{8A4E474B-D2E7-CF4B-B846-0B6DAD82F98D}"/>
              </a:ext>
            </a:extLst>
          </p:cNvPr>
          <p:cNvSpPr>
            <a:spLocks noGrp="1"/>
          </p:cNvSpPr>
          <p:nvPr>
            <p:ph sz="quarter" idx="12" hasCustomPrompt="1"/>
          </p:nvPr>
        </p:nvSpPr>
        <p:spPr>
          <a:xfrm>
            <a:off x="649897" y="4640264"/>
            <a:ext cx="6256338" cy="1503754"/>
          </a:xfrm>
          <a:prstGeom prst="rect">
            <a:avLst/>
          </a:prstGeom>
        </p:spPr>
        <p:txBody>
          <a:bodyPr/>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stStyle>
          <a:p>
            <a:pPr lvl="0"/>
            <a:r>
              <a:rPr lang="en-GB"/>
              <a:t>Title</a:t>
            </a:r>
          </a:p>
          <a:p>
            <a:pPr lvl="0"/>
            <a:r>
              <a:rPr lang="en-GB"/>
              <a:t>Subtitle (if necessary)</a:t>
            </a:r>
          </a:p>
        </p:txBody>
      </p:sp>
      <p:sp>
        <p:nvSpPr>
          <p:cNvPr id="12" name="Text Placeholder 11">
            <a:extLst>
              <a:ext uri="{FF2B5EF4-FFF2-40B4-BE49-F238E27FC236}">
                <a16:creationId xmlns:a16="http://schemas.microsoft.com/office/drawing/2014/main" id="{0653054E-6891-F447-9E0B-71E6485BCC45}"/>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
        <p:nvSpPr>
          <p:cNvPr id="6" name="Content Placeholder 6">
            <a:extLst>
              <a:ext uri="{FF2B5EF4-FFF2-40B4-BE49-F238E27FC236}">
                <a16:creationId xmlns:a16="http://schemas.microsoft.com/office/drawing/2014/main" id="{701BF796-6CEC-584C-BF50-FC9632642B42}"/>
              </a:ext>
            </a:extLst>
          </p:cNvPr>
          <p:cNvSpPr>
            <a:spLocks noGrp="1"/>
          </p:cNvSpPr>
          <p:nvPr>
            <p:ph sz="quarter" idx="10" hasCustomPrompt="1"/>
          </p:nvPr>
        </p:nvSpPr>
        <p:spPr>
          <a:xfrm>
            <a:off x="7083468" y="466287"/>
            <a:ext cx="4745209" cy="5677730"/>
          </a:xfrm>
          <a:prstGeom prst="rect">
            <a:avLst/>
          </a:prstGeom>
        </p:spPr>
        <p:txBody>
          <a:bodyPr>
            <a:normAutofit/>
          </a:bodyPr>
          <a:lstStyle>
            <a:lvl1pPr marL="0" indent="0">
              <a:buNone/>
              <a:defRPr sz="2000" baseline="0">
                <a:solidFill>
                  <a:schemeClr val="tx1"/>
                </a:solidFill>
              </a:defRPr>
            </a:lvl1pPr>
            <a:lvl2pPr>
              <a:defRPr sz="1800"/>
            </a:lvl2pPr>
            <a:lvl3pPr>
              <a:defRPr sz="1800"/>
            </a:lvl3pPr>
            <a:lvl4pPr>
              <a:defRPr sz="1800"/>
            </a:lvl4pPr>
            <a:lvl5pPr>
              <a:defRPr sz="1800"/>
            </a:lvl5pPr>
          </a:lstStyle>
          <a:p>
            <a:pPr lvl="0"/>
            <a:r>
              <a:rPr lang="en-CA"/>
              <a:t>Regular text paragraph. </a:t>
            </a:r>
          </a:p>
        </p:txBody>
      </p:sp>
    </p:spTree>
    <p:extLst>
      <p:ext uri="{BB962C8B-B14F-4D97-AF65-F5344CB8AC3E}">
        <p14:creationId xmlns:p14="http://schemas.microsoft.com/office/powerpoint/2010/main" val="356305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xfrm>
            <a:off x="406400" y="6400800"/>
            <a:ext cx="5113867" cy="457200"/>
          </a:xfrm>
          <a:prstGeom prst="rect">
            <a:avLst/>
          </a:prstGeom>
        </p:spPr>
        <p:txBody>
          <a:bodyPr/>
          <a:lstStyle>
            <a:lvl1pPr eaLnBrk="0" hangingPunct="0">
              <a:defRPr>
                <a:latin typeface="Arial" charset="0"/>
                <a:ea typeface="ＭＳ Ｐゴシック" charset="0"/>
                <a:cs typeface="+mn-cs"/>
              </a:defRPr>
            </a:lvl1pPr>
          </a:lstStyle>
          <a:p>
            <a:pPr>
              <a:defRPr/>
            </a:pPr>
            <a:r>
              <a:rPr lang="en-US"/>
              <a:t>IFOAM - Un compromiso mundial para los SGP</a:t>
            </a:r>
            <a:br>
              <a:rPr lang="en-US"/>
            </a:br>
            <a:r>
              <a:rPr lang="de-DE" sz="600"/>
              <a:t>October 2007 </a:t>
            </a:r>
          </a:p>
        </p:txBody>
      </p:sp>
      <p:sp>
        <p:nvSpPr>
          <p:cNvPr id="5" name="Rectangle 5"/>
          <p:cNvSpPr>
            <a:spLocks noGrp="1" noChangeArrowheads="1"/>
          </p:cNvSpPr>
          <p:nvPr>
            <p:ph type="sldNum" sz="quarter" idx="11"/>
          </p:nvPr>
        </p:nvSpPr>
        <p:spPr>
          <a:xfrm>
            <a:off x="9245600" y="6400800"/>
            <a:ext cx="2540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cs typeface="+mn-cs"/>
              </a:defRPr>
            </a:lvl1pPr>
          </a:lstStyle>
          <a:p>
            <a:pPr>
              <a:defRPr/>
            </a:pPr>
            <a:fld id="{48A71A9C-1DCA-4EAF-8D46-8248E013AEAA}" type="slidenum">
              <a:rPr lang="de-DE"/>
              <a:pPr>
                <a:defRPr/>
              </a:pPr>
              <a:t>‹#›</a:t>
            </a:fld>
            <a:endParaRPr lang="de-DE" sz="1400">
              <a:latin typeface="Times" charset="0"/>
            </a:endParaRPr>
          </a:p>
        </p:txBody>
      </p:sp>
    </p:spTree>
    <p:extLst>
      <p:ext uri="{BB962C8B-B14F-4D97-AF65-F5344CB8AC3E}">
        <p14:creationId xmlns:p14="http://schemas.microsoft.com/office/powerpoint/2010/main" val="4866032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3"/>
            <a:ext cx="10972800" cy="1142624"/>
          </a:xfrm>
          <a:prstGeom prst="rect">
            <a:avLst/>
          </a:prstGeom>
        </p:spPr>
        <p:txBody>
          <a:bodyPr/>
          <a:lstStyle>
            <a:lvl1pPr>
              <a:defRPr>
                <a:solidFill>
                  <a:schemeClr val="tx1"/>
                </a:solidFill>
              </a:defRPr>
            </a:lvl1pPr>
          </a:lstStyle>
          <a:p>
            <a:r>
              <a:rPr lang="en-CA"/>
              <a:t>Click to edit Master title style</a:t>
            </a:r>
            <a:endParaRPr lang="en-US"/>
          </a:p>
        </p:txBody>
      </p:sp>
      <p:sp>
        <p:nvSpPr>
          <p:cNvPr id="3" name="Content Placeholder 6"/>
          <p:cNvSpPr>
            <a:spLocks noGrp="1"/>
          </p:cNvSpPr>
          <p:nvPr>
            <p:ph sz="quarter" idx="10" hasCustomPrompt="1"/>
          </p:nvPr>
        </p:nvSpPr>
        <p:spPr>
          <a:xfrm>
            <a:off x="548867" y="2090615"/>
            <a:ext cx="7096117" cy="3673228"/>
          </a:xfrm>
          <a:prstGeom prst="rect">
            <a:avLst/>
          </a:prstGeom>
        </p:spPr>
        <p:txBody>
          <a:bodyPr>
            <a:normAutofit/>
          </a:bodyPr>
          <a:lstStyle>
            <a:lvl1pPr marL="0" indent="0">
              <a:buNone/>
              <a:defRPr sz="1800" baseline="0">
                <a:solidFill>
                  <a:schemeClr val="tx1"/>
                </a:solidFill>
              </a:defRPr>
            </a:lvl1pPr>
            <a:lvl2pPr>
              <a:defRPr sz="1800"/>
            </a:lvl2pPr>
            <a:lvl3pPr>
              <a:defRPr sz="1800"/>
            </a:lvl3pPr>
            <a:lvl4pPr>
              <a:defRPr sz="1800"/>
            </a:lvl4pPr>
            <a:lvl5pPr>
              <a:defRPr sz="1800"/>
            </a:lvl5pPr>
          </a:lstStyle>
          <a:p>
            <a:pPr lvl="0"/>
            <a:r>
              <a:rPr lang="en-CA"/>
              <a:t>Regular text paragraph. </a:t>
            </a:r>
          </a:p>
        </p:txBody>
      </p:sp>
      <p:sp>
        <p:nvSpPr>
          <p:cNvPr id="6" name="Text Placeholder 5"/>
          <p:cNvSpPr>
            <a:spLocks noGrp="1"/>
          </p:cNvSpPr>
          <p:nvPr>
            <p:ph type="body" sz="quarter" idx="11" hasCustomPrompt="1"/>
          </p:nvPr>
        </p:nvSpPr>
        <p:spPr>
          <a:xfrm>
            <a:off x="522818" y="1436688"/>
            <a:ext cx="7122166" cy="654050"/>
          </a:xfrm>
          <a:prstGeom prst="rect">
            <a:avLst/>
          </a:prstGeom>
        </p:spPr>
        <p:txBody>
          <a:bodyPr anchor="ctr">
            <a:normAutofit/>
          </a:bodyPr>
          <a:lstStyle>
            <a:lvl1pPr marL="0" indent="0">
              <a:buNone/>
              <a:defRPr sz="2400" b="1" i="0">
                <a:solidFill>
                  <a:schemeClr val="tx1"/>
                </a:solidFill>
              </a:defRPr>
            </a:lvl1pPr>
          </a:lstStyle>
          <a:p>
            <a:pPr lvl="0"/>
            <a:r>
              <a:rPr lang="en-US"/>
              <a:t>Subtitle</a:t>
            </a:r>
          </a:p>
        </p:txBody>
      </p:sp>
      <p:sp>
        <p:nvSpPr>
          <p:cNvPr id="7" name="Text Placeholder 11">
            <a:extLst>
              <a:ext uri="{FF2B5EF4-FFF2-40B4-BE49-F238E27FC236}">
                <a16:creationId xmlns:a16="http://schemas.microsoft.com/office/drawing/2014/main" id="{BC19CED2-E0FD-4342-B21F-B5F2D5B13D6F}"/>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
        <p:nvSpPr>
          <p:cNvPr id="8" name="Picture Placeholder 5">
            <a:extLst>
              <a:ext uri="{FF2B5EF4-FFF2-40B4-BE49-F238E27FC236}">
                <a16:creationId xmlns:a16="http://schemas.microsoft.com/office/drawing/2014/main" id="{9BA9940B-7D1F-8046-9178-6A6E553D0EA4}"/>
              </a:ext>
            </a:extLst>
          </p:cNvPr>
          <p:cNvSpPr>
            <a:spLocks noGrp="1"/>
          </p:cNvSpPr>
          <p:nvPr>
            <p:ph type="pic" sz="quarter" idx="14"/>
          </p:nvPr>
        </p:nvSpPr>
        <p:spPr>
          <a:xfrm>
            <a:off x="7806702" y="1763343"/>
            <a:ext cx="3748616" cy="4000500"/>
          </a:xfrm>
          <a:prstGeom prst="rect">
            <a:avLst/>
          </a:prstGeom>
        </p:spPr>
        <p:txBody>
          <a:bodyPr/>
          <a:lstStyle/>
          <a:p>
            <a:endParaRPr lang="en-US"/>
          </a:p>
        </p:txBody>
      </p:sp>
    </p:spTree>
    <p:extLst>
      <p:ext uri="{BB962C8B-B14F-4D97-AF65-F5344CB8AC3E}">
        <p14:creationId xmlns:p14="http://schemas.microsoft.com/office/powerpoint/2010/main" val="21975608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amp; Text/Content">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996728"/>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4" name="Content Placeholder 3"/>
          <p:cNvSpPr>
            <a:spLocks noGrp="1"/>
          </p:cNvSpPr>
          <p:nvPr>
            <p:ph sz="quarter" idx="10"/>
          </p:nvPr>
        </p:nvSpPr>
        <p:spPr>
          <a:xfrm>
            <a:off x="4624102" y="1783070"/>
            <a:ext cx="6870495" cy="400031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Picture Placeholder 5"/>
          <p:cNvSpPr>
            <a:spLocks noGrp="1"/>
          </p:cNvSpPr>
          <p:nvPr>
            <p:ph type="pic" sz="quarter" idx="11"/>
          </p:nvPr>
        </p:nvSpPr>
        <p:spPr>
          <a:xfrm>
            <a:off x="522817" y="1782763"/>
            <a:ext cx="3748616" cy="4000500"/>
          </a:xfrm>
          <a:prstGeom prst="rect">
            <a:avLst/>
          </a:prstGeom>
        </p:spPr>
        <p:txBody>
          <a:bodyPr/>
          <a:lstStyle/>
          <a:p>
            <a:endParaRPr lang="en-US"/>
          </a:p>
        </p:txBody>
      </p:sp>
      <p:sp>
        <p:nvSpPr>
          <p:cNvPr id="8" name="Text Placeholder 11">
            <a:extLst>
              <a:ext uri="{FF2B5EF4-FFF2-40B4-BE49-F238E27FC236}">
                <a16:creationId xmlns:a16="http://schemas.microsoft.com/office/drawing/2014/main" id="{B8DEF6E0-B725-2749-AE9D-0B9D6A980184}"/>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Tree>
    <p:extLst>
      <p:ext uri="{BB962C8B-B14F-4D97-AF65-F5344CB8AC3E}">
        <p14:creationId xmlns:p14="http://schemas.microsoft.com/office/powerpoint/2010/main" val="1118241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mp;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2"/>
            <a:ext cx="10972800" cy="959151"/>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6" name="Text Placeholder 5"/>
          <p:cNvSpPr>
            <a:spLocks noGrp="1"/>
          </p:cNvSpPr>
          <p:nvPr>
            <p:ph type="body" sz="quarter" idx="11" hasCustomPrompt="1"/>
          </p:nvPr>
        </p:nvSpPr>
        <p:spPr>
          <a:xfrm>
            <a:off x="521797" y="1416834"/>
            <a:ext cx="7683500" cy="414028"/>
          </a:xfrm>
          <a:prstGeom prst="rect">
            <a:avLst/>
          </a:prstGeom>
        </p:spPr>
        <p:txBody>
          <a:bodyPr>
            <a:noAutofit/>
          </a:bodyPr>
          <a:lstStyle>
            <a:lvl1pPr marL="0" indent="0">
              <a:buNone/>
              <a:defRPr sz="2800" b="1" i="0">
                <a:solidFill>
                  <a:schemeClr val="tx1"/>
                </a:solidFill>
              </a:defRPr>
            </a:lvl1pPr>
          </a:lstStyle>
          <a:p>
            <a:pPr lvl="0"/>
            <a:r>
              <a:rPr lang="en-US"/>
              <a:t>Subtitle</a:t>
            </a:r>
          </a:p>
        </p:txBody>
      </p:sp>
      <p:sp>
        <p:nvSpPr>
          <p:cNvPr id="7" name="Text Placeholder 2"/>
          <p:cNvSpPr>
            <a:spLocks noGrp="1"/>
          </p:cNvSpPr>
          <p:nvPr>
            <p:ph idx="1" hasCustomPrompt="1"/>
          </p:nvPr>
        </p:nvSpPr>
        <p:spPr>
          <a:xfrm>
            <a:off x="521797" y="2090616"/>
            <a:ext cx="9931232" cy="3741616"/>
          </a:xfrm>
          <a:prstGeom prst="rect">
            <a:avLst/>
          </a:prstGeom>
        </p:spPr>
        <p:txBody>
          <a:bodyPr vert="horz" lIns="91440" tIns="45720" rIns="91440" bIns="45720" rtlCol="0">
            <a:normAutofit/>
          </a:bodyPr>
          <a:lstStyle>
            <a:lvl1pPr>
              <a:defRPr sz="2600">
                <a:solidFill>
                  <a:schemeClr val="tx1"/>
                </a:solidFill>
              </a:defRPr>
            </a:lvl1pPr>
          </a:lstStyle>
          <a:p>
            <a:pPr lvl="0"/>
            <a:r>
              <a:rPr lang="en-CA"/>
              <a:t>Bullet points</a:t>
            </a:r>
          </a:p>
          <a:p>
            <a:pPr lvl="0"/>
            <a:r>
              <a:rPr lang="en-CA"/>
              <a:t>Point</a:t>
            </a:r>
          </a:p>
          <a:p>
            <a:pPr lvl="0"/>
            <a:r>
              <a:rPr lang="en-CA"/>
              <a:t>Point</a:t>
            </a:r>
          </a:p>
          <a:p>
            <a:pPr lvl="0"/>
            <a:r>
              <a:rPr lang="en-CA"/>
              <a:t>Point</a:t>
            </a:r>
          </a:p>
          <a:p>
            <a:pPr lvl="0"/>
            <a:r>
              <a:rPr lang="en-CA"/>
              <a:t>Etc.</a:t>
            </a:r>
          </a:p>
        </p:txBody>
      </p:sp>
      <p:sp>
        <p:nvSpPr>
          <p:cNvPr id="9" name="Text Placeholder 11">
            <a:extLst>
              <a:ext uri="{FF2B5EF4-FFF2-40B4-BE49-F238E27FC236}">
                <a16:creationId xmlns:a16="http://schemas.microsoft.com/office/drawing/2014/main" id="{44C3E699-A085-374D-B3EF-8914C41BD681}"/>
              </a:ext>
            </a:extLst>
          </p:cNvPr>
          <p:cNvSpPr>
            <a:spLocks noGrp="1"/>
          </p:cNvSpPr>
          <p:nvPr>
            <p:ph type="body" sz="quarter" idx="13" hasCustomPrompt="1"/>
          </p:nvPr>
        </p:nvSpPr>
        <p:spPr>
          <a:xfrm>
            <a:off x="649897" y="6506014"/>
            <a:ext cx="2049462" cy="301882"/>
          </a:xfrm>
          <a:prstGeom prst="rect">
            <a:avLst/>
          </a:prstGeom>
        </p:spPr>
        <p:txBody>
          <a:bodyPr/>
          <a:lstStyle>
            <a:lvl1pPr marL="0" indent="0">
              <a:buNone/>
              <a:defRPr sz="900" b="1">
                <a:solidFill>
                  <a:schemeClr val="tx1"/>
                </a:solidFill>
                <a:latin typeface="Calibri" panose="020F0502020204030204" pitchFamily="34" charset="0"/>
                <a:cs typeface="Calibri" panose="020F0502020204030204" pitchFamily="34" charset="0"/>
              </a:defRPr>
            </a:lvl1pPr>
          </a:lstStyle>
          <a:p>
            <a:pPr lvl="0"/>
            <a:r>
              <a:rPr lang="en-GB"/>
              <a:t>Topic of your meeting</a:t>
            </a:r>
          </a:p>
        </p:txBody>
      </p:sp>
    </p:spTree>
    <p:extLst>
      <p:ext uri="{BB962C8B-B14F-4D97-AF65-F5344CB8AC3E}">
        <p14:creationId xmlns:p14="http://schemas.microsoft.com/office/powerpoint/2010/main" val="11486309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umns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521797" y="293454"/>
            <a:ext cx="10972800" cy="865204"/>
          </a:xfrm>
          <a:prstGeom prst="rect">
            <a:avLst/>
          </a:prstGeom>
        </p:spPr>
        <p:txBody>
          <a:bodyPr/>
          <a:lstStyle>
            <a:lvl1pPr>
              <a:defRPr sz="4000">
                <a:solidFill>
                  <a:schemeClr val="tx1"/>
                </a:solidFill>
              </a:defRPr>
            </a:lvl1pPr>
          </a:lstStyle>
          <a:p>
            <a:r>
              <a:rPr lang="en-CA"/>
              <a:t>Click to edit Master title style</a:t>
            </a:r>
            <a:endParaRPr lang="en-US"/>
          </a:p>
        </p:txBody>
      </p:sp>
      <p:sp>
        <p:nvSpPr>
          <p:cNvPr id="3" name="Content Placeholder 2"/>
          <p:cNvSpPr>
            <a:spLocks noGrp="1"/>
          </p:cNvSpPr>
          <p:nvPr>
            <p:ph sz="half" idx="1"/>
          </p:nvPr>
        </p:nvSpPr>
        <p:spPr>
          <a:xfrm>
            <a:off x="531448"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2139463"/>
            <a:ext cx="5384800" cy="3986701"/>
          </a:xfrm>
          <a:prstGeom prst="rect">
            <a:avLst/>
          </a:prstGeo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ext Placeholder 5"/>
          <p:cNvSpPr>
            <a:spLocks noGrp="1"/>
          </p:cNvSpPr>
          <p:nvPr>
            <p:ph type="body" sz="quarter" idx="11" hasCustomPrompt="1"/>
          </p:nvPr>
        </p:nvSpPr>
        <p:spPr>
          <a:xfrm>
            <a:off x="522818"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9" name="Text Placeholder 5"/>
          <p:cNvSpPr>
            <a:spLocks noGrp="1"/>
          </p:cNvSpPr>
          <p:nvPr>
            <p:ph type="body" sz="quarter" idx="12" hasCustomPrompt="1"/>
          </p:nvPr>
        </p:nvSpPr>
        <p:spPr>
          <a:xfrm>
            <a:off x="6188970" y="1436688"/>
            <a:ext cx="5393431" cy="702774"/>
          </a:xfrm>
          <a:prstGeom prst="rect">
            <a:avLst/>
          </a:prstGeom>
        </p:spPr>
        <p:txBody>
          <a:bodyPr>
            <a:normAutofit/>
          </a:bodyPr>
          <a:lstStyle>
            <a:lvl1pPr marL="0" indent="0">
              <a:buNone/>
              <a:defRPr sz="2400" b="1" i="0">
                <a:solidFill>
                  <a:schemeClr val="tx1"/>
                </a:solidFill>
              </a:defRPr>
            </a:lvl1pPr>
          </a:lstStyle>
          <a:p>
            <a:pPr lvl="0"/>
            <a:r>
              <a:rPr lang="en-US"/>
              <a:t>Subtitle</a:t>
            </a:r>
          </a:p>
        </p:txBody>
      </p:sp>
      <p:sp>
        <p:nvSpPr>
          <p:cNvPr id="10" name="Text Placeholder 11">
            <a:extLst>
              <a:ext uri="{FF2B5EF4-FFF2-40B4-BE49-F238E27FC236}">
                <a16:creationId xmlns:a16="http://schemas.microsoft.com/office/drawing/2014/main" id="{18B8FF97-882D-C44B-9E5A-623D6276D2C2}"/>
              </a:ext>
            </a:extLst>
          </p:cNvPr>
          <p:cNvSpPr>
            <a:spLocks noGrp="1"/>
          </p:cNvSpPr>
          <p:nvPr>
            <p:ph type="body" sz="quarter" idx="13"/>
          </p:nvPr>
        </p:nvSpPr>
        <p:spPr>
          <a:xfrm>
            <a:off x="649897" y="6506014"/>
            <a:ext cx="1236132" cy="312736"/>
          </a:xfrm>
          <a:prstGeom prst="rect">
            <a:avLst/>
          </a:prstGeom>
        </p:spPr>
        <p:txBody>
          <a:bodyPr/>
          <a:lstStyle>
            <a:lvl1pPr marL="0" indent="0">
              <a:buNone/>
              <a:defRPr sz="900" b="1">
                <a:latin typeface="Calibri" panose="020F0502020204030204" pitchFamily="34" charset="0"/>
                <a:cs typeface="Calibri" panose="020F0502020204030204" pitchFamily="34" charset="0"/>
              </a:defRPr>
            </a:lvl1pPr>
          </a:lstStyle>
          <a:p>
            <a:pPr lvl="0"/>
            <a:endParaRPr lang="en-GB"/>
          </a:p>
        </p:txBody>
      </p:sp>
    </p:spTree>
    <p:extLst>
      <p:ext uri="{BB962C8B-B14F-4D97-AF65-F5344CB8AC3E}">
        <p14:creationId xmlns:p14="http://schemas.microsoft.com/office/powerpoint/2010/main" val="90204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6.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theme" Target="../theme/theme7.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0.xml"/><Relationship Id="rId7"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7E985-5C31-BA4F-9D53-6D1F92F6209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127746" y="0"/>
            <a:ext cx="1002584" cy="601550"/>
          </a:xfrm>
          <a:prstGeom prst="rect">
            <a:avLst/>
          </a:prstGeom>
        </p:spPr>
      </p:pic>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dirty="0">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BA85A284-937E-564E-8265-482D9D2BC83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849615" y="31315"/>
            <a:ext cx="1182655" cy="709593"/>
          </a:xfrm>
          <a:prstGeom prst="rect">
            <a:avLst/>
          </a:prstGeom>
        </p:spPr>
      </p:pic>
      <p:cxnSp>
        <p:nvCxnSpPr>
          <p:cNvPr id="11" name="Straight Connector 10">
            <a:extLst>
              <a:ext uri="{FF2B5EF4-FFF2-40B4-BE49-F238E27FC236}">
                <a16:creationId xmlns:a16="http://schemas.microsoft.com/office/drawing/2014/main" id="{BF1EEF19-D119-0049-BAB6-40F80A7CFE14}"/>
              </a:ext>
            </a:extLst>
          </p:cNvPr>
          <p:cNvCxnSpPr>
            <a:cxnSpLocks/>
          </p:cNvCxnSpPr>
          <p:nvPr userDrawn="1"/>
        </p:nvCxnSpPr>
        <p:spPr>
          <a:xfrm>
            <a:off x="110067" y="753533"/>
            <a:ext cx="11971866" cy="0"/>
          </a:xfrm>
          <a:prstGeom prst="line">
            <a:avLst/>
          </a:prstGeom>
          <a:ln w="28575">
            <a:solidFill>
              <a:srgbClr val="09945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20826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63" r:id="rId7"/>
    <p:sldLayoutId id="2147483846" r:id="rId8"/>
    <p:sldLayoutId id="2147483847" r:id="rId9"/>
    <p:sldLayoutId id="2147483848" r:id="rId10"/>
    <p:sldLayoutId id="2147483849" r:id="rId11"/>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99459"/>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41874852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37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068500900"/>
      </p:ext>
    </p:extLst>
  </p:cSld>
  <p:clrMap bg1="lt1" tx1="dk1" bg2="lt2" tx2="dk2" accent1="accent1" accent2="accent2" accent3="accent3" accent4="accent4" accent5="accent5" accent6="accent6" hlink="hlink" folHlink="folHlink"/>
  <p:sldLayoutIdLst>
    <p:sldLayoutId id="2147483719" r:id="rId1"/>
    <p:sldLayoutId id="2147483712" r:id="rId2"/>
    <p:sldLayoutId id="2147483714" r:id="rId3"/>
    <p:sldLayoutId id="2147483715" r:id="rId4"/>
    <p:sldLayoutId id="2147483716" r:id="rId5"/>
    <p:sldLayoutId id="2147483717"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265672959"/>
      </p:ext>
    </p:extLst>
  </p:cSld>
  <p:clrMap bg1="lt1" tx1="dk1" bg2="lt2" tx2="dk2" accent1="accent1" accent2="accent2" accent3="accent3" accent4="accent4" accent5="accent5" accent6="accent6" hlink="hlink" folHlink="folHlink"/>
  <p:sldLayoutIdLst>
    <p:sldLayoutId id="2147483705" r:id="rId1"/>
    <p:sldLayoutId id="2147483728" r:id="rId2"/>
    <p:sldLayoutId id="2147483729" r:id="rId3"/>
    <p:sldLayoutId id="2147483730" r:id="rId4"/>
    <p:sldLayoutId id="2147483731" r:id="rId5"/>
    <p:sldLayoutId id="2147483732" r:id="rId6"/>
    <p:sldLayoutId id="2147483733" r:id="rId7"/>
    <p:sldLayoutId id="2147483706" r:id="rId8"/>
    <p:sldLayoutId id="2147483707" r:id="rId9"/>
    <p:sldLayoutId id="2147483708" r:id="rId10"/>
    <p:sldLayoutId id="2147483709" r:id="rId11"/>
    <p:sldLayoutId id="2147483710" r:id="rId12"/>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solidFill>
                  <a:schemeClr val="bg2"/>
                </a:solidFill>
                <a:latin typeface="Calibri" panose="020F0502020204030204" pitchFamily="34" charset="0"/>
                <a:cs typeface="Calibri" panose="020F0502020204030204" pitchFamily="34" charset="0"/>
              </a:rPr>
              <a:pPr>
                <a:defRPr/>
              </a:pPr>
              <a:t>‹#›</a:t>
            </a:fld>
            <a:endParaRPr lang="de-DE" sz="1000" b="1" dirty="0">
              <a:solidFill>
                <a:schemeClr val="bg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ACC21EB-A124-1B41-A8F4-E5249EDB11E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437717" y="6118735"/>
            <a:ext cx="1182655" cy="709593"/>
          </a:xfrm>
          <a:prstGeom prst="rect">
            <a:avLst/>
          </a:prstGeom>
        </p:spPr>
      </p:pic>
    </p:spTree>
    <p:extLst>
      <p:ext uri="{BB962C8B-B14F-4D97-AF65-F5344CB8AC3E}">
        <p14:creationId xmlns:p14="http://schemas.microsoft.com/office/powerpoint/2010/main" val="100174061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8;p1">
            <a:extLst>
              <a:ext uri="{FF2B5EF4-FFF2-40B4-BE49-F238E27FC236}">
                <a16:creationId xmlns:a16="http://schemas.microsoft.com/office/drawing/2014/main" id="{15D716A9-9D17-264D-A3BC-60398C1C57D8}"/>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100">
                <a:solidFill>
                  <a:schemeClr val="bg2">
                    <a:lumMod val="50000"/>
                  </a:schemeClr>
                </a:solidFill>
                <a:latin typeface="Century Gothic" panose="020B0502020202020204" pitchFamily="34"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230512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hf hdr="0" ftr="0" dt="0"/>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8;p1">
            <a:extLst>
              <a:ext uri="{FF2B5EF4-FFF2-40B4-BE49-F238E27FC236}">
                <a16:creationId xmlns:a16="http://schemas.microsoft.com/office/drawing/2014/main" id="{15D716A9-9D17-264D-A3BC-60398C1C57D8}"/>
              </a:ext>
            </a:extLst>
          </p:cNvPr>
          <p:cNvSpPr txBox="1">
            <a:spLocks noGrp="1"/>
          </p:cNvSpPr>
          <p:nvPr>
            <p:ph type="sldNum" idx="4"/>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100">
                <a:solidFill>
                  <a:schemeClr val="bg2">
                    <a:lumMod val="50000"/>
                  </a:schemeClr>
                </a:solidFill>
                <a:latin typeface="Century Gothic" panose="020B0502020202020204" pitchFamily="34" charset="0"/>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331221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Lst>
  <p:hf hdr="0" ftr="0" dt="0"/>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372"/>
        </a:solidFill>
        <a:effectLst/>
      </p:bgPr>
    </p:bg>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9FCA93B7-6978-7445-955C-6D4E45C45CE4}"/>
              </a:ext>
            </a:extLst>
          </p:cNvPr>
          <p:cNvSpPr txBox="1">
            <a:spLocks/>
          </p:cNvSpPr>
          <p:nvPr userDrawn="1"/>
        </p:nvSpPr>
        <p:spPr>
          <a:xfrm>
            <a:off x="11704266" y="6448935"/>
            <a:ext cx="65600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0149BF-9470-4E44-9DBF-4E01B35244C4}" type="slidenum">
              <a:rPr lang="de-DE" sz="900" b="1" smtClean="0">
                <a:latin typeface="Calibri" panose="020F0502020204030204" pitchFamily="34" charset="0"/>
                <a:cs typeface="Calibri" panose="020F0502020204030204" pitchFamily="34" charset="0"/>
              </a:rPr>
              <a:pPr>
                <a:defRPr/>
              </a:pPr>
              <a:t>‹#›</a:t>
            </a:fld>
            <a:endParaRPr lang="de-DE" sz="1000" b="1">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D9F437F-8B03-B440-ABDF-C5083936D69F}"/>
              </a:ext>
            </a:extLst>
          </p:cNvPr>
          <p:cNvCxnSpPr/>
          <p:nvPr userDrawn="1"/>
        </p:nvCxnSpPr>
        <p:spPr>
          <a:xfrm>
            <a:off x="11742995" y="6479458"/>
            <a:ext cx="0" cy="1605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B346B86-7389-2142-9353-2E349D31DDED}"/>
              </a:ext>
            </a:extLst>
          </p:cNvPr>
          <p:cNvPicPr>
            <a:picLocks noChangeAspect="1"/>
          </p:cNvPicPr>
          <p:nvPr userDrawn="1"/>
        </p:nvPicPr>
        <p:blipFill>
          <a:blip r:embed="rId8"/>
          <a:stretch>
            <a:fillRect/>
          </a:stretch>
        </p:blipFill>
        <p:spPr>
          <a:xfrm>
            <a:off x="5341495" y="6003561"/>
            <a:ext cx="1524000" cy="914399"/>
          </a:xfrm>
          <a:prstGeom prst="rect">
            <a:avLst/>
          </a:prstGeom>
        </p:spPr>
      </p:pic>
    </p:spTree>
    <p:extLst>
      <p:ext uri="{BB962C8B-B14F-4D97-AF65-F5344CB8AC3E}">
        <p14:creationId xmlns:p14="http://schemas.microsoft.com/office/powerpoint/2010/main" val="196693546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Lst>
  <p:hf hdr="0" ftr="0"/>
  <p:txStyles>
    <p:titleStyle>
      <a:lvl1pPr algn="ctr" defTabSz="457200" rtl="0" eaLnBrk="1" latinLnBrk="0" hangingPunct="1">
        <a:spcBef>
          <a:spcPct val="0"/>
        </a:spcBef>
        <a:buNone/>
        <a:defRPr sz="50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tiff"/><Relationship Id="rId13" Type="http://schemas.openxmlformats.org/officeDocument/2006/relationships/image" Target="../media/image38.png"/><Relationship Id="rId3" Type="http://schemas.openxmlformats.org/officeDocument/2006/relationships/notesSlide" Target="../notesSlides/notesSlide11.xml"/><Relationship Id="rId7" Type="http://schemas.openxmlformats.org/officeDocument/2006/relationships/image" Target="../media/image34.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slideLayout" Target="../slideLayouts/slideLayout7.xml"/><Relationship Id="rId16"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oleObject" Target="../embeddings/oleObject1.bin"/><Relationship Id="rId15" Type="http://schemas.openxmlformats.org/officeDocument/2006/relationships/image" Target="../media/image40.tiff"/><Relationship Id="rId10" Type="http://schemas.openxmlformats.org/officeDocument/2006/relationships/oleObject" Target="../embeddings/oleObject2.bin"/><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39.tiff"/></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0.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hyperlink" Target="https://www.ifoam.bio/why-organic/shaping-agriculture/four-principles-organic" TargetMode="External"/><Relationship Id="rId11" Type="http://schemas.openxmlformats.org/officeDocument/2006/relationships/image" Target="../media/image12.png"/><Relationship Id="rId5" Type="http://schemas.openxmlformats.org/officeDocument/2006/relationships/image" Target="../media/image9.svg"/><Relationship Id="rId10" Type="http://schemas.openxmlformats.org/officeDocument/2006/relationships/image" Target="../media/image17.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tiff"/><Relationship Id="rId3" Type="http://schemas.openxmlformats.org/officeDocument/2006/relationships/image" Target="../media/image50.jpeg"/><Relationship Id="rId7" Type="http://schemas.openxmlformats.org/officeDocument/2006/relationships/image" Target="../media/image52.emf"/><Relationship Id="rId12" Type="http://schemas.openxmlformats.org/officeDocument/2006/relationships/image" Target="../media/image54.tif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51.emf"/><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25.svg"/><Relationship Id="rId11" Type="http://schemas.openxmlformats.org/officeDocument/2006/relationships/hyperlink" Target="https://www.ifoam.bio/why-organic/shaping-agriculture/four-principles-organic" TargetMode="External"/><Relationship Id="rId5" Type="http://schemas.openxmlformats.org/officeDocument/2006/relationships/image" Target="../media/image15.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27.sv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2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6FB6360-AA8A-3E4C-8382-8283F5E4C678}"/>
              </a:ext>
            </a:extLst>
          </p:cNvPr>
          <p:cNvSpPr txBox="1">
            <a:spLocks/>
          </p:cNvSpPr>
          <p:nvPr/>
        </p:nvSpPr>
        <p:spPr>
          <a:xfrm>
            <a:off x="1022480" y="950749"/>
            <a:ext cx="10508104" cy="82093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r>
              <a:rPr lang="en-US" sz="4000" dirty="0">
                <a:solidFill>
                  <a:srgbClr val="099459"/>
                </a:solidFill>
              </a:rPr>
              <a:t> </a:t>
            </a:r>
            <a:endParaRPr lang="en-US" sz="2600" dirty="0">
              <a:solidFill>
                <a:srgbClr val="099459"/>
              </a:solidFill>
            </a:endParaRPr>
          </a:p>
        </p:txBody>
      </p:sp>
      <p:sp>
        <p:nvSpPr>
          <p:cNvPr id="8" name="Rectangle 7">
            <a:extLst>
              <a:ext uri="{FF2B5EF4-FFF2-40B4-BE49-F238E27FC236}">
                <a16:creationId xmlns:a16="http://schemas.microsoft.com/office/drawing/2014/main" id="{6D7080A9-7887-6742-8E60-2ED9BDDE3467}"/>
              </a:ext>
            </a:extLst>
          </p:cNvPr>
          <p:cNvSpPr/>
          <p:nvPr/>
        </p:nvSpPr>
        <p:spPr>
          <a:xfrm>
            <a:off x="765895" y="1383603"/>
            <a:ext cx="10764689" cy="1323439"/>
          </a:xfrm>
          <a:prstGeom prst="rect">
            <a:avLst/>
          </a:prstGeom>
        </p:spPr>
        <p:txBody>
          <a:bodyPr wrap="square">
            <a:spAutoFit/>
          </a:bodyPr>
          <a:lstStyle/>
          <a:p>
            <a:pPr algn="ctr"/>
            <a:r>
              <a:rPr lang="en-US" sz="4000" b="1" dirty="0">
                <a:solidFill>
                  <a:schemeClr val="tx2"/>
                </a:solidFill>
                <a:ea typeface="+mj-ea"/>
                <a:cs typeface="+mj-cs"/>
              </a:rPr>
              <a:t>Basic concepts and fundamentals of organic production</a:t>
            </a:r>
            <a:endParaRPr lang="en-GB" sz="4000" dirty="0">
              <a:solidFill>
                <a:schemeClr val="tx2"/>
              </a:solidFill>
            </a:endParaRPr>
          </a:p>
        </p:txBody>
      </p:sp>
      <p:grpSp>
        <p:nvGrpSpPr>
          <p:cNvPr id="10" name="Group 9">
            <a:extLst>
              <a:ext uri="{FF2B5EF4-FFF2-40B4-BE49-F238E27FC236}">
                <a16:creationId xmlns:a16="http://schemas.microsoft.com/office/drawing/2014/main" id="{BC9F25B3-23E4-5A4D-843F-F6E7910C2F51}"/>
              </a:ext>
            </a:extLst>
          </p:cNvPr>
          <p:cNvGrpSpPr/>
          <p:nvPr/>
        </p:nvGrpSpPr>
        <p:grpSpPr>
          <a:xfrm>
            <a:off x="745066" y="4748098"/>
            <a:ext cx="5791201" cy="1709147"/>
            <a:chOff x="4988363" y="2893242"/>
            <a:chExt cx="4026185" cy="818683"/>
          </a:xfrm>
        </p:grpSpPr>
        <p:sp>
          <p:nvSpPr>
            <p:cNvPr id="20" name="TextBox 19">
              <a:extLst>
                <a:ext uri="{FF2B5EF4-FFF2-40B4-BE49-F238E27FC236}">
                  <a16:creationId xmlns:a16="http://schemas.microsoft.com/office/drawing/2014/main" id="{55F8F4C9-B602-FF4D-8AD9-DBDDF2335293}"/>
                </a:ext>
              </a:extLst>
            </p:cNvPr>
            <p:cNvSpPr txBox="1"/>
            <p:nvPr/>
          </p:nvSpPr>
          <p:spPr>
            <a:xfrm>
              <a:off x="5002844" y="2893242"/>
              <a:ext cx="4011704" cy="545473"/>
            </a:xfrm>
            <a:prstGeom prst="rect">
              <a:avLst/>
            </a:prstGeom>
            <a:noFill/>
          </p:spPr>
          <p:txBody>
            <a:bodyPr wrap="square" rtlCol="0">
              <a:spAutoFit/>
            </a:bodyPr>
            <a:lstStyle/>
            <a:p>
              <a:pPr algn="r"/>
              <a:r>
                <a:rPr lang="en-GB" sz="2400" b="1" dirty="0">
                  <a:solidFill>
                    <a:schemeClr val="tx2"/>
                  </a:solidFill>
                  <a:latin typeface="Calibri" panose="020F0502020204030204" pitchFamily="34" charset="0"/>
                  <a:cs typeface="Calibri" panose="020F0502020204030204" pitchFamily="34" charset="0"/>
                </a:rPr>
                <a:t>Patricia Flores, </a:t>
              </a:r>
            </a:p>
            <a:p>
              <a:pPr algn="r"/>
              <a:r>
                <a:rPr lang="en-GB" sz="2000" b="1" dirty="0">
                  <a:solidFill>
                    <a:schemeClr val="tx2"/>
                  </a:solidFill>
                  <a:latin typeface="Calibri" panose="020F0502020204030204" pitchFamily="34" charset="0"/>
                  <a:cs typeface="Calibri" panose="020F0502020204030204" pitchFamily="34" charset="0"/>
                </a:rPr>
                <a:t>Senior Global Academy Manager</a:t>
              </a:r>
            </a:p>
            <a:p>
              <a:pPr algn="r"/>
              <a:r>
                <a:rPr lang="en-GB" sz="2400" b="1" dirty="0">
                  <a:solidFill>
                    <a:schemeClr val="tx2"/>
                  </a:solidFill>
                  <a:latin typeface="Calibri" panose="020F0502020204030204" pitchFamily="34" charset="0"/>
                  <a:cs typeface="Calibri" panose="020F0502020204030204" pitchFamily="34" charset="0"/>
                </a:rPr>
                <a:t> </a:t>
              </a:r>
            </a:p>
          </p:txBody>
        </p:sp>
        <p:sp>
          <p:nvSpPr>
            <p:cNvPr id="41" name="Title 3">
              <a:extLst>
                <a:ext uri="{FF2B5EF4-FFF2-40B4-BE49-F238E27FC236}">
                  <a16:creationId xmlns:a16="http://schemas.microsoft.com/office/drawing/2014/main" id="{A4980164-6F12-1746-96F0-B99D3841444F}"/>
                </a:ext>
              </a:extLst>
            </p:cNvPr>
            <p:cNvSpPr txBox="1">
              <a:spLocks/>
            </p:cNvSpPr>
            <p:nvPr/>
          </p:nvSpPr>
          <p:spPr>
            <a:xfrm>
              <a:off x="4988363" y="3342593"/>
              <a:ext cx="4026185" cy="369332"/>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r"/>
              <a:r>
                <a:rPr lang="en-US" sz="2000" dirty="0">
                  <a:solidFill>
                    <a:srgbClr val="099459"/>
                  </a:solidFill>
                </a:rPr>
                <a:t>IFOAM – Organics International</a:t>
              </a:r>
            </a:p>
          </p:txBody>
        </p:sp>
      </p:grpSp>
    </p:spTree>
    <p:extLst>
      <p:ext uri="{BB962C8B-B14F-4D97-AF65-F5344CB8AC3E}">
        <p14:creationId xmlns:p14="http://schemas.microsoft.com/office/powerpoint/2010/main" val="344893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6A4352-4B16-AE43-A6CD-5D757089A1B7}"/>
              </a:ext>
            </a:extLst>
          </p:cNvPr>
          <p:cNvSpPr txBox="1"/>
          <p:nvPr/>
        </p:nvSpPr>
        <p:spPr>
          <a:xfrm>
            <a:off x="1187186" y="2121070"/>
            <a:ext cx="5274126" cy="430887"/>
          </a:xfrm>
          <a:prstGeom prst="rect">
            <a:avLst/>
          </a:prstGeom>
          <a:noFill/>
        </p:spPr>
        <p:txBody>
          <a:bodyPr wrap="square" rtlCol="0">
            <a:spAutoFit/>
          </a:bodyPr>
          <a:lstStyle/>
          <a:p>
            <a:pPr algn="ctr"/>
            <a:r>
              <a:rPr lang="de-DE" sz="2200" dirty="0">
                <a:solidFill>
                  <a:schemeClr val="tx2"/>
                </a:solidFill>
                <a:latin typeface="Calibri" panose="020F0502020204030204" pitchFamily="34" charset="0"/>
                <a:cs typeface="Calibri" panose="020F0502020204030204" pitchFamily="34" charset="0"/>
              </a:rPr>
              <a:t>The </a:t>
            </a:r>
            <a:r>
              <a:rPr lang="de-DE" sz="2200" dirty="0" err="1">
                <a:solidFill>
                  <a:schemeClr val="tx2"/>
                </a:solidFill>
                <a:latin typeface="Calibri" panose="020F0502020204030204" pitchFamily="34" charset="0"/>
                <a:cs typeface="Calibri" panose="020F0502020204030204" pitchFamily="34" charset="0"/>
              </a:rPr>
              <a:t>producer</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follows</a:t>
            </a:r>
            <a:r>
              <a:rPr lang="de-DE" sz="2200" dirty="0">
                <a:solidFill>
                  <a:schemeClr val="tx2"/>
                </a:solidFill>
                <a:latin typeface="Calibri" panose="020F0502020204030204" pitchFamily="34" charset="0"/>
                <a:cs typeface="Calibri" panose="020F0502020204030204" pitchFamily="34" charset="0"/>
              </a:rPr>
              <a:t> an </a:t>
            </a:r>
            <a:r>
              <a:rPr lang="de-DE" sz="2200" dirty="0" err="1">
                <a:solidFill>
                  <a:schemeClr val="tx2"/>
                </a:solidFill>
                <a:latin typeface="Calibri" panose="020F0502020204030204" pitchFamily="34" charset="0"/>
                <a:cs typeface="Calibri" panose="020F0502020204030204" pitchFamily="34" charset="0"/>
              </a:rPr>
              <a:t>organic</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rgbClr val="099459"/>
                </a:solidFill>
                <a:latin typeface="Calibri" panose="020F0502020204030204" pitchFamily="34" charset="0"/>
                <a:cs typeface="Calibri" panose="020F0502020204030204" pitchFamily="34" charset="0"/>
              </a:rPr>
              <a:t>standard</a:t>
            </a:r>
            <a:r>
              <a:rPr lang="de-DE" sz="2200" dirty="0">
                <a:solidFill>
                  <a:schemeClr val="bg1"/>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781CFA6B-FAAC-3540-B9E6-A10FE45339C6}"/>
              </a:ext>
            </a:extLst>
          </p:cNvPr>
          <p:cNvSpPr txBox="1"/>
          <p:nvPr/>
        </p:nvSpPr>
        <p:spPr>
          <a:xfrm>
            <a:off x="260531" y="5365861"/>
            <a:ext cx="3759038" cy="1107996"/>
          </a:xfrm>
          <a:prstGeom prst="rect">
            <a:avLst/>
          </a:prstGeom>
          <a:noFill/>
        </p:spPr>
        <p:txBody>
          <a:bodyPr wrap="square" rtlCol="0">
            <a:spAutoFit/>
          </a:bodyPr>
          <a:lstStyle/>
          <a:p>
            <a:pPr algn="ctr"/>
            <a:r>
              <a:rPr lang="en-GB" sz="2200" dirty="0">
                <a:solidFill>
                  <a:schemeClr val="tx2"/>
                </a:solidFill>
                <a:latin typeface="Calibri" panose="020F0502020204030204" pitchFamily="34" charset="0"/>
                <a:cs typeface="Calibri" panose="020F0502020204030204" pitchFamily="34" charset="0"/>
              </a:rPr>
              <a:t>A</a:t>
            </a:r>
            <a:r>
              <a:rPr lang="en-GB" sz="2200" dirty="0">
                <a:solidFill>
                  <a:schemeClr val="bg1"/>
                </a:solidFill>
                <a:latin typeface="Calibri" panose="020F0502020204030204" pitchFamily="34" charset="0"/>
                <a:cs typeface="Calibri" panose="020F0502020204030204" pitchFamily="34" charset="0"/>
              </a:rPr>
              <a:t> </a:t>
            </a:r>
            <a:r>
              <a:rPr lang="en-GB" sz="2200" dirty="0">
                <a:solidFill>
                  <a:srgbClr val="099459"/>
                </a:solidFill>
                <a:latin typeface="Calibri" panose="020F0502020204030204" pitchFamily="34" charset="0"/>
                <a:cs typeface="Calibri" panose="020F0502020204030204" pitchFamily="34" charset="0"/>
              </a:rPr>
              <a:t>verification system </a:t>
            </a:r>
            <a:r>
              <a:rPr lang="de-DE" sz="2200" dirty="0" err="1">
                <a:solidFill>
                  <a:schemeClr val="tx2"/>
                </a:solidFill>
                <a:latin typeface="Calibri" panose="020F0502020204030204" pitchFamily="34" charset="0"/>
                <a:cs typeface="Calibri" panose="020F0502020204030204" pitchFamily="34" charset="0"/>
              </a:rPr>
              <a:t>confirms</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that</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producer</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complies</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with</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rgbClr val="FF0000"/>
                </a:solidFill>
                <a:latin typeface="Calibri" panose="020F0502020204030204" pitchFamily="34" charset="0"/>
                <a:cs typeface="Calibri" panose="020F0502020204030204" pitchFamily="34" charset="0"/>
              </a:rPr>
              <a:t>organic</a:t>
            </a:r>
            <a:r>
              <a:rPr lang="de-DE" sz="2200" dirty="0">
                <a:solidFill>
                  <a:srgbClr val="FF0000"/>
                </a:solidFill>
                <a:latin typeface="Calibri" panose="020F0502020204030204" pitchFamily="34" charset="0"/>
                <a:cs typeface="Calibri" panose="020F0502020204030204" pitchFamily="34" charset="0"/>
              </a:rPr>
              <a:t> </a:t>
            </a:r>
            <a:r>
              <a:rPr lang="de-DE" sz="2200" dirty="0" err="1">
                <a:solidFill>
                  <a:srgbClr val="FF0000"/>
                </a:solidFill>
                <a:latin typeface="Calibri" panose="020F0502020204030204" pitchFamily="34" charset="0"/>
                <a:cs typeface="Calibri" panose="020F0502020204030204" pitchFamily="34" charset="0"/>
              </a:rPr>
              <a:t>standard</a:t>
            </a:r>
            <a:r>
              <a:rPr lang="de-DE" sz="2200" dirty="0">
                <a:solidFill>
                  <a:schemeClr val="tx2"/>
                </a:solidFill>
                <a:latin typeface="Calibri" panose="020F0502020204030204" pitchFamily="34" charset="0"/>
                <a:cs typeface="Calibri" panose="020F0502020204030204" pitchFamily="34" charset="0"/>
              </a:rPr>
              <a:t>.</a:t>
            </a:r>
            <a:endParaRPr lang="en-GB" sz="2200" dirty="0">
              <a:solidFill>
                <a:schemeClr val="tx2"/>
              </a:solidFill>
              <a:latin typeface="Calibri" panose="020F0502020204030204" pitchFamily="34" charset="0"/>
              <a:cs typeface="Calibri" panose="020F0502020204030204" pitchFamily="34" charset="0"/>
            </a:endParaRPr>
          </a:p>
        </p:txBody>
      </p:sp>
      <p:sp>
        <p:nvSpPr>
          <p:cNvPr id="13" name="Title 3">
            <a:extLst>
              <a:ext uri="{FF2B5EF4-FFF2-40B4-BE49-F238E27FC236}">
                <a16:creationId xmlns:a16="http://schemas.microsoft.com/office/drawing/2014/main" id="{AF3C09AD-5EAF-5644-B9F8-DBA439BB8EC3}"/>
              </a:ext>
            </a:extLst>
          </p:cNvPr>
          <p:cNvSpPr txBox="1">
            <a:spLocks/>
          </p:cNvSpPr>
          <p:nvPr/>
        </p:nvSpPr>
        <p:spPr>
          <a:xfrm>
            <a:off x="852954" y="1130343"/>
            <a:ext cx="10005546"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dirty="0">
                <a:solidFill>
                  <a:srgbClr val="099459"/>
                </a:solidFill>
              </a:rPr>
              <a:t>Components of organic guarantee systems</a:t>
            </a:r>
          </a:p>
        </p:txBody>
      </p:sp>
      <p:sp>
        <p:nvSpPr>
          <p:cNvPr id="14" name="TextBox 13">
            <a:extLst>
              <a:ext uri="{FF2B5EF4-FFF2-40B4-BE49-F238E27FC236}">
                <a16:creationId xmlns:a16="http://schemas.microsoft.com/office/drawing/2014/main" id="{8B186149-C650-9143-BE11-20689C1EF450}"/>
              </a:ext>
            </a:extLst>
          </p:cNvPr>
          <p:cNvSpPr txBox="1"/>
          <p:nvPr/>
        </p:nvSpPr>
        <p:spPr>
          <a:xfrm>
            <a:off x="9400093" y="2050122"/>
            <a:ext cx="2241536" cy="1785104"/>
          </a:xfrm>
          <a:prstGeom prst="rect">
            <a:avLst/>
          </a:prstGeom>
          <a:noFill/>
        </p:spPr>
        <p:txBody>
          <a:bodyPr wrap="square" rtlCol="0">
            <a:spAutoFit/>
          </a:bodyPr>
          <a:lstStyle/>
          <a:p>
            <a:pPr algn="ctr"/>
            <a:r>
              <a:rPr lang="de-DE" sz="2200" dirty="0">
                <a:solidFill>
                  <a:schemeClr val="tx2"/>
                </a:solidFill>
                <a:latin typeface="Calibri" panose="020F0502020204030204" pitchFamily="34" charset="0"/>
                <a:cs typeface="Calibri" panose="020F0502020204030204" pitchFamily="34" charset="0"/>
              </a:rPr>
              <a:t>A</a:t>
            </a:r>
            <a:r>
              <a:rPr lang="de-DE" sz="2200" dirty="0">
                <a:solidFill>
                  <a:schemeClr val="bg1"/>
                </a:solidFill>
                <a:latin typeface="Calibri" panose="020F0502020204030204" pitchFamily="34" charset="0"/>
                <a:cs typeface="Calibri" panose="020F0502020204030204" pitchFamily="34" charset="0"/>
              </a:rPr>
              <a:t> </a:t>
            </a:r>
            <a:r>
              <a:rPr lang="de-DE" sz="2200" dirty="0" err="1">
                <a:solidFill>
                  <a:srgbClr val="099459"/>
                </a:solidFill>
                <a:latin typeface="Calibri" panose="020F0502020204030204" pitchFamily="34" charset="0"/>
                <a:cs typeface="Calibri" panose="020F0502020204030204" pitchFamily="34" charset="0"/>
              </a:rPr>
              <a:t>certificate</a:t>
            </a:r>
            <a:r>
              <a:rPr lang="de-DE" sz="2200" dirty="0">
                <a:solidFill>
                  <a:schemeClr val="bg1"/>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proofs</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that</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farmer</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passed</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verification</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process</a:t>
            </a:r>
            <a:r>
              <a:rPr lang="de-DE" sz="2200" dirty="0">
                <a:solidFill>
                  <a:schemeClr val="tx2"/>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F3BC4F50-1C47-7046-B02A-DFD3DFCF8FC2}"/>
              </a:ext>
            </a:extLst>
          </p:cNvPr>
          <p:cNvSpPr txBox="1"/>
          <p:nvPr/>
        </p:nvSpPr>
        <p:spPr>
          <a:xfrm>
            <a:off x="6461312" y="5582207"/>
            <a:ext cx="4262197" cy="769441"/>
          </a:xfrm>
          <a:prstGeom prst="rect">
            <a:avLst/>
          </a:prstGeom>
          <a:noFill/>
        </p:spPr>
        <p:txBody>
          <a:bodyPr wrap="square" rtlCol="0">
            <a:spAutoFit/>
          </a:bodyPr>
          <a:lstStyle/>
          <a:p>
            <a:r>
              <a:rPr lang="de-DE" sz="2200" dirty="0">
                <a:solidFill>
                  <a:schemeClr val="tx2"/>
                </a:solidFill>
                <a:latin typeface="Calibri" panose="020F0502020204030204" pitchFamily="34" charset="0"/>
                <a:cs typeface="Calibri" panose="020F0502020204030204" pitchFamily="34" charset="0"/>
              </a:rPr>
              <a:t>A</a:t>
            </a:r>
            <a:r>
              <a:rPr lang="de-DE" sz="2200" dirty="0">
                <a:solidFill>
                  <a:schemeClr val="bg1"/>
                </a:solidFill>
                <a:latin typeface="Calibri" panose="020F0502020204030204" pitchFamily="34" charset="0"/>
                <a:cs typeface="Calibri" panose="020F0502020204030204" pitchFamily="34" charset="0"/>
              </a:rPr>
              <a:t> </a:t>
            </a:r>
            <a:r>
              <a:rPr lang="de-DE" sz="2200" dirty="0" err="1">
                <a:solidFill>
                  <a:srgbClr val="099459"/>
                </a:solidFill>
                <a:latin typeface="Calibri" panose="020F0502020204030204" pitchFamily="34" charset="0"/>
                <a:cs typeface="Calibri" panose="020F0502020204030204" pitchFamily="34" charset="0"/>
              </a:rPr>
              <a:t>label</a:t>
            </a:r>
            <a:r>
              <a:rPr lang="de-DE" sz="2200" dirty="0">
                <a:solidFill>
                  <a:schemeClr val="bg1"/>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allows</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consumers</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to</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identify</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organic</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products</a:t>
            </a:r>
            <a:r>
              <a:rPr lang="de-DE" sz="2200" dirty="0">
                <a:solidFill>
                  <a:schemeClr val="tx2"/>
                </a:solidFill>
                <a:latin typeface="Calibri" panose="020F0502020204030204" pitchFamily="34" charset="0"/>
                <a:cs typeface="Calibri" panose="020F0502020204030204" pitchFamily="34" charset="0"/>
              </a:rPr>
              <a:t> in </a:t>
            </a:r>
            <a:r>
              <a:rPr lang="de-DE" sz="2200" dirty="0" err="1">
                <a:solidFill>
                  <a:schemeClr val="tx2"/>
                </a:solidFill>
                <a:latin typeface="Calibri" panose="020F0502020204030204" pitchFamily="34" charset="0"/>
                <a:cs typeface="Calibri" panose="020F0502020204030204" pitchFamily="34" charset="0"/>
              </a:rPr>
              <a:t>the</a:t>
            </a:r>
            <a:r>
              <a:rPr lang="de-DE" sz="2200" dirty="0">
                <a:solidFill>
                  <a:schemeClr val="tx2"/>
                </a:solidFill>
                <a:latin typeface="Calibri" panose="020F0502020204030204" pitchFamily="34" charset="0"/>
                <a:cs typeface="Calibri" panose="020F0502020204030204" pitchFamily="34" charset="0"/>
              </a:rPr>
              <a:t> </a:t>
            </a:r>
            <a:r>
              <a:rPr lang="de-DE" sz="2200" dirty="0" err="1">
                <a:solidFill>
                  <a:schemeClr val="tx2"/>
                </a:solidFill>
                <a:latin typeface="Calibri" panose="020F0502020204030204" pitchFamily="34" charset="0"/>
                <a:cs typeface="Calibri" panose="020F0502020204030204" pitchFamily="34" charset="0"/>
              </a:rPr>
              <a:t>market</a:t>
            </a:r>
            <a:r>
              <a:rPr lang="de-DE" sz="2200" dirty="0">
                <a:solidFill>
                  <a:schemeClr val="tx2"/>
                </a:solidFill>
                <a:latin typeface="Calibri" panose="020F0502020204030204" pitchFamily="34" charset="0"/>
                <a:cs typeface="Calibri" panose="020F0502020204030204" pitchFamily="34" charset="0"/>
              </a:rPr>
              <a:t>.</a:t>
            </a:r>
            <a:r>
              <a:rPr lang="en-GB" sz="2200" dirty="0">
                <a:solidFill>
                  <a:schemeClr val="tx2"/>
                </a:solidFill>
                <a:latin typeface="Calibri" panose="020F0502020204030204" pitchFamily="34" charset="0"/>
                <a:cs typeface="Calibri" panose="020F0502020204030204" pitchFamily="34" charset="0"/>
              </a:rPr>
              <a:t> </a:t>
            </a:r>
          </a:p>
        </p:txBody>
      </p:sp>
      <p:pic>
        <p:nvPicPr>
          <p:cNvPr id="18" name="Picture 17" descr="farm-craft_3_big">
            <a:extLst>
              <a:ext uri="{FF2B5EF4-FFF2-40B4-BE49-F238E27FC236}">
                <a16:creationId xmlns:a16="http://schemas.microsoft.com/office/drawing/2014/main" id="{D6C18593-C1A3-4B42-AF3E-980DE907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466" y="2658761"/>
            <a:ext cx="2963575" cy="152809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a:extLst>
              <a:ext uri="{FF2B5EF4-FFF2-40B4-BE49-F238E27FC236}">
                <a16:creationId xmlns:a16="http://schemas.microsoft.com/office/drawing/2014/main" id="{9FEDACF9-6783-294F-8E7F-68BC681EF5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072" y="4501120"/>
            <a:ext cx="694612" cy="882871"/>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76200">
                <a:solidFill>
                  <a:schemeClr val="bg1"/>
                </a:solidFill>
                <a:miter lim="800000"/>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Lst>
        </p:spPr>
      </p:pic>
      <p:pic>
        <p:nvPicPr>
          <p:cNvPr id="20" name="Picture 19">
            <a:extLst>
              <a:ext uri="{FF2B5EF4-FFF2-40B4-BE49-F238E27FC236}">
                <a16:creationId xmlns:a16="http://schemas.microsoft.com/office/drawing/2014/main" id="{1B935E57-CE39-CB43-AA54-F2D366EACF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410" y="4091329"/>
            <a:ext cx="745552" cy="1292662"/>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0">
            <a:extLst>
              <a:ext uri="{FF2B5EF4-FFF2-40B4-BE49-F238E27FC236}">
                <a16:creationId xmlns:a16="http://schemas.microsoft.com/office/drawing/2014/main" id="{1FA1DA49-482F-DD42-B554-186D61EFE63C}"/>
              </a:ext>
            </a:extLst>
          </p:cNvPr>
          <p:cNvPicPr>
            <a:picLocks noChangeAspect="1"/>
          </p:cNvPicPr>
          <p:nvPr/>
        </p:nvPicPr>
        <p:blipFill>
          <a:blip r:embed="rId6"/>
          <a:stretch>
            <a:fillRect/>
          </a:stretch>
        </p:blipFill>
        <p:spPr>
          <a:xfrm>
            <a:off x="7629289" y="2089606"/>
            <a:ext cx="1771447" cy="1381876"/>
          </a:xfrm>
          <a:prstGeom prst="rect">
            <a:avLst/>
          </a:prstGeom>
        </p:spPr>
      </p:pic>
      <p:pic>
        <p:nvPicPr>
          <p:cNvPr id="22" name="Picture 21">
            <a:extLst>
              <a:ext uri="{FF2B5EF4-FFF2-40B4-BE49-F238E27FC236}">
                <a16:creationId xmlns:a16="http://schemas.microsoft.com/office/drawing/2014/main" id="{98F84C88-F8E3-6F47-B52C-480A25577AEB}"/>
              </a:ext>
            </a:extLst>
          </p:cNvPr>
          <p:cNvPicPr>
            <a:picLocks noChangeAspect="1"/>
          </p:cNvPicPr>
          <p:nvPr/>
        </p:nvPicPr>
        <p:blipFill>
          <a:blip r:embed="rId7"/>
          <a:stretch>
            <a:fillRect/>
          </a:stretch>
        </p:blipFill>
        <p:spPr>
          <a:xfrm>
            <a:off x="7141616" y="4328237"/>
            <a:ext cx="1373396" cy="1253970"/>
          </a:xfrm>
          <a:prstGeom prst="rect">
            <a:avLst/>
          </a:prstGeom>
        </p:spPr>
      </p:pic>
      <p:cxnSp>
        <p:nvCxnSpPr>
          <p:cNvPr id="25" name="Straight Arrow Connector 24">
            <a:extLst>
              <a:ext uri="{FF2B5EF4-FFF2-40B4-BE49-F238E27FC236}">
                <a16:creationId xmlns:a16="http://schemas.microsoft.com/office/drawing/2014/main" id="{873F95ED-6680-354F-9065-CC7779322C0E}"/>
              </a:ext>
            </a:extLst>
          </p:cNvPr>
          <p:cNvCxnSpPr>
            <a:cxnSpLocks/>
          </p:cNvCxnSpPr>
          <p:nvPr/>
        </p:nvCxnSpPr>
        <p:spPr>
          <a:xfrm flipV="1">
            <a:off x="1962398" y="3543287"/>
            <a:ext cx="1038323" cy="69262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89334A9-5073-304E-BF38-CE5500BA98C8}"/>
              </a:ext>
            </a:extLst>
          </p:cNvPr>
          <p:cNvCxnSpPr>
            <a:cxnSpLocks/>
          </p:cNvCxnSpPr>
          <p:nvPr/>
        </p:nvCxnSpPr>
        <p:spPr>
          <a:xfrm flipV="1">
            <a:off x="6539718" y="2801737"/>
            <a:ext cx="852300" cy="19203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2225735-8A61-4C48-9A08-118B6BE6065D}"/>
              </a:ext>
            </a:extLst>
          </p:cNvPr>
          <p:cNvCxnSpPr>
            <a:cxnSpLocks/>
          </p:cNvCxnSpPr>
          <p:nvPr/>
        </p:nvCxnSpPr>
        <p:spPr>
          <a:xfrm>
            <a:off x="6375229" y="3670298"/>
            <a:ext cx="533028" cy="59746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3" name="Title 3">
            <a:extLst>
              <a:ext uri="{FF2B5EF4-FFF2-40B4-BE49-F238E27FC236}">
                <a16:creationId xmlns:a16="http://schemas.microsoft.com/office/drawing/2014/main" id="{968BCA07-F7AE-0A48-98E5-CEB9CAB36D18}"/>
              </a:ext>
            </a:extLst>
          </p:cNvPr>
          <p:cNvSpPr txBox="1">
            <a:spLocks/>
          </p:cNvSpPr>
          <p:nvPr/>
        </p:nvSpPr>
        <p:spPr>
          <a:xfrm>
            <a:off x="132742" y="175066"/>
            <a:ext cx="10005546"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dirty="0">
                <a:solidFill>
                  <a:srgbClr val="099459"/>
                </a:solidFill>
              </a:rPr>
              <a:t>What is an organic guarantee system?</a:t>
            </a:r>
          </a:p>
        </p:txBody>
      </p:sp>
    </p:spTree>
    <p:extLst>
      <p:ext uri="{BB962C8B-B14F-4D97-AF65-F5344CB8AC3E}">
        <p14:creationId xmlns:p14="http://schemas.microsoft.com/office/powerpoint/2010/main" val="16554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11062-2174-3C4F-93F5-8DED6E541D93}"/>
              </a:ext>
            </a:extLst>
          </p:cNvPr>
          <p:cNvSpPr>
            <a:spLocks noGrp="1"/>
          </p:cNvSpPr>
          <p:nvPr>
            <p:ph type="body" sz="quarter" idx="13"/>
          </p:nvPr>
        </p:nvSpPr>
        <p:spPr>
          <a:xfrm>
            <a:off x="192696" y="170218"/>
            <a:ext cx="5750903" cy="544889"/>
          </a:xfrm>
        </p:spPr>
        <p:txBody>
          <a:bodyPr/>
          <a:lstStyle/>
          <a:p>
            <a:r>
              <a:rPr lang="en-US" sz="1600" dirty="0"/>
              <a:t>Why do we need a guarantee system for Organic Agriculture? </a:t>
            </a:r>
            <a:endParaRPr lang="en-DE" sz="1600" dirty="0"/>
          </a:p>
        </p:txBody>
      </p:sp>
      <p:grpSp>
        <p:nvGrpSpPr>
          <p:cNvPr id="5" name="Group 4">
            <a:extLst>
              <a:ext uri="{FF2B5EF4-FFF2-40B4-BE49-F238E27FC236}">
                <a16:creationId xmlns:a16="http://schemas.microsoft.com/office/drawing/2014/main" id="{D5E7B7A4-F6FF-254E-BC5F-3A38C0182250}"/>
              </a:ext>
            </a:extLst>
          </p:cNvPr>
          <p:cNvGrpSpPr/>
          <p:nvPr/>
        </p:nvGrpSpPr>
        <p:grpSpPr>
          <a:xfrm>
            <a:off x="4424495" y="3104707"/>
            <a:ext cx="3038207" cy="2052755"/>
            <a:chOff x="2743199" y="2856087"/>
            <a:chExt cx="3038207" cy="2418805"/>
          </a:xfrm>
        </p:grpSpPr>
        <p:sp>
          <p:nvSpPr>
            <p:cNvPr id="6" name="AutoShape 5">
              <a:extLst>
                <a:ext uri="{FF2B5EF4-FFF2-40B4-BE49-F238E27FC236}">
                  <a16:creationId xmlns:a16="http://schemas.microsoft.com/office/drawing/2014/main" id="{78F100EA-69A1-E641-822D-B094E5ABC9E0}"/>
                </a:ext>
              </a:extLst>
            </p:cNvPr>
            <p:cNvSpPr>
              <a:spLocks noChangeArrowheads="1"/>
            </p:cNvSpPr>
            <p:nvPr/>
          </p:nvSpPr>
          <p:spPr bwMode="auto">
            <a:xfrm>
              <a:off x="2743199" y="2856087"/>
              <a:ext cx="3038207" cy="2418805"/>
            </a:xfrm>
            <a:prstGeom prst="upDownArrow">
              <a:avLst>
                <a:gd name="adj1" fmla="val 50000"/>
                <a:gd name="adj2" fmla="val 20000"/>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6">
              <a:extLst>
                <a:ext uri="{FF2B5EF4-FFF2-40B4-BE49-F238E27FC236}">
                  <a16:creationId xmlns:a16="http://schemas.microsoft.com/office/drawing/2014/main" id="{F31AA58E-BE07-FB44-84CE-57ED62ED1841}"/>
                </a:ext>
              </a:extLst>
            </p:cNvPr>
            <p:cNvSpPr txBox="1">
              <a:spLocks noChangeArrowheads="1"/>
            </p:cNvSpPr>
            <p:nvPr/>
          </p:nvSpPr>
          <p:spPr bwMode="auto">
            <a:xfrm>
              <a:off x="3702633" y="3661321"/>
              <a:ext cx="1119339" cy="6890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3200" b="1" dirty="0">
                  <a:solidFill>
                    <a:srgbClr val="161D48"/>
                  </a:solidFill>
                  <a:latin typeface="Calibri" panose="020F0502020204030204" pitchFamily="34" charset="0"/>
                  <a:cs typeface="Calibri" panose="020F0502020204030204" pitchFamily="34" charset="0"/>
                </a:rPr>
                <a:t>Trust</a:t>
              </a:r>
            </a:p>
          </p:txBody>
        </p:sp>
      </p:grpSp>
      <p:sp>
        <p:nvSpPr>
          <p:cNvPr id="3" name="Rectangle 2">
            <a:extLst>
              <a:ext uri="{FF2B5EF4-FFF2-40B4-BE49-F238E27FC236}">
                <a16:creationId xmlns:a16="http://schemas.microsoft.com/office/drawing/2014/main" id="{883285D0-307E-1C4A-99DD-F40F8F76B13F}"/>
              </a:ext>
            </a:extLst>
          </p:cNvPr>
          <p:cNvSpPr/>
          <p:nvPr/>
        </p:nvSpPr>
        <p:spPr>
          <a:xfrm>
            <a:off x="738552" y="5386746"/>
            <a:ext cx="10410092" cy="707886"/>
          </a:xfrm>
          <a:prstGeom prst="rect">
            <a:avLst/>
          </a:prstGeom>
        </p:spPr>
        <p:txBody>
          <a:bodyPr wrap="square">
            <a:spAutoFit/>
          </a:bodyPr>
          <a:lstStyle/>
          <a:p>
            <a:pPr algn="ctr">
              <a:spcBef>
                <a:spcPct val="50000"/>
              </a:spcBef>
            </a:pPr>
            <a:r>
              <a:rPr lang="en-US" sz="2000" dirty="0">
                <a:solidFill>
                  <a:srgbClr val="222D75"/>
                </a:solidFill>
                <a:latin typeface="Calibri" panose="020F0502020204030204" pitchFamily="34" charset="0"/>
                <a:cs typeface="Calibri" panose="020F0502020204030204" pitchFamily="34" charset="0"/>
              </a:rPr>
              <a:t>The farmer produces according to </a:t>
            </a:r>
            <a:r>
              <a:rPr lang="en-US" sz="2000" b="1" i="1" u="sng" dirty="0">
                <a:solidFill>
                  <a:srgbClr val="222D75"/>
                </a:solidFill>
                <a:latin typeface="Calibri" panose="020F0502020204030204" pitchFamily="34" charset="0"/>
                <a:cs typeface="Calibri" panose="020F0502020204030204" pitchFamily="34" charset="0"/>
              </a:rPr>
              <a:t>defined organic standards </a:t>
            </a:r>
            <a:r>
              <a:rPr lang="en-US" sz="2000" dirty="0">
                <a:solidFill>
                  <a:srgbClr val="222D75"/>
                </a:solidFill>
                <a:latin typeface="Calibri" panose="020F0502020204030204" pitchFamily="34" charset="0"/>
                <a:cs typeface="Calibri" panose="020F0502020204030204" pitchFamily="34" charset="0"/>
              </a:rPr>
              <a:t>and can serve this consumer’s needs and </a:t>
            </a:r>
            <a:r>
              <a:rPr lang="en-US" sz="2000" i="1" dirty="0">
                <a:solidFill>
                  <a:srgbClr val="222D75"/>
                </a:solidFill>
                <a:latin typeface="Calibri" panose="020F0502020204030204" pitchFamily="34" charset="0"/>
                <a:cs typeface="Calibri" panose="020F0502020204030204" pitchFamily="34" charset="0"/>
              </a:rPr>
              <a:t>sell her products often at a higher price. </a:t>
            </a:r>
          </a:p>
        </p:txBody>
      </p:sp>
      <p:sp>
        <p:nvSpPr>
          <p:cNvPr id="8" name="Rectangle 7">
            <a:extLst>
              <a:ext uri="{FF2B5EF4-FFF2-40B4-BE49-F238E27FC236}">
                <a16:creationId xmlns:a16="http://schemas.microsoft.com/office/drawing/2014/main" id="{102DE0F5-92E4-2049-95E9-53C966D6EE2E}"/>
              </a:ext>
            </a:extLst>
          </p:cNvPr>
          <p:cNvSpPr>
            <a:spLocks noChangeArrowheads="1"/>
          </p:cNvSpPr>
          <p:nvPr/>
        </p:nvSpPr>
        <p:spPr bwMode="auto">
          <a:xfrm>
            <a:off x="973015" y="2284086"/>
            <a:ext cx="10410092"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000" dirty="0">
                <a:solidFill>
                  <a:srgbClr val="222D75"/>
                </a:solidFill>
                <a:latin typeface="Calibri" panose="020F0502020204030204" pitchFamily="34" charset="0"/>
                <a:cs typeface="Calibri" panose="020F0502020204030204" pitchFamily="34" charset="0"/>
              </a:rPr>
              <a:t>The consumer requests assurance that products are healthy and environmentally sound </a:t>
            </a:r>
            <a:r>
              <a:rPr lang="en-US" sz="2000" b="1" u="sng" dirty="0">
                <a:solidFill>
                  <a:srgbClr val="222D75"/>
                </a:solidFill>
                <a:latin typeface="Calibri" panose="020F0502020204030204" pitchFamily="34" charset="0"/>
                <a:cs typeface="Calibri" panose="020F0502020204030204" pitchFamily="34" charset="0"/>
              </a:rPr>
              <a:t>Organic</a:t>
            </a:r>
            <a:r>
              <a:rPr lang="en-US" sz="2000" dirty="0">
                <a:solidFill>
                  <a:srgbClr val="222D75"/>
                </a:solidFill>
                <a:latin typeface="Calibri" panose="020F0502020204030204" pitchFamily="34" charset="0"/>
                <a:cs typeface="Calibri" panose="020F0502020204030204" pitchFamily="34" charset="0"/>
              </a:rPr>
              <a:t> products</a:t>
            </a:r>
            <a:r>
              <a:rPr lang="en-US" sz="2000" i="1" dirty="0">
                <a:solidFill>
                  <a:srgbClr val="222D75"/>
                </a:solidFill>
                <a:latin typeface="Calibri" panose="020F0502020204030204" pitchFamily="34" charset="0"/>
                <a:cs typeface="Calibri" panose="020F0502020204030204" pitchFamily="34" charset="0"/>
              </a:rPr>
              <a:t> and is often willing to pay a higher price for them. </a:t>
            </a:r>
          </a:p>
        </p:txBody>
      </p:sp>
      <p:sp>
        <p:nvSpPr>
          <p:cNvPr id="9" name="Title 3">
            <a:extLst>
              <a:ext uri="{FF2B5EF4-FFF2-40B4-BE49-F238E27FC236}">
                <a16:creationId xmlns:a16="http://schemas.microsoft.com/office/drawing/2014/main" id="{9B05AC37-B180-E648-A29B-D675B7E4DA0A}"/>
              </a:ext>
            </a:extLst>
          </p:cNvPr>
          <p:cNvSpPr txBox="1">
            <a:spLocks/>
          </p:cNvSpPr>
          <p:nvPr/>
        </p:nvSpPr>
        <p:spPr>
          <a:xfrm>
            <a:off x="852954" y="1130343"/>
            <a:ext cx="10713404"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dirty="0">
                <a:solidFill>
                  <a:srgbClr val="099459"/>
                </a:solidFill>
              </a:rPr>
              <a:t>Why do we need a guarantee system for organic products?</a:t>
            </a:r>
          </a:p>
        </p:txBody>
      </p:sp>
    </p:spTree>
    <p:extLst>
      <p:ext uri="{BB962C8B-B14F-4D97-AF65-F5344CB8AC3E}">
        <p14:creationId xmlns:p14="http://schemas.microsoft.com/office/powerpoint/2010/main" val="29462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0307B-F02B-8748-9A0B-85677840C942}"/>
              </a:ext>
            </a:extLst>
          </p:cNvPr>
          <p:cNvSpPr>
            <a:spLocks noGrp="1"/>
          </p:cNvSpPr>
          <p:nvPr>
            <p:ph sz="quarter" idx="12"/>
          </p:nvPr>
        </p:nvSpPr>
        <p:spPr>
          <a:xfrm>
            <a:off x="411502" y="996013"/>
            <a:ext cx="11780497" cy="890537"/>
          </a:xfrm>
        </p:spPr>
        <p:txBody>
          <a:bodyPr/>
          <a:lstStyle/>
          <a:p>
            <a:r>
              <a:rPr lang="en-US" dirty="0"/>
              <a:t>Can a producer be called organic without guarantee/certification? </a:t>
            </a:r>
          </a:p>
        </p:txBody>
      </p:sp>
      <p:sp>
        <p:nvSpPr>
          <p:cNvPr id="5" name="TextBox 4">
            <a:extLst>
              <a:ext uri="{FF2B5EF4-FFF2-40B4-BE49-F238E27FC236}">
                <a16:creationId xmlns:a16="http://schemas.microsoft.com/office/drawing/2014/main" id="{2244C76F-DC7D-7046-AAE1-2339B7D3A26B}"/>
              </a:ext>
            </a:extLst>
          </p:cNvPr>
          <p:cNvSpPr txBox="1"/>
          <p:nvPr/>
        </p:nvSpPr>
        <p:spPr>
          <a:xfrm>
            <a:off x="645419" y="1856151"/>
            <a:ext cx="11003836" cy="2893100"/>
          </a:xfrm>
          <a:prstGeom prst="rect">
            <a:avLst/>
          </a:prstGeom>
          <a:noFill/>
        </p:spPr>
        <p:txBody>
          <a:bodyPr wrap="square" rtlCol="0">
            <a:spAutoFit/>
          </a:bodyPr>
          <a:lstStyle/>
          <a:p>
            <a:r>
              <a:rPr lang="en-US" sz="2600" dirty="0">
                <a:solidFill>
                  <a:schemeClr val="tx2"/>
                </a:solidFill>
                <a:latin typeface="Calibri" panose="020F0502020204030204" pitchFamily="34" charset="0"/>
                <a:cs typeface="Calibri" panose="020F0502020204030204" pitchFamily="34" charset="0"/>
              </a:rPr>
              <a:t>Organic agriculture is practiced for many reasons:</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Food and Nutrition Security</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Health</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Climate change</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Biodiversity</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Soils</a:t>
            </a:r>
          </a:p>
          <a:p>
            <a:pPr marL="342900" indent="-342900">
              <a:buFont typeface="Arial" panose="020B0604020202020204" pitchFamily="34" charset="0"/>
              <a:buChar char="•"/>
            </a:pPr>
            <a:r>
              <a:rPr lang="en-US" sz="2600" dirty="0">
                <a:solidFill>
                  <a:schemeClr val="tx2"/>
                </a:solidFill>
                <a:latin typeface="Calibri" panose="020F0502020204030204" pitchFamily="34" charset="0"/>
                <a:cs typeface="Calibri" panose="020F0502020204030204" pitchFamily="34" charset="0"/>
              </a:rPr>
              <a:t>Sustainable development and strengthening livelihoods</a:t>
            </a:r>
          </a:p>
        </p:txBody>
      </p:sp>
      <p:sp>
        <p:nvSpPr>
          <p:cNvPr id="12" name="Rectangle 11">
            <a:extLst>
              <a:ext uri="{FF2B5EF4-FFF2-40B4-BE49-F238E27FC236}">
                <a16:creationId xmlns:a16="http://schemas.microsoft.com/office/drawing/2014/main" id="{185911A7-5036-3247-A779-053282277492}"/>
              </a:ext>
            </a:extLst>
          </p:cNvPr>
          <p:cNvSpPr/>
          <p:nvPr/>
        </p:nvSpPr>
        <p:spPr>
          <a:xfrm>
            <a:off x="648962" y="5609389"/>
            <a:ext cx="11305576" cy="830997"/>
          </a:xfrm>
          <a:prstGeom prst="rect">
            <a:avLst/>
          </a:prstGeom>
        </p:spPr>
        <p:txBody>
          <a:bodyPr wrap="square">
            <a:spAutoFit/>
          </a:bodyPr>
          <a:lstStyle/>
          <a:p>
            <a:r>
              <a:rPr lang="en-US" sz="2400" dirty="0">
                <a:solidFill>
                  <a:schemeClr val="tx2"/>
                </a:solidFill>
                <a:latin typeface="Calibri" panose="020F0502020204030204" pitchFamily="34" charset="0"/>
                <a:cs typeface="Calibri" panose="020F0502020204030204" pitchFamily="34" charset="0"/>
              </a:rPr>
              <a:t>Only when we get to the market, does verification of organic integrity become an issue.</a:t>
            </a:r>
          </a:p>
          <a:p>
            <a:pPr algn="ctr"/>
            <a:r>
              <a:rPr lang="en-US" sz="2400" b="1" dirty="0">
                <a:solidFill>
                  <a:schemeClr val="tx2"/>
                </a:solidFill>
                <a:latin typeface="Calibri" panose="020F0502020204030204" pitchFamily="34" charset="0"/>
                <a:cs typeface="Calibri" panose="020F0502020204030204" pitchFamily="34" charset="0"/>
              </a:rPr>
              <a:t>No market  -  no organic guarantee needed</a:t>
            </a:r>
          </a:p>
        </p:txBody>
      </p:sp>
      <p:sp>
        <p:nvSpPr>
          <p:cNvPr id="2" name="Rectangle 1">
            <a:extLst>
              <a:ext uri="{FF2B5EF4-FFF2-40B4-BE49-F238E27FC236}">
                <a16:creationId xmlns:a16="http://schemas.microsoft.com/office/drawing/2014/main" id="{1F257B0A-E21D-DB4E-BF85-B176110C5AE7}"/>
              </a:ext>
            </a:extLst>
          </p:cNvPr>
          <p:cNvSpPr/>
          <p:nvPr/>
        </p:nvSpPr>
        <p:spPr>
          <a:xfrm>
            <a:off x="3706763" y="4994654"/>
            <a:ext cx="4378626" cy="369332"/>
          </a:xfrm>
          <a:prstGeom prst="rect">
            <a:avLst/>
          </a:prstGeom>
        </p:spPr>
        <p:txBody>
          <a:bodyPr wrap="square">
            <a:spAutoFit/>
          </a:bodyPr>
          <a:lstStyle/>
          <a:p>
            <a:pPr algn="ctr"/>
            <a:r>
              <a:rPr lang="en-US" b="1" dirty="0">
                <a:solidFill>
                  <a:schemeClr val="tx2"/>
                </a:solidFill>
                <a:latin typeface="Calibri" panose="020F0502020204030204" pitchFamily="34" charset="0"/>
                <a:cs typeface="Calibri" panose="020F0502020204030204" pitchFamily="34" charset="0"/>
              </a:rPr>
              <a:t>None of these require organic assurance!</a:t>
            </a:r>
            <a:endParaRPr lang="en-US"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3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																	</a:t>
            </a:r>
            <a:br>
              <a:rPr lang="en-US" sz="2800" dirty="0"/>
            </a:br>
            <a:r>
              <a:rPr lang="en-US" sz="2800" dirty="0">
                <a:solidFill>
                  <a:srgbClr val="099459"/>
                </a:solidFill>
              </a:rPr>
              <a:t>																	1980s - now: Value Chain and certification </a:t>
            </a:r>
          </a:p>
        </p:txBody>
      </p:sp>
      <p:sp>
        <p:nvSpPr>
          <p:cNvPr id="3" name="Content Placeholder 2"/>
          <p:cNvSpPr>
            <a:spLocks noGrp="1"/>
          </p:cNvSpPr>
          <p:nvPr>
            <p:ph sz="quarter" idx="10"/>
          </p:nvPr>
        </p:nvSpPr>
        <p:spPr>
          <a:xfrm>
            <a:off x="4992078" y="1782764"/>
            <a:ext cx="5152871" cy="4000315"/>
          </a:xfrm>
        </p:spPr>
        <p:txBody>
          <a:bodyPr>
            <a:normAutofit fontScale="70000" lnSpcReduction="20000"/>
          </a:bodyPr>
          <a:lstStyle/>
          <a:p>
            <a:pPr>
              <a:lnSpc>
                <a:spcPct val="110000"/>
              </a:lnSpc>
            </a:pPr>
            <a:r>
              <a:rPr lang="uk" dirty="0"/>
              <a:t>1990: organic markets growing at 20 per cent per year</a:t>
            </a:r>
          </a:p>
          <a:p>
            <a:pPr>
              <a:lnSpc>
                <a:spcPct val="110000"/>
              </a:lnSpc>
            </a:pPr>
            <a:r>
              <a:rPr lang="uk" dirty="0"/>
              <a:t>1991: EU adopts a legislative framework for HE</a:t>
            </a:r>
          </a:p>
          <a:p>
            <a:pPr>
              <a:lnSpc>
                <a:spcPct val="110000"/>
              </a:lnSpc>
            </a:pPr>
            <a:r>
              <a:rPr lang="uk" dirty="0"/>
              <a:t>2002: USA adopts the National Organic Programme (</a:t>
            </a:r>
            <a:r>
              <a:rPr lang="en-US" dirty="0"/>
              <a:t>NOP)</a:t>
            </a:r>
          </a:p>
          <a:p>
            <a:pPr>
              <a:lnSpc>
                <a:spcPct val="110000"/>
              </a:lnSpc>
            </a:pPr>
            <a:r>
              <a:rPr lang="en-US" dirty="0"/>
              <a:t>2014: 84 </a:t>
            </a:r>
            <a:r>
              <a:rPr lang="uk" dirty="0"/>
              <a:t>countries with organic regulation</a:t>
            </a:r>
          </a:p>
          <a:p>
            <a:pPr>
              <a:lnSpc>
                <a:spcPct val="110000"/>
              </a:lnSpc>
            </a:pPr>
            <a:r>
              <a:rPr lang="uk" dirty="0"/>
              <a:t>2018: Global organic retail sales reached $90bn.</a:t>
            </a:r>
            <a:endParaRPr lang="en-US" dirty="0"/>
          </a:p>
        </p:txBody>
      </p:sp>
      <p:pic>
        <p:nvPicPr>
          <p:cNvPr id="12" name="Picture Placeholder 11"/>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916113" y="1782763"/>
            <a:ext cx="2811462" cy="2017712"/>
          </a:xfrm>
        </p:spPr>
      </p:pic>
      <p:sp>
        <p:nvSpPr>
          <p:cNvPr id="11" name="Picture Placeholder 3"/>
          <p:cNvSpPr txBox="1">
            <a:spLocks/>
          </p:cNvSpPr>
          <p:nvPr/>
        </p:nvSpPr>
        <p:spPr>
          <a:xfrm>
            <a:off x="1916113" y="3969659"/>
            <a:ext cx="2811462" cy="2017974"/>
          </a:xfrm>
          <a:prstGeom prst="rect">
            <a:avLst/>
          </a:prstGeom>
        </p:spPr>
        <p:txBody>
          <a:bodyPr/>
          <a:lstStyle/>
          <a:p>
            <a:endParaRPr lang="en-DE"/>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8069" y="3969659"/>
            <a:ext cx="1991898" cy="1991898"/>
          </a:xfrm>
          <a:prstGeom prst="rect">
            <a:avLst/>
          </a:prstGeom>
        </p:spPr>
      </p:pic>
      <p:pic>
        <p:nvPicPr>
          <p:cNvPr id="4" name="Picture 3">
            <a:extLst>
              <a:ext uri="{FF2B5EF4-FFF2-40B4-BE49-F238E27FC236}">
                <a16:creationId xmlns:a16="http://schemas.microsoft.com/office/drawing/2014/main" id="{62555FEF-4C28-9848-BFB3-A522A427C5F5}"/>
              </a:ext>
            </a:extLst>
          </p:cNvPr>
          <p:cNvPicPr>
            <a:picLocks noChangeAspect="1"/>
          </p:cNvPicPr>
          <p:nvPr/>
        </p:nvPicPr>
        <p:blipFill>
          <a:blip r:embed="rId4"/>
          <a:stretch>
            <a:fillRect/>
          </a:stretch>
        </p:blipFill>
        <p:spPr>
          <a:xfrm>
            <a:off x="2053127" y="1613579"/>
            <a:ext cx="2806700" cy="2019300"/>
          </a:xfrm>
          <a:prstGeom prst="rect">
            <a:avLst/>
          </a:prstGeom>
        </p:spPr>
      </p:pic>
    </p:spTree>
    <p:extLst>
      <p:ext uri="{BB962C8B-B14F-4D97-AF65-F5344CB8AC3E}">
        <p14:creationId xmlns:p14="http://schemas.microsoft.com/office/powerpoint/2010/main" val="227637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08DE9A8-6EDF-5A46-B9F8-502A740E39F7}"/>
              </a:ext>
            </a:extLst>
          </p:cNvPr>
          <p:cNvSpPr txBox="1">
            <a:spLocks/>
          </p:cNvSpPr>
          <p:nvPr/>
        </p:nvSpPr>
        <p:spPr>
          <a:xfrm>
            <a:off x="541425" y="2158754"/>
            <a:ext cx="10971780" cy="367322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2400"/>
              </a:spcAft>
            </a:pPr>
            <a:r>
              <a:rPr lang="ru-RU" sz="2500" dirty="0">
                <a:solidFill>
                  <a:srgbClr val="106D4C"/>
                </a:solidFill>
              </a:rPr>
              <a:t>More than 76 countries have fully operational organic legislation </a:t>
            </a:r>
          </a:p>
          <a:p>
            <a:pPr marL="457200" indent="-457200">
              <a:spcAft>
                <a:spcPts val="2400"/>
              </a:spcAft>
            </a:pPr>
            <a:r>
              <a:rPr lang="ru-RU" sz="2500" dirty="0">
                <a:solidFill>
                  <a:srgbClr val="106D4C"/>
                </a:solidFill>
              </a:rPr>
              <a:t>A total of 20 countries have organic legislation that has not been fully implemented, </a:t>
            </a:r>
          </a:p>
          <a:p>
            <a:pPr marL="457200" indent="-457200">
              <a:spcAft>
                <a:spcPts val="2400"/>
              </a:spcAft>
            </a:pPr>
            <a:r>
              <a:rPr lang="ru-RU" sz="2500" dirty="0">
                <a:solidFill>
                  <a:srgbClr val="106D4C"/>
                </a:solidFill>
              </a:rPr>
              <a:t>Some 13 countries are drafting legislation</a:t>
            </a:r>
          </a:p>
          <a:p>
            <a:pPr marL="457200" indent="-457200">
              <a:spcAft>
                <a:spcPts val="2400"/>
              </a:spcAft>
            </a:pPr>
            <a:r>
              <a:rPr lang="ru-RU" sz="2500" dirty="0">
                <a:solidFill>
                  <a:srgbClr val="106D4C"/>
                </a:solidFill>
              </a:rPr>
              <a:t>Approximately 100 private organic standards.</a:t>
            </a:r>
          </a:p>
          <a:p>
            <a:pPr marL="457200" indent="-457200">
              <a:spcAft>
                <a:spcPts val="2400"/>
              </a:spcAft>
            </a:pPr>
            <a:r>
              <a:rPr lang="ru-RU" sz="2500" dirty="0">
                <a:solidFill>
                  <a:srgbClr val="106D4C"/>
                </a:solidFill>
              </a:rPr>
              <a:t>More than 700 CBs participating in organic certification</a:t>
            </a:r>
          </a:p>
        </p:txBody>
      </p:sp>
      <p:sp>
        <p:nvSpPr>
          <p:cNvPr id="8" name="Title 1">
            <a:extLst>
              <a:ext uri="{FF2B5EF4-FFF2-40B4-BE49-F238E27FC236}">
                <a16:creationId xmlns:a16="http://schemas.microsoft.com/office/drawing/2014/main" id="{A8919FCB-A682-8049-982B-520A32C0EB6A}"/>
              </a:ext>
            </a:extLst>
          </p:cNvPr>
          <p:cNvSpPr txBox="1">
            <a:spLocks/>
          </p:cNvSpPr>
          <p:nvPr/>
        </p:nvSpPr>
        <p:spPr>
          <a:xfrm>
            <a:off x="780929" y="940800"/>
            <a:ext cx="6541885" cy="114262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a:solidFill>
                  <a:schemeClr val="bg1"/>
                </a:solidFill>
                <a:latin typeface="Filson Pro Bold" panose="02000000000000000000" pitchFamily="50" charset="0"/>
                <a:ea typeface="+mj-ea"/>
                <a:cs typeface="+mj-cs"/>
              </a:defRPr>
            </a:lvl1pPr>
          </a:lstStyle>
          <a:p>
            <a:r>
              <a:rPr lang="uk" b="1" dirty="0">
                <a:solidFill>
                  <a:schemeClr val="tx2"/>
                </a:solidFill>
              </a:rPr>
              <a:t>The Uncomplicated Picture </a:t>
            </a:r>
            <a:r>
              <a:rPr lang="de-DE" b="1" dirty="0">
                <a:solidFill>
                  <a:schemeClr val="tx2"/>
                </a:solidFill>
              </a:rPr>
              <a:t>2023</a:t>
            </a:r>
            <a:endParaRPr lang="en-US" b="1" dirty="0">
              <a:solidFill>
                <a:schemeClr val="tx2"/>
              </a:solidFill>
            </a:endParaRPr>
          </a:p>
        </p:txBody>
      </p:sp>
      <p:pic>
        <p:nvPicPr>
          <p:cNvPr id="9" name="Picture 8">
            <a:extLst>
              <a:ext uri="{FF2B5EF4-FFF2-40B4-BE49-F238E27FC236}">
                <a16:creationId xmlns:a16="http://schemas.microsoft.com/office/drawing/2014/main" id="{A25465F7-B7AC-0D4A-B13C-3DEE113D21A6}"/>
              </a:ext>
            </a:extLst>
          </p:cNvPr>
          <p:cNvPicPr>
            <a:picLocks noChangeAspect="1"/>
          </p:cNvPicPr>
          <p:nvPr/>
        </p:nvPicPr>
        <p:blipFill>
          <a:blip r:embed="rId3"/>
          <a:stretch>
            <a:fillRect/>
          </a:stretch>
        </p:blipFill>
        <p:spPr>
          <a:xfrm>
            <a:off x="9036424" y="2958353"/>
            <a:ext cx="2476781" cy="1633240"/>
          </a:xfrm>
          <a:prstGeom prst="rect">
            <a:avLst/>
          </a:prstGeom>
        </p:spPr>
      </p:pic>
    </p:spTree>
    <p:extLst>
      <p:ext uri="{BB962C8B-B14F-4D97-AF65-F5344CB8AC3E}">
        <p14:creationId xmlns:p14="http://schemas.microsoft.com/office/powerpoint/2010/main" val="250818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08DE9A8-6EDF-5A46-B9F8-502A740E39F7}"/>
              </a:ext>
            </a:extLst>
          </p:cNvPr>
          <p:cNvSpPr txBox="1">
            <a:spLocks/>
          </p:cNvSpPr>
          <p:nvPr/>
        </p:nvSpPr>
        <p:spPr>
          <a:xfrm>
            <a:off x="541425" y="2158754"/>
            <a:ext cx="10971780" cy="36732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2400"/>
              </a:spcAft>
            </a:pPr>
            <a:endParaRPr lang="en-US" sz="2500" dirty="0">
              <a:solidFill>
                <a:srgbClr val="106D4C"/>
              </a:solidFill>
            </a:endParaRPr>
          </a:p>
        </p:txBody>
      </p:sp>
      <p:sp>
        <p:nvSpPr>
          <p:cNvPr id="8" name="Title 1">
            <a:extLst>
              <a:ext uri="{FF2B5EF4-FFF2-40B4-BE49-F238E27FC236}">
                <a16:creationId xmlns:a16="http://schemas.microsoft.com/office/drawing/2014/main" id="{A8919FCB-A682-8049-982B-520A32C0EB6A}"/>
              </a:ext>
            </a:extLst>
          </p:cNvPr>
          <p:cNvSpPr txBox="1">
            <a:spLocks/>
          </p:cNvSpPr>
          <p:nvPr/>
        </p:nvSpPr>
        <p:spPr>
          <a:xfrm>
            <a:off x="780929" y="1312490"/>
            <a:ext cx="6541885" cy="1142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Filson Pro Bold" panose="02000000000000000000" pitchFamily="50" charset="0"/>
                <a:ea typeface="+mj-ea"/>
                <a:cs typeface="+mj-cs"/>
              </a:defRPr>
            </a:lvl1pPr>
          </a:lstStyle>
          <a:p>
            <a:r>
              <a:rPr lang="en-US" b="1" dirty="0">
                <a:solidFill>
                  <a:srgbClr val="106D4C"/>
                </a:solidFill>
              </a:rPr>
              <a:t>Question </a:t>
            </a:r>
          </a:p>
        </p:txBody>
      </p:sp>
      <p:pic>
        <p:nvPicPr>
          <p:cNvPr id="9" name="Picture 8">
            <a:extLst>
              <a:ext uri="{FF2B5EF4-FFF2-40B4-BE49-F238E27FC236}">
                <a16:creationId xmlns:a16="http://schemas.microsoft.com/office/drawing/2014/main" id="{A25465F7-B7AC-0D4A-B13C-3DEE113D21A6}"/>
              </a:ext>
            </a:extLst>
          </p:cNvPr>
          <p:cNvPicPr>
            <a:picLocks noChangeAspect="1"/>
          </p:cNvPicPr>
          <p:nvPr/>
        </p:nvPicPr>
        <p:blipFill>
          <a:blip r:embed="rId3"/>
          <a:stretch>
            <a:fillRect/>
          </a:stretch>
        </p:blipFill>
        <p:spPr>
          <a:xfrm>
            <a:off x="8522013" y="3995368"/>
            <a:ext cx="3337047" cy="2200517"/>
          </a:xfrm>
          <a:prstGeom prst="rect">
            <a:avLst/>
          </a:prstGeom>
        </p:spPr>
      </p:pic>
      <p:sp>
        <p:nvSpPr>
          <p:cNvPr id="2" name="TextBox 1">
            <a:extLst>
              <a:ext uri="{FF2B5EF4-FFF2-40B4-BE49-F238E27FC236}">
                <a16:creationId xmlns:a16="http://schemas.microsoft.com/office/drawing/2014/main" id="{3D37B50D-5A2C-074A-A48F-04ACA8560D34}"/>
              </a:ext>
            </a:extLst>
          </p:cNvPr>
          <p:cNvSpPr txBox="1"/>
          <p:nvPr/>
        </p:nvSpPr>
        <p:spPr>
          <a:xfrm>
            <a:off x="780929" y="2238630"/>
            <a:ext cx="7741084" cy="2677656"/>
          </a:xfrm>
          <a:prstGeom prst="rect">
            <a:avLst/>
          </a:prstGeom>
          <a:noFill/>
        </p:spPr>
        <p:txBody>
          <a:bodyPr wrap="square" rtlCol="0">
            <a:spAutoFit/>
          </a:bodyPr>
          <a:lstStyle/>
          <a:p>
            <a:r>
              <a:rPr lang="ru-RU" sz="2400" dirty="0" err="1">
                <a:solidFill>
                  <a:srgbClr val="099459"/>
                </a:solidFill>
              </a:rPr>
              <a:t>How</a:t>
            </a:r>
            <a:r>
              <a:rPr lang="es-ES" sz="2400" dirty="0">
                <a:solidFill>
                  <a:srgbClr val="099459"/>
                </a:solidFill>
              </a:rPr>
              <a:t> </a:t>
            </a:r>
            <a:r>
              <a:rPr lang="es-ES" sz="2400" dirty="0" err="1">
                <a:solidFill>
                  <a:srgbClr val="099459"/>
                </a:solidFill>
              </a:rPr>
              <a:t>Kazakhstan</a:t>
            </a:r>
            <a:r>
              <a:rPr lang="es-ES" sz="2400" dirty="0">
                <a:solidFill>
                  <a:srgbClr val="099459"/>
                </a:solidFill>
              </a:rPr>
              <a:t> </a:t>
            </a:r>
            <a:r>
              <a:rPr lang="ru-RU" sz="2400" dirty="0" err="1">
                <a:solidFill>
                  <a:srgbClr val="099459"/>
                </a:solidFill>
              </a:rPr>
              <a:t>regulate</a:t>
            </a:r>
            <a:r>
              <a:rPr lang="ru-RU" sz="2400" dirty="0">
                <a:solidFill>
                  <a:srgbClr val="099459"/>
                </a:solidFill>
              </a:rPr>
              <a:t> its organic market</a:t>
            </a:r>
            <a:r>
              <a:rPr lang="en-GB" sz="2400" dirty="0">
                <a:solidFill>
                  <a:srgbClr val="099459"/>
                </a:solidFill>
              </a:rPr>
              <a:t>:</a:t>
            </a:r>
          </a:p>
          <a:p>
            <a:endParaRPr lang="en-GB" sz="2400" dirty="0">
              <a:solidFill>
                <a:srgbClr val="099459"/>
              </a:solidFill>
            </a:endParaRPr>
          </a:p>
          <a:p>
            <a:pPr marL="457200" indent="-457200">
              <a:buAutoNum type="arabicParenR"/>
            </a:pPr>
            <a:r>
              <a:rPr lang="ru-RU" sz="2400" dirty="0">
                <a:solidFill>
                  <a:srgbClr val="099459"/>
                </a:solidFill>
              </a:rPr>
              <a:t>Does the legislation include exports, domestic trade, control and surveillance systems? </a:t>
            </a:r>
          </a:p>
          <a:p>
            <a:pPr marL="457200" indent="-457200">
              <a:buAutoNum type="arabicParenR"/>
            </a:pPr>
            <a:endParaRPr lang="ru-RU" sz="2400" dirty="0">
              <a:solidFill>
                <a:srgbClr val="099459"/>
              </a:solidFill>
            </a:endParaRPr>
          </a:p>
          <a:p>
            <a:pPr marL="457200" indent="-457200">
              <a:buAutoNum type="arabicParenR"/>
            </a:pPr>
            <a:r>
              <a:rPr lang="ru-RU" sz="2400" dirty="0">
                <a:solidFill>
                  <a:srgbClr val="099459"/>
                </a:solidFill>
              </a:rPr>
              <a:t>Do you have private standards</a:t>
            </a:r>
            <a:r>
              <a:rPr lang="de-DE" sz="2400" dirty="0">
                <a:solidFill>
                  <a:srgbClr val="099459"/>
                </a:solidFill>
              </a:rPr>
              <a:t>? </a:t>
            </a:r>
            <a:endParaRPr lang="ru-RU" sz="2400" dirty="0">
              <a:solidFill>
                <a:srgbClr val="099459"/>
              </a:solidFill>
            </a:endParaRPr>
          </a:p>
          <a:p>
            <a:pPr marL="457200" indent="-457200">
              <a:buAutoNum type="arabicParenR"/>
            </a:pPr>
            <a:endParaRPr lang="en-US" sz="2400" dirty="0">
              <a:solidFill>
                <a:srgbClr val="099459"/>
              </a:solidFill>
            </a:endParaRPr>
          </a:p>
        </p:txBody>
      </p:sp>
    </p:spTree>
    <p:extLst>
      <p:ext uri="{BB962C8B-B14F-4D97-AF65-F5344CB8AC3E}">
        <p14:creationId xmlns:p14="http://schemas.microsoft.com/office/powerpoint/2010/main" val="3178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56BB245-DA20-4F46-B203-0A5639658163}"/>
              </a:ext>
            </a:extLst>
          </p:cNvPr>
          <p:cNvSpPr txBox="1">
            <a:spLocks/>
          </p:cNvSpPr>
          <p:nvPr/>
        </p:nvSpPr>
        <p:spPr>
          <a:xfrm>
            <a:off x="627529" y="896279"/>
            <a:ext cx="4092667"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r>
              <a:rPr lang="uk" sz="3200" dirty="0">
                <a:solidFill>
                  <a:srgbClr val="106D4C"/>
                </a:solidFill>
              </a:rPr>
              <a:t>Types of standards</a:t>
            </a:r>
            <a:endParaRPr lang="en-US" sz="3200" dirty="0">
              <a:solidFill>
                <a:srgbClr val="106D4C"/>
              </a:solidFill>
            </a:endParaRPr>
          </a:p>
        </p:txBody>
      </p:sp>
      <p:sp>
        <p:nvSpPr>
          <p:cNvPr id="6" name="Rectangle 5">
            <a:extLst>
              <a:ext uri="{FF2B5EF4-FFF2-40B4-BE49-F238E27FC236}">
                <a16:creationId xmlns:a16="http://schemas.microsoft.com/office/drawing/2014/main" id="{98BC3B33-0BA1-1547-BAFB-252B1779D0C0}"/>
              </a:ext>
            </a:extLst>
          </p:cNvPr>
          <p:cNvSpPr>
            <a:spLocks noChangeArrowheads="1"/>
          </p:cNvSpPr>
          <p:nvPr/>
        </p:nvSpPr>
        <p:spPr bwMode="auto">
          <a:xfrm>
            <a:off x="634742" y="1604453"/>
            <a:ext cx="6966765" cy="4651365"/>
          </a:xfrm>
          <a:prstGeom prst="rect">
            <a:avLst/>
          </a:prstGeom>
          <a:noFill/>
          <a:ln>
            <a:noFill/>
          </a:ln>
          <a:effectLst/>
          <a:extLst>
            <a:ext uri="{909E8E84-426E-40dd-AFC4-6F175D3DCCD1}">
              <a14:hiddenFill xmlns="" xmlns:a16="http://schemas.microsoft.com/office/drawing/2014/main" xmlns:mc="http://schemas.openxmlformats.org/markup-compatibility/2006" xmlns:v="urn:schemas-microsoft-com:vml" xmlns:p14="http://schemas.microsoft.com/office/powerpoint/2010/main" xmlns:a14="http://schemas.microsoft.com/office/drawing/2010/main">
                <a:solidFill>
                  <a:schemeClr val="accent1"/>
                </a:solidFill>
              </a14:hiddenFill>
            </a:ext>
            <a:ext uri="{91240B29-F687-4f45-9708-019B960494DF}">
              <a14:hiddenLine xmlns="" xmlns:a16="http://schemas.microsoft.com/office/drawing/2014/main" xmlns:mc="http://schemas.openxmlformats.org/markup-compatibility/2006" xmlns:v="urn:schemas-microsoft-com:vml" xmlns:p14="http://schemas.microsoft.com/office/powerpoint/2010/main" xmlns:a14="http://schemas.microsoft.com/office/drawing/2010/main" w="9525">
                <a:solidFill>
                  <a:schemeClr val="tx1"/>
                </a:solidFill>
                <a:miter lim="800000"/>
                <a:headEnd/>
                <a:tailEnd/>
              </a14:hiddenLine>
            </a:ext>
            <a:ext uri="{AF507438-7753-43e0-B8FC-AC1667EBCBE1}">
              <a14:hiddenEffects xmlns="" xmlns:a16="http://schemas.microsoft.com/office/drawing/2014/main" xmlns:mc="http://schemas.openxmlformats.org/markup-compatibility/2006" xmlns:v="urn:schemas-microsoft-com:vml" xmlns:p14="http://schemas.microsoft.com/office/powerpoint/2010/main"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20000"/>
              </a:spcBef>
              <a:buFontTx/>
              <a:buChar char="•"/>
            </a:pPr>
            <a:r>
              <a:rPr lang="ru-RU" altLang="en-US" b="0" dirty="0">
                <a:solidFill>
                  <a:srgbClr val="106D4C"/>
                </a:solidFill>
                <a:latin typeface="+mn-lt"/>
              </a:rPr>
              <a:t>Private standards</a:t>
            </a:r>
            <a:endParaRPr lang="en-US" altLang="en-US" b="0" dirty="0">
              <a:solidFill>
                <a:srgbClr val="106D4C"/>
              </a:solidFill>
              <a:latin typeface="+mn-lt"/>
            </a:endParaRPr>
          </a:p>
          <a:p>
            <a:pPr marL="0" indent="0">
              <a:lnSpc>
                <a:spcPct val="90000"/>
              </a:lnSpc>
              <a:spcBef>
                <a:spcPct val="20000"/>
              </a:spcBef>
            </a:pPr>
            <a:endParaRPr lang="en-US" altLang="en-US" b="0" dirty="0">
              <a:solidFill>
                <a:srgbClr val="106D4C"/>
              </a:solidFill>
              <a:latin typeface="+mn-lt"/>
            </a:endParaRPr>
          </a:p>
          <a:p>
            <a:pPr>
              <a:lnSpc>
                <a:spcPct val="90000"/>
              </a:lnSpc>
              <a:spcBef>
                <a:spcPct val="20000"/>
              </a:spcBef>
              <a:buFontTx/>
              <a:buChar char="•"/>
            </a:pPr>
            <a:endParaRPr lang="en-US" altLang="en-US" b="0" dirty="0">
              <a:solidFill>
                <a:srgbClr val="106D4C"/>
              </a:solidFill>
              <a:latin typeface="+mn-lt"/>
            </a:endParaRPr>
          </a:p>
          <a:p>
            <a:pPr>
              <a:lnSpc>
                <a:spcPct val="90000"/>
              </a:lnSpc>
              <a:spcBef>
                <a:spcPct val="20000"/>
              </a:spcBef>
              <a:buFontTx/>
              <a:buChar char="•"/>
            </a:pPr>
            <a:r>
              <a:rPr lang="ru-RU" altLang="en-US" b="0" dirty="0">
                <a:solidFill>
                  <a:srgbClr val="106D4C"/>
                </a:solidFill>
                <a:latin typeface="+mn-lt"/>
              </a:rPr>
              <a:t>National legislation</a:t>
            </a:r>
            <a:endParaRPr lang="en-US" altLang="en-US" b="0" dirty="0">
              <a:solidFill>
                <a:srgbClr val="106D4C"/>
              </a:solidFill>
              <a:latin typeface="+mn-lt"/>
            </a:endParaRPr>
          </a:p>
          <a:p>
            <a:pPr>
              <a:lnSpc>
                <a:spcPct val="90000"/>
              </a:lnSpc>
              <a:spcBef>
                <a:spcPct val="20000"/>
              </a:spcBef>
              <a:buFontTx/>
              <a:buChar char="•"/>
            </a:pPr>
            <a:endParaRPr lang="en-US" altLang="en-US" b="0" dirty="0">
              <a:solidFill>
                <a:srgbClr val="106D4C"/>
              </a:solidFill>
              <a:latin typeface="+mn-lt"/>
            </a:endParaRPr>
          </a:p>
          <a:p>
            <a:pPr>
              <a:lnSpc>
                <a:spcPct val="90000"/>
              </a:lnSpc>
              <a:spcBef>
                <a:spcPct val="20000"/>
              </a:spcBef>
              <a:buFontTx/>
              <a:buChar char="•"/>
            </a:pPr>
            <a:endParaRPr lang="en-US" altLang="en-US" b="0" dirty="0">
              <a:solidFill>
                <a:srgbClr val="106D4C"/>
              </a:solidFill>
              <a:latin typeface="+mn-lt"/>
            </a:endParaRPr>
          </a:p>
          <a:p>
            <a:pPr>
              <a:lnSpc>
                <a:spcPct val="90000"/>
              </a:lnSpc>
              <a:spcBef>
                <a:spcPct val="20000"/>
              </a:spcBef>
              <a:buFontTx/>
              <a:buChar char="•"/>
            </a:pPr>
            <a:r>
              <a:rPr lang="uk" altLang="en-US" b="0" dirty="0">
                <a:solidFill>
                  <a:srgbClr val="106D4C"/>
                </a:solidFill>
                <a:latin typeface="+mn-lt"/>
              </a:rPr>
              <a:t>Voluntary regional organic standards</a:t>
            </a:r>
            <a:endParaRPr lang="en-US" altLang="en-US" b="0" dirty="0">
              <a:solidFill>
                <a:srgbClr val="106D4C"/>
              </a:solidFill>
              <a:latin typeface="+mn-lt"/>
            </a:endParaRPr>
          </a:p>
          <a:p>
            <a:pPr>
              <a:lnSpc>
                <a:spcPct val="90000"/>
              </a:lnSpc>
              <a:spcBef>
                <a:spcPct val="20000"/>
              </a:spcBef>
              <a:buFontTx/>
              <a:buChar char="•"/>
            </a:pPr>
            <a:endParaRPr lang="en-US" altLang="en-US" b="0" dirty="0">
              <a:solidFill>
                <a:srgbClr val="106D4C"/>
              </a:solidFill>
              <a:latin typeface="+mn-lt"/>
            </a:endParaRPr>
          </a:p>
          <a:p>
            <a:pPr>
              <a:lnSpc>
                <a:spcPct val="90000"/>
              </a:lnSpc>
              <a:spcBef>
                <a:spcPct val="20000"/>
              </a:spcBef>
              <a:buFontTx/>
              <a:buChar char="•"/>
            </a:pPr>
            <a:r>
              <a:rPr lang="uk" altLang="en-US" b="0" dirty="0">
                <a:solidFill>
                  <a:srgbClr val="106D4C"/>
                </a:solidFill>
                <a:latin typeface="+mn-lt"/>
              </a:rPr>
              <a:t>International Organic Standards</a:t>
            </a:r>
          </a:p>
          <a:p>
            <a:pPr lvl="1">
              <a:lnSpc>
                <a:spcPct val="90000"/>
              </a:lnSpc>
              <a:spcBef>
                <a:spcPct val="20000"/>
              </a:spcBef>
              <a:buFontTx/>
              <a:buChar char="•"/>
            </a:pPr>
            <a:r>
              <a:rPr lang="en-US" altLang="en-US" b="0" dirty="0">
                <a:solidFill>
                  <a:srgbClr val="106D4C"/>
                </a:solidFill>
                <a:latin typeface="+mn-lt"/>
              </a:rPr>
              <a:t>IFOAM </a:t>
            </a:r>
            <a:r>
              <a:rPr lang="uk" altLang="en-US" b="0" dirty="0">
                <a:solidFill>
                  <a:srgbClr val="106D4C"/>
                </a:solidFill>
                <a:latin typeface="+mn-lt"/>
              </a:rPr>
              <a:t>Standard</a:t>
            </a:r>
          </a:p>
          <a:p>
            <a:pPr lvl="1">
              <a:lnSpc>
                <a:spcPct val="90000"/>
              </a:lnSpc>
              <a:spcBef>
                <a:spcPct val="20000"/>
              </a:spcBef>
              <a:buFontTx/>
              <a:buChar char="•"/>
            </a:pPr>
            <a:r>
              <a:rPr lang="uk" altLang="en-US" b="0" dirty="0">
                <a:solidFill>
                  <a:srgbClr val="106D4C"/>
                </a:solidFill>
                <a:latin typeface="+mn-lt"/>
              </a:rPr>
              <a:t>Codex Alimentarius</a:t>
            </a:r>
            <a:endParaRPr lang="en-US" altLang="en-US" b="0" dirty="0">
              <a:solidFill>
                <a:srgbClr val="106D4C"/>
              </a:solidFill>
            </a:endParaRPr>
          </a:p>
          <a:p>
            <a:pPr>
              <a:lnSpc>
                <a:spcPct val="90000"/>
              </a:lnSpc>
              <a:spcBef>
                <a:spcPct val="20000"/>
              </a:spcBef>
            </a:pPr>
            <a:endParaRPr lang="en-US" altLang="en-US" b="0" dirty="0">
              <a:solidFill>
                <a:srgbClr val="106D4C"/>
              </a:solidFill>
            </a:endParaRPr>
          </a:p>
        </p:txBody>
      </p:sp>
      <p:pic>
        <p:nvPicPr>
          <p:cNvPr id="9" name="Picture 11" descr="GB_SoilAssociation">
            <a:extLst>
              <a:ext uri="{FF2B5EF4-FFF2-40B4-BE49-F238E27FC236}">
                <a16:creationId xmlns:a16="http://schemas.microsoft.com/office/drawing/2014/main" id="{85651061-F93B-5A4D-9693-42FB833924A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80118" y="1529496"/>
            <a:ext cx="936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7">
            <a:extLst>
              <a:ext uri="{FF2B5EF4-FFF2-40B4-BE49-F238E27FC236}">
                <a16:creationId xmlns:a16="http://schemas.microsoft.com/office/drawing/2014/main" id="{38DE53AF-ABC7-6349-B284-9A150137B544}"/>
              </a:ext>
            </a:extLst>
          </p:cNvPr>
          <p:cNvGraphicFramePr>
            <a:graphicFrameLocks noChangeAspect="1"/>
          </p:cNvGraphicFramePr>
          <p:nvPr/>
        </p:nvGraphicFramePr>
        <p:xfrm>
          <a:off x="9063676" y="1604453"/>
          <a:ext cx="576262" cy="865187"/>
        </p:xfrm>
        <a:graphic>
          <a:graphicData uri="http://schemas.openxmlformats.org/presentationml/2006/ole">
            <mc:AlternateContent xmlns:mc="http://schemas.openxmlformats.org/markup-compatibility/2006">
              <mc:Choice xmlns:v="urn:schemas-microsoft-com:vml" Requires="v">
                <p:oleObj spid="_x0000_s1026" name="Image" r:id="rId5" imgW="1689100" imgH="2540000" progId="PhotoshopElements.Image.2">
                  <p:embed/>
                </p:oleObj>
              </mc:Choice>
              <mc:Fallback>
                <p:oleObj name="Image" r:id="rId5" imgW="1689100" imgH="2540000" progId="PhotoshopElements.Image.2">
                  <p:embed/>
                  <p:pic>
                    <p:nvPicPr>
                      <p:cNvPr id="10" name="Object 17">
                        <a:extLst>
                          <a:ext uri="{FF2B5EF4-FFF2-40B4-BE49-F238E27FC236}">
                            <a16:creationId xmlns:a16="http://schemas.microsoft.com/office/drawing/2014/main" id="{38DE53AF-ABC7-6349-B284-9A150137B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3676" y="1604453"/>
                        <a:ext cx="57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1" name="Picture 21">
            <a:extLst>
              <a:ext uri="{FF2B5EF4-FFF2-40B4-BE49-F238E27FC236}">
                <a16:creationId xmlns:a16="http://schemas.microsoft.com/office/drawing/2014/main" id="{F6943465-CF8F-6B48-802C-944C7CA97D7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00766" y="1699024"/>
            <a:ext cx="592137" cy="896937"/>
          </a:xfrm>
          <a:prstGeom prst="rect">
            <a:avLst/>
          </a:prstGeom>
          <a:noFill/>
          <a:ln>
            <a:noFill/>
          </a:ln>
          <a:effectLst/>
          <a:extLst>
            <a:ext uri="{909E8E84-426E-40dd-AFC4-6F175D3DCCD1}">
              <a14:hiddenFill xmlns="" xmlns:a16="http://schemas.microsoft.com/office/drawing/2014/main" xmlns:mc="http://schemas.openxmlformats.org/markup-compatibility/2006" xmlns:v="urn:schemas-microsoft-com:vml" xmlns:p14="http://schemas.microsoft.com/office/powerpoint/2010/main" xmlns:a14="http://schemas.microsoft.com/office/drawing/2010/main">
                <a:solidFill>
                  <a:schemeClr val="accent1"/>
                </a:solidFill>
              </a14:hiddenFill>
            </a:ext>
            <a:ext uri="{91240B29-F687-4f45-9708-019B960494DF}">
              <a14:hiddenLine xmlns="" xmlns:a16="http://schemas.microsoft.com/office/drawing/2014/main" xmlns:mc="http://schemas.openxmlformats.org/markup-compatibility/2006" xmlns:v="urn:schemas-microsoft-com:vml" xmlns:p14="http://schemas.microsoft.com/office/powerpoint/2010/main" xmlns:a14="http://schemas.microsoft.com/office/drawing/2010/main" w="76200">
                <a:solidFill>
                  <a:schemeClr val="bg1"/>
                </a:solidFill>
                <a:miter lim="800000"/>
                <a:headEnd/>
                <a:tailEnd/>
              </a14:hiddenLine>
            </a:ext>
            <a:ext uri="{AF507438-7753-43e0-B8FC-AC1667EBCBE1}">
              <a14:hiddenEffects xmlns="" xmlns:a16="http://schemas.microsoft.com/office/drawing/2014/main" xmlns:mc="http://schemas.openxmlformats.org/markup-compatibility/2006" xmlns:v="urn:schemas-microsoft-com:vml" xmlns:p14="http://schemas.microsoft.com/office/powerpoint/2010/main" xmlns:a14="http://schemas.microsoft.com/office/drawing/2010/main">
                <a:effectLst>
                  <a:outerShdw blurRad="63500" dist="38099" dir="2700000" algn="ctr" rotWithShape="0">
                    <a:schemeClr val="bg2">
                      <a:alpha val="74997"/>
                    </a:schemeClr>
                  </a:outerShdw>
                </a:effectLst>
              </a14:hiddenEffects>
            </a:ext>
          </a:extLst>
        </p:spPr>
      </p:pic>
      <p:pic>
        <p:nvPicPr>
          <p:cNvPr id="12" name="Picture 11">
            <a:extLst>
              <a:ext uri="{FF2B5EF4-FFF2-40B4-BE49-F238E27FC236}">
                <a16:creationId xmlns:a16="http://schemas.microsoft.com/office/drawing/2014/main" id="{362D49DD-AAFC-5D46-A127-381BD4553780}"/>
              </a:ext>
            </a:extLst>
          </p:cNvPr>
          <p:cNvPicPr>
            <a:picLocks noChangeAspect="1"/>
          </p:cNvPicPr>
          <p:nvPr/>
        </p:nvPicPr>
        <p:blipFill>
          <a:blip r:embed="rId8"/>
          <a:stretch>
            <a:fillRect/>
          </a:stretch>
        </p:blipFill>
        <p:spPr>
          <a:xfrm>
            <a:off x="10991151" y="1529496"/>
            <a:ext cx="756083" cy="908736"/>
          </a:xfrm>
          <a:prstGeom prst="rect">
            <a:avLst/>
          </a:prstGeom>
        </p:spPr>
      </p:pic>
      <p:pic>
        <p:nvPicPr>
          <p:cNvPr id="13" name="Picture 15" descr="USDA-Logo">
            <a:extLst>
              <a:ext uri="{FF2B5EF4-FFF2-40B4-BE49-F238E27FC236}">
                <a16:creationId xmlns:a16="http://schemas.microsoft.com/office/drawing/2014/main" id="{EB88AD86-462F-064B-A28C-8B2C7231892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4919" y="2764732"/>
            <a:ext cx="798629" cy="79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19">
            <a:extLst>
              <a:ext uri="{FF2B5EF4-FFF2-40B4-BE49-F238E27FC236}">
                <a16:creationId xmlns:a16="http://schemas.microsoft.com/office/drawing/2014/main" id="{B46BA4B1-95FF-E44D-A238-3B3D5BC68FF5}"/>
              </a:ext>
            </a:extLst>
          </p:cNvPr>
          <p:cNvGraphicFramePr>
            <a:graphicFrameLocks noChangeAspect="1"/>
          </p:cNvGraphicFramePr>
          <p:nvPr/>
        </p:nvGraphicFramePr>
        <p:xfrm>
          <a:off x="7698382" y="2707292"/>
          <a:ext cx="904498" cy="856069"/>
        </p:xfrm>
        <a:graphic>
          <a:graphicData uri="http://schemas.openxmlformats.org/presentationml/2006/ole">
            <mc:AlternateContent xmlns:mc="http://schemas.openxmlformats.org/markup-compatibility/2006">
              <mc:Choice xmlns:v="urn:schemas-microsoft-com:vml" Requires="v">
                <p:oleObj spid="_x0000_s1027" name="Bitmap" r:id="rId10" imgW="1625600" imgH="1536700" progId="Paint.Picture">
                  <p:embed/>
                </p:oleObj>
              </mc:Choice>
              <mc:Fallback>
                <p:oleObj name="Bitmap" r:id="rId10" imgW="1625600" imgH="1536700" progId="Paint.Picture">
                  <p:embed/>
                  <p:pic>
                    <p:nvPicPr>
                      <p:cNvPr id="14" name="Object 19">
                        <a:extLst>
                          <a:ext uri="{FF2B5EF4-FFF2-40B4-BE49-F238E27FC236}">
                            <a16:creationId xmlns:a16="http://schemas.microsoft.com/office/drawing/2014/main" id="{B46BA4B1-95FF-E44D-A238-3B3D5BC68F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8382" y="2707292"/>
                        <a:ext cx="904498" cy="856069"/>
                      </a:xfrm>
                      <a:prstGeom prst="rect">
                        <a:avLst/>
                      </a:prstGeom>
                      <a:noFill/>
                      <a:ln>
                        <a:noFill/>
                      </a:ln>
                    </p:spPr>
                  </p:pic>
                </p:oleObj>
              </mc:Fallback>
            </mc:AlternateContent>
          </a:graphicData>
        </a:graphic>
      </p:graphicFrame>
      <p:pic>
        <p:nvPicPr>
          <p:cNvPr id="15" name="Picture 20">
            <a:extLst>
              <a:ext uri="{FF2B5EF4-FFF2-40B4-BE49-F238E27FC236}">
                <a16:creationId xmlns:a16="http://schemas.microsoft.com/office/drawing/2014/main" id="{2B12A76C-D844-8242-9EA4-0D6D26EFF94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983520" y="2696527"/>
            <a:ext cx="727075" cy="935037"/>
          </a:xfrm>
          <a:prstGeom prst="rect">
            <a:avLst/>
          </a:prstGeom>
          <a:noFill/>
          <a:ln>
            <a:noFill/>
          </a:ln>
          <a:effectLst/>
          <a:extLst>
            <a:ext uri="{909E8E84-426E-40dd-AFC4-6F175D3DCCD1}">
              <a14:hiddenFill xmlns="" xmlns:a16="http://schemas.microsoft.com/office/drawing/2014/main" xmlns:mc="http://schemas.openxmlformats.org/markup-compatibility/2006" xmlns:v="urn:schemas-microsoft-com:vml" xmlns:p14="http://schemas.microsoft.com/office/powerpoint/2010/main" xmlns:a14="http://schemas.microsoft.com/office/drawing/2010/main">
                <a:solidFill>
                  <a:schemeClr val="accent1"/>
                </a:solidFill>
              </a14:hiddenFill>
            </a:ext>
            <a:ext uri="{91240B29-F687-4f45-9708-019B960494DF}">
              <a14:hiddenLine xmlns="" xmlns:a16="http://schemas.microsoft.com/office/drawing/2014/main" xmlns:mc="http://schemas.openxmlformats.org/markup-compatibility/2006" xmlns:v="urn:schemas-microsoft-com:vml" xmlns:p14="http://schemas.microsoft.com/office/powerpoint/2010/main" xmlns:a14="http://schemas.microsoft.com/office/drawing/2010/main" w="9525">
                <a:solidFill>
                  <a:schemeClr val="tx1"/>
                </a:solidFill>
                <a:miter lim="800000"/>
                <a:headEnd/>
                <a:tailEnd/>
              </a14:hiddenLine>
            </a:ext>
            <a:ext uri="{AF507438-7753-43e0-B8FC-AC1667EBCBE1}">
              <a14:hiddenEffects xmlns="" xmlns:a16="http://schemas.microsoft.com/office/drawing/2014/main" xmlns:mc="http://schemas.openxmlformats.org/markup-compatibility/2006" xmlns:v="urn:schemas-microsoft-com:vml" xmlns:p14="http://schemas.microsoft.com/office/powerpoint/2010/main" xmlns:a14="http://schemas.microsoft.com/office/drawing/2010/main">
                <a:effectLst>
                  <a:outerShdw blurRad="63500" dist="38099" dir="2700000" algn="ctr" rotWithShape="0">
                    <a:schemeClr val="bg2">
                      <a:alpha val="74997"/>
                    </a:schemeClr>
                  </a:outerShdw>
                </a:effectLst>
              </a14:hiddenEffects>
            </a:ext>
          </a:extLst>
        </p:spPr>
      </p:pic>
      <p:pic>
        <p:nvPicPr>
          <p:cNvPr id="16" name="Picture 1">
            <a:extLst>
              <a:ext uri="{FF2B5EF4-FFF2-40B4-BE49-F238E27FC236}">
                <a16:creationId xmlns:a16="http://schemas.microsoft.com/office/drawing/2014/main" id="{1970459D-6218-7049-BF0C-18B70A5B74E0}"/>
              </a:ext>
            </a:extLst>
          </p:cNvPr>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9932852" y="2796394"/>
            <a:ext cx="10207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0F50432-5D26-244F-955B-025F5E9A97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02880" y="3933693"/>
            <a:ext cx="810112" cy="810112"/>
          </a:xfrm>
          <a:prstGeom prst="rect">
            <a:avLst/>
          </a:prstGeom>
        </p:spPr>
      </p:pic>
      <p:pic>
        <p:nvPicPr>
          <p:cNvPr id="18" name="Picture 17">
            <a:extLst>
              <a:ext uri="{FF2B5EF4-FFF2-40B4-BE49-F238E27FC236}">
                <a16:creationId xmlns:a16="http://schemas.microsoft.com/office/drawing/2014/main" id="{C8E2ED3F-CCE9-8B4A-9634-95D51AB246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738335" y="3933693"/>
            <a:ext cx="1412296" cy="907905"/>
          </a:xfrm>
          <a:prstGeom prst="rect">
            <a:avLst/>
          </a:prstGeom>
        </p:spPr>
      </p:pic>
      <p:pic>
        <p:nvPicPr>
          <p:cNvPr id="3" name="Picture 2">
            <a:extLst>
              <a:ext uri="{FF2B5EF4-FFF2-40B4-BE49-F238E27FC236}">
                <a16:creationId xmlns:a16="http://schemas.microsoft.com/office/drawing/2014/main" id="{B827719C-E625-48B5-0497-E6E4E6994FE1}"/>
              </a:ext>
            </a:extLst>
          </p:cNvPr>
          <p:cNvPicPr>
            <a:picLocks noChangeAspect="1"/>
          </p:cNvPicPr>
          <p:nvPr/>
        </p:nvPicPr>
        <p:blipFill>
          <a:blip r:embed="rId16"/>
          <a:stretch>
            <a:fillRect/>
          </a:stretch>
        </p:blipFill>
        <p:spPr>
          <a:xfrm>
            <a:off x="6826753" y="5171917"/>
            <a:ext cx="1412296" cy="843162"/>
          </a:xfrm>
          <a:prstGeom prst="rect">
            <a:avLst/>
          </a:prstGeom>
        </p:spPr>
      </p:pic>
      <p:pic>
        <p:nvPicPr>
          <p:cNvPr id="2050" name="Picture 2" descr="Demeter - Biodynamic Federation Demeter International">
            <a:extLst>
              <a:ext uri="{FF2B5EF4-FFF2-40B4-BE49-F238E27FC236}">
                <a16:creationId xmlns:a16="http://schemas.microsoft.com/office/drawing/2014/main" id="{8A744A25-4981-EEA3-80BD-C37426DCAF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6373" y="1604453"/>
            <a:ext cx="2358110" cy="103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4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91439"/>
            <a:ext cx="10119359" cy="578391"/>
          </a:xfrm>
        </p:spPr>
        <p:txBody>
          <a:bodyPr>
            <a:noAutofit/>
          </a:bodyPr>
          <a:lstStyle/>
          <a:p>
            <a:pPr>
              <a:defRPr/>
            </a:pPr>
            <a:r>
              <a:rPr lang="en-US" sz="2400" dirty="0">
                <a:solidFill>
                  <a:srgbClr val="099459"/>
                </a:solidFill>
              </a:rPr>
              <a:t>IFOAM </a:t>
            </a:r>
            <a:r>
              <a:rPr lang="uk" sz="2400" dirty="0">
                <a:solidFill>
                  <a:srgbClr val="099459"/>
                </a:solidFill>
              </a:rPr>
              <a:t>family of standards</a:t>
            </a:r>
          </a:p>
        </p:txBody>
      </p:sp>
      <p:pic>
        <p:nvPicPr>
          <p:cNvPr id="4" name="Picture 3" descr="A white and yellow poster with text&#10;&#10;Description automatically generated">
            <a:extLst>
              <a:ext uri="{FF2B5EF4-FFF2-40B4-BE49-F238E27FC236}">
                <a16:creationId xmlns:a16="http://schemas.microsoft.com/office/drawing/2014/main" id="{46BF8070-E503-EF33-172F-37DE17F1D5C7}"/>
              </a:ext>
            </a:extLst>
          </p:cNvPr>
          <p:cNvPicPr>
            <a:picLocks noChangeAspect="1"/>
          </p:cNvPicPr>
          <p:nvPr/>
        </p:nvPicPr>
        <p:blipFill>
          <a:blip r:embed="rId3"/>
          <a:stretch>
            <a:fillRect/>
          </a:stretch>
        </p:blipFill>
        <p:spPr>
          <a:xfrm>
            <a:off x="1961784" y="819807"/>
            <a:ext cx="8268431" cy="5780173"/>
          </a:xfrm>
          <a:prstGeom prst="rect">
            <a:avLst/>
          </a:prstGeom>
        </p:spPr>
      </p:pic>
    </p:spTree>
    <p:extLst>
      <p:ext uri="{BB962C8B-B14F-4D97-AF65-F5344CB8AC3E}">
        <p14:creationId xmlns:p14="http://schemas.microsoft.com/office/powerpoint/2010/main" val="248507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ACCE5-6585-8F14-335C-6411CD8F2171}"/>
            </a:ext>
          </a:extLst>
        </p:cNvPr>
        <p:cNvGrpSpPr/>
        <p:nvPr/>
      </p:nvGrpSpPr>
      <p:grpSpPr>
        <a:xfrm>
          <a:off x="0" y="0"/>
          <a:ext cx="0" cy="0"/>
          <a:chOff x="0" y="0"/>
          <a:chExt cx="0" cy="0"/>
        </a:xfrm>
      </p:grpSpPr>
      <p:sp>
        <p:nvSpPr>
          <p:cNvPr id="71681" name="Rectangle 2">
            <a:extLst>
              <a:ext uri="{FF2B5EF4-FFF2-40B4-BE49-F238E27FC236}">
                <a16:creationId xmlns:a16="http://schemas.microsoft.com/office/drawing/2014/main" id="{3196E3E4-3EC8-289E-93A3-CF6420FB4021}"/>
              </a:ext>
            </a:extLst>
          </p:cNvPr>
          <p:cNvSpPr>
            <a:spLocks noGrp="1" noChangeArrowheads="1"/>
          </p:cNvSpPr>
          <p:nvPr>
            <p:ph type="title"/>
          </p:nvPr>
        </p:nvSpPr>
        <p:spPr>
          <a:xfrm>
            <a:off x="-654199" y="137214"/>
            <a:ext cx="11275512" cy="1362251"/>
          </a:xfrm>
        </p:spPr>
        <p:txBody>
          <a:bodyPr>
            <a:normAutofit/>
          </a:bodyPr>
          <a:lstStyle/>
          <a:p>
            <a:r>
              <a:rPr lang="ru-RU" altLang="en-US" sz="2400" dirty="0">
                <a:solidFill>
                  <a:srgbClr val="099459"/>
                </a:solidFill>
                <a:latin typeface="Arial" panose="020B0604020202020204" pitchFamily="34" charset="0"/>
                <a:ea typeface="ＭＳ Ｐゴシック" panose="020B0600070205080204" pitchFamily="34" charset="-128"/>
              </a:rPr>
              <a:t>The standard must pass </a:t>
            </a:r>
            <a:r>
              <a:rPr lang="de-DE" altLang="en-US" sz="2400" dirty="0">
                <a:solidFill>
                  <a:srgbClr val="099459"/>
                </a:solidFill>
                <a:latin typeface="Arial" panose="020B0604020202020204" pitchFamily="34" charset="0"/>
                <a:ea typeface="ＭＳ Ｐゴシック" panose="020B0600070205080204" pitchFamily="34" charset="-128"/>
              </a:rPr>
              <a:t>COROS </a:t>
            </a:r>
            <a:r>
              <a:rPr lang="ru-RU" altLang="en-US" sz="2400" dirty="0">
                <a:solidFill>
                  <a:srgbClr val="099459"/>
                </a:solidFill>
                <a:latin typeface="Arial" panose="020B0604020202020204" pitchFamily="34" charset="0"/>
                <a:ea typeface="ＭＳ Ｐゴシック" panose="020B0600070205080204" pitchFamily="34" charset="-128"/>
              </a:rPr>
              <a:t>in order to enter the family</a:t>
            </a:r>
            <a:r>
              <a:rPr lang="en-US" altLang="en-US" sz="2400" dirty="0">
                <a:solidFill>
                  <a:srgbClr val="099459"/>
                </a:solidFill>
                <a:latin typeface="Arial" panose="020B0604020202020204" pitchFamily="34" charset="0"/>
                <a:ea typeface="ＭＳ Ｐゴシック" panose="020B0600070205080204" pitchFamily="34" charset="-128"/>
              </a:rPr>
              <a:t/>
            </a:r>
            <a:br>
              <a:rPr lang="en-US" altLang="en-US" sz="2400" dirty="0">
                <a:solidFill>
                  <a:srgbClr val="099459"/>
                </a:solidFill>
                <a:latin typeface="Arial" panose="020B0604020202020204" pitchFamily="34" charset="0"/>
                <a:ea typeface="ＭＳ Ｐゴシック" panose="020B0600070205080204" pitchFamily="34" charset="-128"/>
              </a:rPr>
            </a:br>
            <a:endParaRPr lang="en-US" altLang="en-US" sz="2400" b="1" dirty="0">
              <a:solidFill>
                <a:srgbClr val="099459"/>
              </a:solidFill>
              <a:latin typeface="Arial" panose="020B0604020202020204" pitchFamily="34" charset="0"/>
              <a:ea typeface="ＭＳ Ｐゴシック" panose="020B0600070205080204" pitchFamily="34" charset="-128"/>
            </a:endParaRPr>
          </a:p>
        </p:txBody>
      </p:sp>
      <p:sp>
        <p:nvSpPr>
          <p:cNvPr id="71682" name="Rectangle 3">
            <a:extLst>
              <a:ext uri="{FF2B5EF4-FFF2-40B4-BE49-F238E27FC236}">
                <a16:creationId xmlns:a16="http://schemas.microsoft.com/office/drawing/2014/main" id="{D2DBA4F7-EDD6-E4EE-4F9E-BF0D982C3AB4}"/>
              </a:ext>
            </a:extLst>
          </p:cNvPr>
          <p:cNvSpPr>
            <a:spLocks noGrp="1" noChangeArrowheads="1"/>
          </p:cNvSpPr>
          <p:nvPr>
            <p:ph type="body" idx="4294967295"/>
          </p:nvPr>
        </p:nvSpPr>
        <p:spPr>
          <a:xfrm>
            <a:off x="421709" y="1317064"/>
            <a:ext cx="11348581" cy="4961807"/>
          </a:xfrm>
        </p:spPr>
        <p:txBody>
          <a:bodyPr>
            <a:normAutofit fontScale="92500" lnSpcReduction="10000"/>
          </a:bodyPr>
          <a:lstStyle/>
          <a:p>
            <a:pPr marL="0" indent="0">
              <a:lnSpc>
                <a:spcPct val="100000"/>
              </a:lnSpc>
              <a:spcBef>
                <a:spcPts val="5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altLang="en-US" sz="2700" b="1" dirty="0">
                <a:solidFill>
                  <a:schemeClr val="tx2"/>
                </a:solidFill>
                <a:latin typeface="Arial" panose="020B0604020202020204" pitchFamily="34" charset="0"/>
                <a:ea typeface="ＭＳ Ｐゴシック" panose="020B0600070205080204" pitchFamily="34" charset="-128"/>
              </a:rPr>
              <a:t>Common Objectives and Requirements of Organic Standards (</a:t>
            </a:r>
            <a:r>
              <a:rPr lang="en-US" altLang="en-US" sz="2700" b="1" dirty="0">
                <a:solidFill>
                  <a:schemeClr val="tx2"/>
                </a:solidFill>
                <a:latin typeface="Arial" panose="020B0604020202020204" pitchFamily="34" charset="0"/>
                <a:ea typeface="ＭＳ Ｐゴシック" panose="020B0600070205080204" pitchFamily="34" charset="-128"/>
              </a:rPr>
              <a:t>COROS)</a:t>
            </a:r>
          </a:p>
          <a:p>
            <a:pPr marL="0" indent="0">
              <a:lnSpc>
                <a:spcPct val="100000"/>
              </a:lnSpc>
              <a:spcBef>
                <a:spcPts val="5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2200" dirty="0">
              <a:solidFill>
                <a:schemeClr val="tx2"/>
              </a:solidFill>
            </a:endParaRP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dirty="0">
                <a:solidFill>
                  <a:schemeClr val="bg1"/>
                </a:solidFill>
              </a:rPr>
              <a:t>Organic farming is </a:t>
            </a:r>
            <a:r>
              <a:rPr lang="uk" sz="1800" b="1" dirty="0">
                <a:solidFill>
                  <a:schemeClr val="bg1"/>
                </a:solidFill>
              </a:rPr>
              <a:t>long-term, ecological and systemic</a:t>
            </a:r>
            <a:r>
              <a:rPr lang="uk" sz="1800" dirty="0">
                <a:solidFill>
                  <a:schemeClr val="bg1"/>
                </a:solidFill>
              </a:rPr>
              <a:t>.</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b="1" dirty="0">
                <a:solidFill>
                  <a:schemeClr val="bg1"/>
                </a:solidFill>
              </a:rPr>
              <a:t>Soil fertility </a:t>
            </a:r>
            <a:r>
              <a:rPr lang="uk" sz="1800" dirty="0">
                <a:solidFill>
                  <a:schemeClr val="bg1"/>
                </a:solidFill>
              </a:rPr>
              <a:t>is long-term and based on biological factors.</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dirty="0">
                <a:solidFill>
                  <a:schemeClr val="bg1"/>
                </a:solidFill>
              </a:rPr>
              <a:t>The use of </a:t>
            </a:r>
            <a:r>
              <a:rPr lang="uk" sz="1800" b="1" dirty="0">
                <a:solidFill>
                  <a:schemeClr val="bg1"/>
                </a:solidFill>
              </a:rPr>
              <a:t>synthetic materials </a:t>
            </a:r>
            <a:r>
              <a:rPr lang="uk" sz="1800" dirty="0">
                <a:solidFill>
                  <a:schemeClr val="bg1"/>
                </a:solidFill>
              </a:rPr>
              <a:t>and exposure of people and the environment to persistent, potentially harmful chemicals </a:t>
            </a:r>
            <a:r>
              <a:rPr lang="uk" sz="1800" b="1" dirty="0">
                <a:solidFill>
                  <a:schemeClr val="bg1"/>
                </a:solidFill>
              </a:rPr>
              <a:t>are avoided/minimised </a:t>
            </a:r>
            <a:r>
              <a:rPr lang="uk" sz="1800" dirty="0">
                <a:solidFill>
                  <a:schemeClr val="bg1"/>
                </a:solidFill>
              </a:rPr>
              <a:t>throughout the organic production chain.</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b="1" dirty="0">
                <a:solidFill>
                  <a:schemeClr val="bg1"/>
                </a:solidFill>
              </a:rPr>
              <a:t>Pollution and degradation </a:t>
            </a:r>
            <a:r>
              <a:rPr lang="uk" sz="1800" dirty="0">
                <a:solidFill>
                  <a:schemeClr val="bg1"/>
                </a:solidFill>
              </a:rPr>
              <a:t>of the production/processing facility and the environment as a result of production/processing activities </a:t>
            </a:r>
            <a:r>
              <a:rPr lang="uk" sz="1800" b="1" dirty="0">
                <a:solidFill>
                  <a:schemeClr val="bg1"/>
                </a:solidFill>
              </a:rPr>
              <a:t>are minimised</a:t>
            </a:r>
            <a:r>
              <a:rPr lang="uk" sz="1800" dirty="0">
                <a:solidFill>
                  <a:schemeClr val="bg1"/>
                </a:solidFill>
              </a:rPr>
              <a:t>.</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dirty="0">
                <a:solidFill>
                  <a:schemeClr val="bg1"/>
                </a:solidFill>
              </a:rPr>
              <a:t>Some </a:t>
            </a:r>
            <a:r>
              <a:rPr lang="uk" sz="1800" b="1" dirty="0">
                <a:solidFill>
                  <a:schemeClr val="bg1"/>
                </a:solidFill>
              </a:rPr>
              <a:t>unproven, unnatural and harmful technologies are excluded </a:t>
            </a:r>
            <a:r>
              <a:rPr lang="uk" sz="1800" dirty="0">
                <a:solidFill>
                  <a:schemeClr val="bg1"/>
                </a:solidFill>
              </a:rPr>
              <a:t>from the system.</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dirty="0">
                <a:solidFill>
                  <a:schemeClr val="bg1"/>
                </a:solidFill>
              </a:rPr>
              <a:t>Responsible treatment of </a:t>
            </a:r>
            <a:r>
              <a:rPr lang="uk" sz="1800" b="1" dirty="0">
                <a:solidFill>
                  <a:schemeClr val="bg1"/>
                </a:solidFill>
              </a:rPr>
              <a:t>animals.</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b="1" dirty="0">
                <a:solidFill>
                  <a:schemeClr val="bg1"/>
                </a:solidFill>
              </a:rPr>
              <a:t>The natural health </a:t>
            </a:r>
            <a:r>
              <a:rPr lang="uk" sz="1800" dirty="0">
                <a:solidFill>
                  <a:schemeClr val="bg1"/>
                </a:solidFill>
              </a:rPr>
              <a:t>of the animals is maintained and preserved.</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chemeClr val="bg1"/>
                </a:solidFill>
              </a:rPr>
              <a:t>Compliance</a:t>
            </a:r>
            <a:r>
              <a:rPr lang="ru-RU" sz="1800" dirty="0">
                <a:solidFill>
                  <a:schemeClr val="bg1"/>
                </a:solidFill>
              </a:rPr>
              <a:t> with the standard </a:t>
            </a:r>
            <a:r>
              <a:rPr lang="uk" sz="1800" dirty="0">
                <a:solidFill>
                  <a:schemeClr val="bg1"/>
                </a:solidFill>
              </a:rPr>
              <a:t>is maintained throughout the </a:t>
            </a:r>
            <a:r>
              <a:rPr lang="uk" sz="1800" b="1" dirty="0">
                <a:solidFill>
                  <a:schemeClr val="bg1"/>
                </a:solidFill>
              </a:rPr>
              <a:t>supply chain</a:t>
            </a:r>
            <a:r>
              <a:rPr lang="uk" sz="1800" dirty="0">
                <a:solidFill>
                  <a:schemeClr val="bg1"/>
                </a:solidFill>
              </a:rPr>
              <a:t>.</a:t>
            </a:r>
          </a:p>
          <a:p>
            <a:pPr>
              <a:lnSpc>
                <a:spcPct val="100000"/>
              </a:lnSpc>
              <a:spcBef>
                <a:spcPts val="500"/>
              </a:spcBef>
              <a:spcAft>
                <a:spcPts val="600"/>
              </a:spcAft>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uk" sz="1800" b="1" dirty="0">
                <a:solidFill>
                  <a:schemeClr val="bg1"/>
                </a:solidFill>
              </a:rPr>
              <a:t>Employees and workers </a:t>
            </a:r>
            <a:r>
              <a:rPr lang="uk" sz="1800" dirty="0">
                <a:solidFill>
                  <a:schemeClr val="bg1"/>
                </a:solidFill>
              </a:rPr>
              <a:t>are ensured honesty, respect and fairness, equal opportunity and non-discrimination.</a:t>
            </a:r>
            <a:endParaRPr lang="en-US" altLang="en-US" sz="1800" dirty="0">
              <a:latin typeface="Arial" panose="020B0604020202020204" pitchFamily="34" charset="0"/>
              <a:ea typeface="ＭＳ Ｐゴシック" panose="020B0600070205080204" pitchFamily="34" charset="-128"/>
            </a:endParaRPr>
          </a:p>
        </p:txBody>
      </p:sp>
      <p:sp>
        <p:nvSpPr>
          <p:cNvPr id="2" name="Rectangle 2">
            <a:extLst>
              <a:ext uri="{FF2B5EF4-FFF2-40B4-BE49-F238E27FC236}">
                <a16:creationId xmlns:a16="http://schemas.microsoft.com/office/drawing/2014/main" id="{A858F82A-6A6E-FC5F-822F-C5EB690CDDB7}"/>
              </a:ext>
            </a:extLst>
          </p:cNvPr>
          <p:cNvSpPr txBox="1">
            <a:spLocks noChangeArrowheads="1"/>
          </p:cNvSpPr>
          <p:nvPr/>
        </p:nvSpPr>
        <p:spPr>
          <a:xfrm>
            <a:off x="-968108" y="808324"/>
            <a:ext cx="11275512" cy="1362251"/>
          </a:xfrm>
        </p:spPr>
        <p:txBody>
          <a:bodyPr>
            <a:norm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endParaRPr lang="en-US" altLang="en-US" sz="2400" dirty="0">
              <a:solidFill>
                <a:schemeClr val="tx2"/>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883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5B6BB111-E93A-9243-B8A8-FB4F7F2BB041}"/>
              </a:ext>
            </a:extLst>
          </p:cNvPr>
          <p:cNvSpPr>
            <a:spLocks noGrp="1" noChangeArrowheads="1"/>
          </p:cNvSpPr>
          <p:nvPr>
            <p:ph type="title"/>
          </p:nvPr>
        </p:nvSpPr>
        <p:spPr>
          <a:xfrm>
            <a:off x="501041" y="181985"/>
            <a:ext cx="11275512" cy="1362251"/>
          </a:xfrm>
        </p:spPr>
        <p:txBody>
          <a:bodyPr>
            <a:normAutofit/>
          </a:bodyPr>
          <a:lstStyle/>
          <a:p>
            <a:pPr algn="l"/>
            <a:r>
              <a:rPr lang="ru-RU" altLang="en-US" sz="2400" dirty="0">
                <a:solidFill>
                  <a:srgbClr val="099459"/>
                </a:solidFill>
                <a:latin typeface="Arial" panose="020B0604020202020204" pitchFamily="34" charset="0"/>
                <a:ea typeface="ＭＳ Ｐゴシック" panose="020B0600070205080204" pitchFamily="34" charset="-128"/>
              </a:rPr>
              <a:t>Advantages of </a:t>
            </a:r>
            <a:r>
              <a:rPr lang="de-DE" altLang="en-US" sz="2400" dirty="0">
                <a:solidFill>
                  <a:srgbClr val="099459"/>
                </a:solidFill>
                <a:latin typeface="Arial" panose="020B0604020202020204" pitchFamily="34" charset="0"/>
                <a:ea typeface="ＭＳ Ｐゴシック" panose="020B0600070205080204" pitchFamily="34" charset="-128"/>
              </a:rPr>
              <a:t>FoS </a:t>
            </a:r>
            <a:r>
              <a:rPr lang="ru-RU" altLang="en-US" sz="2400" dirty="0">
                <a:solidFill>
                  <a:srgbClr val="099459"/>
                </a:solidFill>
                <a:latin typeface="Arial" panose="020B0604020202020204" pitchFamily="34" charset="0"/>
                <a:ea typeface="ＭＳ Ｐゴシック" panose="020B0600070205080204" pitchFamily="34" charset="-128"/>
              </a:rPr>
              <a:t>and </a:t>
            </a:r>
            <a:r>
              <a:rPr lang="de-DE" altLang="en-US" sz="2400" dirty="0">
                <a:solidFill>
                  <a:srgbClr val="099459"/>
                </a:solidFill>
                <a:latin typeface="Arial" panose="020B0604020202020204" pitchFamily="34" charset="0"/>
                <a:ea typeface="ＭＳ Ｐゴシック" panose="020B0600070205080204" pitchFamily="34" charset="-128"/>
              </a:rPr>
              <a:t>COROS </a:t>
            </a:r>
            <a:r>
              <a:rPr lang="ru-RU" altLang="en-US" sz="2400" dirty="0">
                <a:solidFill>
                  <a:srgbClr val="099459"/>
                </a:solidFill>
                <a:latin typeface="Arial" panose="020B0604020202020204" pitchFamily="34" charset="0"/>
                <a:ea typeface="ＭＳ Ｐゴシック" panose="020B0600070205080204" pitchFamily="34" charset="-128"/>
              </a:rPr>
              <a:t>passage</a:t>
            </a:r>
            <a:r>
              <a:rPr lang="en-US" altLang="en-US" sz="2400" dirty="0">
                <a:solidFill>
                  <a:srgbClr val="099459"/>
                </a:solidFill>
                <a:latin typeface="Arial" panose="020B0604020202020204" pitchFamily="34" charset="0"/>
                <a:ea typeface="ＭＳ Ｐゴシック" panose="020B0600070205080204" pitchFamily="34" charset="-128"/>
              </a:rPr>
              <a:t/>
            </a:r>
            <a:br>
              <a:rPr lang="en-US" altLang="en-US" sz="2400" dirty="0">
                <a:solidFill>
                  <a:srgbClr val="099459"/>
                </a:solidFill>
                <a:latin typeface="Arial" panose="020B0604020202020204" pitchFamily="34" charset="0"/>
                <a:ea typeface="ＭＳ Ｐゴシック" panose="020B0600070205080204" pitchFamily="34" charset="-128"/>
              </a:rPr>
            </a:br>
            <a:endParaRPr lang="en-US" altLang="en-US" sz="2400" b="1" dirty="0">
              <a:solidFill>
                <a:srgbClr val="099459"/>
              </a:solidFill>
              <a:latin typeface="Arial" panose="020B0604020202020204" pitchFamily="34" charset="0"/>
              <a:ea typeface="ＭＳ Ｐゴシック" panose="020B0600070205080204" pitchFamily="34" charset="-128"/>
            </a:endParaRPr>
          </a:p>
        </p:txBody>
      </p:sp>
      <p:sp>
        <p:nvSpPr>
          <p:cNvPr id="71682" name="Rectangle 3">
            <a:extLst>
              <a:ext uri="{FF2B5EF4-FFF2-40B4-BE49-F238E27FC236}">
                <a16:creationId xmlns:a16="http://schemas.microsoft.com/office/drawing/2014/main" id="{37347A23-6889-1344-B8B1-1D4B3DC53858}"/>
              </a:ext>
            </a:extLst>
          </p:cNvPr>
          <p:cNvSpPr>
            <a:spLocks noGrp="1" noChangeArrowheads="1"/>
          </p:cNvSpPr>
          <p:nvPr>
            <p:ph type="body" idx="4294967295"/>
          </p:nvPr>
        </p:nvSpPr>
        <p:spPr>
          <a:xfrm>
            <a:off x="501041" y="1802861"/>
            <a:ext cx="5979969" cy="4752373"/>
          </a:xfrm>
        </p:spPr>
        <p:txBody>
          <a:bodyPr>
            <a:noAutofit/>
          </a:bodyPr>
          <a:lstStyle/>
          <a:p>
            <a:pPr>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rgbClr val="099459"/>
                </a:solidFill>
              </a:rPr>
              <a:t>Textiles (Private)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Global Textile Standard (GOTS)</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Textile Exchange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Öko Tex Organic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Cotton </a:t>
            </a:r>
            <a:r>
              <a:rPr lang="de-DE" sz="1800" dirty="0" err="1">
                <a:solidFill>
                  <a:srgbClr val="099459"/>
                </a:solidFill>
              </a:rPr>
              <a:t>made </a:t>
            </a:r>
            <a:r>
              <a:rPr lang="de-DE" sz="1800" dirty="0">
                <a:solidFill>
                  <a:srgbClr val="099459"/>
                </a:solidFill>
              </a:rPr>
              <a:t>in </a:t>
            </a:r>
            <a:r>
              <a:rPr lang="de-DE" sz="1800" dirty="0" err="1">
                <a:solidFill>
                  <a:srgbClr val="099459"/>
                </a:solidFill>
              </a:rPr>
              <a:t>Africa </a:t>
            </a:r>
            <a:r>
              <a:rPr lang="de-DE" sz="1800" dirty="0">
                <a:solidFill>
                  <a:srgbClr val="099459"/>
                </a:solidFill>
              </a:rPr>
              <a:t>Organic </a:t>
            </a:r>
          </a:p>
          <a:p>
            <a:pPr>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rgbClr val="099459"/>
                </a:solidFill>
              </a:rPr>
              <a:t>Cosmetics (Private)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COSMOS Belgium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a:solidFill>
                  <a:srgbClr val="099459"/>
                </a:solidFill>
              </a:rPr>
              <a:t>Nature Label, Belgium </a:t>
            </a:r>
            <a:endParaRPr lang="ru-RU" sz="1800" dirty="0">
              <a:solidFill>
                <a:srgbClr val="099459"/>
              </a:solidFill>
            </a:endParaRP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1800" dirty="0" err="1">
                <a:solidFill>
                  <a:srgbClr val="099459"/>
                </a:solidFill>
              </a:rPr>
              <a:t>EcoWellness labelling programme</a:t>
            </a:r>
            <a:endParaRPr lang="ru-RU" sz="1800" dirty="0">
              <a:solidFill>
                <a:srgbClr val="099459"/>
              </a:solidFill>
            </a:endParaRPr>
          </a:p>
          <a:p>
            <a:pPr>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rgbClr val="099459"/>
                </a:solidFill>
              </a:rPr>
              <a:t>Food (Private)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dirty="0">
                <a:solidFill>
                  <a:srgbClr val="099459"/>
                </a:solidFill>
              </a:rPr>
              <a:t>Labelling requirements of the East African Organic Standard</a:t>
            </a:r>
          </a:p>
          <a:p>
            <a:pPr marL="0" indent="0">
              <a:spcBef>
                <a:spcPts val="5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1800" dirty="0">
              <a:solidFill>
                <a:schemeClr val="tx2"/>
              </a:solidFill>
            </a:endParaRP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1800" dirty="0">
              <a:solidFill>
                <a:schemeClr val="tx2"/>
              </a:solidFill>
            </a:endParaRPr>
          </a:p>
        </p:txBody>
      </p:sp>
      <p:sp>
        <p:nvSpPr>
          <p:cNvPr id="2" name="Rectangle 2">
            <a:extLst>
              <a:ext uri="{FF2B5EF4-FFF2-40B4-BE49-F238E27FC236}">
                <a16:creationId xmlns:a16="http://schemas.microsoft.com/office/drawing/2014/main" id="{18981F5F-0266-0D4B-41BF-6746DC9BE14B}"/>
              </a:ext>
            </a:extLst>
          </p:cNvPr>
          <p:cNvSpPr txBox="1">
            <a:spLocks noChangeArrowheads="1"/>
          </p:cNvSpPr>
          <p:nvPr/>
        </p:nvSpPr>
        <p:spPr>
          <a:xfrm>
            <a:off x="-968108" y="808324"/>
            <a:ext cx="11275512" cy="1362251"/>
          </a:xfrm>
        </p:spPr>
        <p:txBody>
          <a:bodyPr>
            <a:norm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endParaRPr lang="en-US" altLang="en-US" sz="2400" dirty="0">
              <a:solidFill>
                <a:schemeClr val="tx2"/>
              </a:solidFill>
              <a:latin typeface="Arial" panose="020B0604020202020204" pitchFamily="34" charset="0"/>
              <a:ea typeface="ＭＳ Ｐゴシック" panose="020B0600070205080204" pitchFamily="34" charset="-128"/>
            </a:endParaRPr>
          </a:p>
        </p:txBody>
      </p:sp>
      <p:sp>
        <p:nvSpPr>
          <p:cNvPr id="5" name="Rectangle 3">
            <a:extLst>
              <a:ext uri="{FF2B5EF4-FFF2-40B4-BE49-F238E27FC236}">
                <a16:creationId xmlns:a16="http://schemas.microsoft.com/office/drawing/2014/main" id="{EB17703D-422F-ADD0-900B-792C0212F5CC}"/>
              </a:ext>
            </a:extLst>
          </p:cNvPr>
          <p:cNvSpPr txBox="1">
            <a:spLocks noChangeArrowheads="1"/>
          </p:cNvSpPr>
          <p:nvPr/>
        </p:nvSpPr>
        <p:spPr>
          <a:xfrm>
            <a:off x="6096000" y="1732474"/>
            <a:ext cx="6096000" cy="5125526"/>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rgbClr val="099459"/>
                </a:solidFill>
              </a:rPr>
              <a:t>Exhibitions (Private</a:t>
            </a:r>
            <a:r>
              <a:rPr lang="ru-RU" sz="1800" dirty="0">
                <a:solidFill>
                  <a:srgbClr val="099459"/>
                </a:solidFill>
              </a:rPr>
              <a:t>)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dirty="0">
                <a:solidFill>
                  <a:srgbClr val="099459"/>
                </a:solidFill>
              </a:rPr>
              <a:t>Requirements for exhibitors/products accepted at </a:t>
            </a:r>
            <a:r>
              <a:rPr lang="en-GB" sz="1800" dirty="0" err="1">
                <a:solidFill>
                  <a:srgbClr val="099459"/>
                </a:solidFill>
              </a:rPr>
              <a:t>BioFach</a:t>
            </a:r>
            <a:endParaRPr lang="ru-RU" sz="1800" dirty="0">
              <a:solidFill>
                <a:srgbClr val="099459"/>
              </a:solidFill>
            </a:endParaRP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dirty="0">
                <a:solidFill>
                  <a:srgbClr val="099459"/>
                </a:solidFill>
              </a:rPr>
              <a:t>Middle East Natural &amp; Organic Product Expo's technical criteria for organic products</a:t>
            </a:r>
            <a:endParaRPr lang="ru-RU" sz="1800" dirty="0">
              <a:solidFill>
                <a:srgbClr val="099459"/>
              </a:solidFill>
            </a:endParaRP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ru-RU" sz="1800" dirty="0">
              <a:solidFill>
                <a:srgbClr val="099459"/>
              </a:solidFill>
            </a:endParaRPr>
          </a:p>
          <a:p>
            <a:pPr>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b="1" dirty="0">
                <a:solidFill>
                  <a:schemeClr val="tx2"/>
                </a:solidFill>
              </a:rPr>
              <a:t>State programmes </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dirty="0">
                <a:solidFill>
                  <a:schemeClr val="tx2"/>
                </a:solidFill>
              </a:rPr>
              <a:t>Australian requirements for imported organic or biodynamic products and ingredients</a:t>
            </a: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ru-RU" sz="1800" dirty="0">
                <a:solidFill>
                  <a:schemeClr val="tx2"/>
                </a:solidFill>
              </a:rPr>
              <a:t>Procedures and conditions for importing organic products into Saudi Arabia</a:t>
            </a:r>
            <a:endParaRPr lang="de-DE" sz="1800" dirty="0">
              <a:solidFill>
                <a:schemeClr val="tx2"/>
              </a:solidFill>
            </a:endParaRPr>
          </a:p>
          <a:p>
            <a:pPr lvl="1">
              <a:spcBef>
                <a:spcPts val="5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sz="1800" dirty="0">
              <a:solidFill>
                <a:schemeClr val="tx2"/>
              </a:solidFill>
            </a:endParaRPr>
          </a:p>
        </p:txBody>
      </p:sp>
      <p:sp>
        <p:nvSpPr>
          <p:cNvPr id="7" name="TextBox 6">
            <a:extLst>
              <a:ext uri="{FF2B5EF4-FFF2-40B4-BE49-F238E27FC236}">
                <a16:creationId xmlns:a16="http://schemas.microsoft.com/office/drawing/2014/main" id="{7BA11BC0-CAF0-26E3-4165-68DDDB7354C4}"/>
              </a:ext>
            </a:extLst>
          </p:cNvPr>
          <p:cNvSpPr txBox="1"/>
          <p:nvPr/>
        </p:nvSpPr>
        <p:spPr>
          <a:xfrm>
            <a:off x="501041" y="897905"/>
            <a:ext cx="10936980" cy="769441"/>
          </a:xfrm>
          <a:prstGeom prst="rect">
            <a:avLst/>
          </a:prstGeom>
          <a:noFill/>
        </p:spPr>
        <p:txBody>
          <a:bodyPr wrap="square">
            <a:spAutoFit/>
          </a:bodyPr>
          <a:lstStyle/>
          <a:p>
            <a:pPr marL="0" indent="0">
              <a:lnSpc>
                <a:spcPct val="100000"/>
              </a:lnSpc>
              <a:spcBef>
                <a:spcPts val="5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200" b="1" dirty="0">
                <a:solidFill>
                  <a:schemeClr val="tx2"/>
                </a:solidFill>
              </a:rPr>
              <a:t>FoS </a:t>
            </a:r>
            <a:r>
              <a:rPr lang="ru-RU" sz="2200" b="1" dirty="0">
                <a:solidFill>
                  <a:schemeClr val="tx2"/>
                </a:solidFill>
              </a:rPr>
              <a:t>is recognised by many private standards and </a:t>
            </a:r>
            <a:r>
              <a:rPr lang="ru-RU" sz="2200" b="1" dirty="0" err="1">
                <a:solidFill>
                  <a:schemeClr val="tx2"/>
                </a:solidFill>
              </a:rPr>
              <a:t>some </a:t>
            </a:r>
            <a:r>
              <a:rPr lang="ru-RU" sz="2200" b="1" dirty="0">
                <a:solidFill>
                  <a:schemeClr val="tx2"/>
                </a:solidFill>
              </a:rPr>
              <a:t>countries </a:t>
            </a:r>
          </a:p>
        </p:txBody>
      </p:sp>
    </p:spTree>
    <p:extLst>
      <p:ext uri="{BB962C8B-B14F-4D97-AF65-F5344CB8AC3E}">
        <p14:creationId xmlns:p14="http://schemas.microsoft.com/office/powerpoint/2010/main" val="205412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66DE7F42-AD5A-DA46-B36B-EFF16795D073}"/>
              </a:ext>
            </a:extLst>
          </p:cNvPr>
          <p:cNvSpPr>
            <a:spLocks noGrp="1"/>
          </p:cNvSpPr>
          <p:nvPr>
            <p:ph type="sldNum" idx="4"/>
          </p:nvPr>
        </p:nvSpPr>
        <p:spPr>
          <a:xfrm>
            <a:off x="11296611" y="6217623"/>
            <a:ext cx="731600" cy="5248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1200" cap="none" spc="0" normalizeH="0" baseline="0" noProof="0" smtClean="0">
                <a:ln>
                  <a:noFill/>
                </a:ln>
                <a:solidFill>
                  <a:srgbClr val="44546A"/>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 sz="13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endParaRPr>
          </a:p>
        </p:txBody>
      </p:sp>
      <p:pic>
        <p:nvPicPr>
          <p:cNvPr id="13" name="Picture 12">
            <a:extLst>
              <a:ext uri="{FF2B5EF4-FFF2-40B4-BE49-F238E27FC236}">
                <a16:creationId xmlns:a16="http://schemas.microsoft.com/office/drawing/2014/main" id="{D5E39379-1B7B-9E47-A76E-DAB448FBFC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5970" y="6263"/>
            <a:ext cx="7446029" cy="6861612"/>
          </a:xfrm>
          <a:prstGeom prst="rect">
            <a:avLst/>
          </a:prstGeom>
        </p:spPr>
      </p:pic>
      <p:sp>
        <p:nvSpPr>
          <p:cNvPr id="14" name="Slide Number Placeholder 1">
            <a:extLst>
              <a:ext uri="{FF2B5EF4-FFF2-40B4-BE49-F238E27FC236}">
                <a16:creationId xmlns:a16="http://schemas.microsoft.com/office/drawing/2014/main" id="{128FA597-4CDB-5D47-BAA9-CDC2CB8222DD}"/>
              </a:ext>
            </a:extLst>
          </p:cNvPr>
          <p:cNvSpPr txBox="1">
            <a:spLocks/>
          </p:cNvSpPr>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457200" rtl="0" eaLnBrk="1" latinLnBrk="0" hangingPunct="1">
              <a:buNone/>
              <a:defRPr sz="1300" kern="1200">
                <a:solidFill>
                  <a:srgbClr val="44546A"/>
                </a:solidFill>
                <a:latin typeface="Century Gothic" panose="020B0502020202020204" pitchFamily="34" charset="0"/>
                <a:ea typeface="+mn-ea"/>
                <a:cs typeface="+mn-cs"/>
              </a:defRPr>
            </a:lvl1pPr>
            <a:lvl2pPr marL="457200" lvl="1" algn="r" defTabSz="457200" rtl="0" eaLnBrk="1" latinLnBrk="0" hangingPunct="1">
              <a:buNone/>
              <a:defRPr sz="1300" kern="1200">
                <a:solidFill>
                  <a:schemeClr val="dk2"/>
                </a:solidFill>
                <a:latin typeface="+mn-lt"/>
                <a:ea typeface="+mn-ea"/>
                <a:cs typeface="+mn-cs"/>
              </a:defRPr>
            </a:lvl2pPr>
            <a:lvl3pPr marL="914400" lvl="2" algn="r" defTabSz="457200" rtl="0" eaLnBrk="1" latinLnBrk="0" hangingPunct="1">
              <a:buNone/>
              <a:defRPr sz="1300" kern="1200">
                <a:solidFill>
                  <a:schemeClr val="dk2"/>
                </a:solidFill>
                <a:latin typeface="+mn-lt"/>
                <a:ea typeface="+mn-ea"/>
                <a:cs typeface="+mn-cs"/>
              </a:defRPr>
            </a:lvl3pPr>
            <a:lvl4pPr marL="1371600" lvl="3" algn="r" defTabSz="457200" rtl="0" eaLnBrk="1" latinLnBrk="0" hangingPunct="1">
              <a:buNone/>
              <a:defRPr sz="1300" kern="1200">
                <a:solidFill>
                  <a:schemeClr val="dk2"/>
                </a:solidFill>
                <a:latin typeface="+mn-lt"/>
                <a:ea typeface="+mn-ea"/>
                <a:cs typeface="+mn-cs"/>
              </a:defRPr>
            </a:lvl4pPr>
            <a:lvl5pPr marL="1828800" lvl="4" algn="r" defTabSz="457200" rtl="0" eaLnBrk="1" latinLnBrk="0" hangingPunct="1">
              <a:buNone/>
              <a:defRPr sz="1300" kern="1200">
                <a:solidFill>
                  <a:schemeClr val="dk2"/>
                </a:solidFill>
                <a:latin typeface="+mn-lt"/>
                <a:ea typeface="+mn-ea"/>
                <a:cs typeface="+mn-cs"/>
              </a:defRPr>
            </a:lvl5pPr>
            <a:lvl6pPr marL="2286000" lvl="5" algn="r" defTabSz="457200" rtl="0" eaLnBrk="1" latinLnBrk="0" hangingPunct="1">
              <a:buNone/>
              <a:defRPr sz="1300" kern="1200">
                <a:solidFill>
                  <a:schemeClr val="dk2"/>
                </a:solidFill>
                <a:latin typeface="+mn-lt"/>
                <a:ea typeface="+mn-ea"/>
                <a:cs typeface="+mn-cs"/>
              </a:defRPr>
            </a:lvl6pPr>
            <a:lvl7pPr marL="2743200" lvl="6" algn="r" defTabSz="457200" rtl="0" eaLnBrk="1" latinLnBrk="0" hangingPunct="1">
              <a:buNone/>
              <a:defRPr sz="1300" kern="1200">
                <a:solidFill>
                  <a:schemeClr val="dk2"/>
                </a:solidFill>
                <a:latin typeface="+mn-lt"/>
                <a:ea typeface="+mn-ea"/>
                <a:cs typeface="+mn-cs"/>
              </a:defRPr>
            </a:lvl7pPr>
            <a:lvl8pPr marL="3200400" lvl="7" algn="r" defTabSz="457200" rtl="0" eaLnBrk="1" latinLnBrk="0" hangingPunct="1">
              <a:buNone/>
              <a:defRPr sz="1300" kern="1200">
                <a:solidFill>
                  <a:schemeClr val="dk2"/>
                </a:solidFill>
                <a:latin typeface="+mn-lt"/>
                <a:ea typeface="+mn-ea"/>
                <a:cs typeface="+mn-cs"/>
              </a:defRPr>
            </a:lvl8pPr>
            <a:lvl9pPr marL="3657600" lvl="8" algn="r" defTabSz="457200" rtl="0" eaLnBrk="1" latinLnBrk="0" hangingPunct="1">
              <a:buNone/>
              <a:defRPr sz="1300" kern="1200">
                <a:solidFill>
                  <a:schemeClr val="dk2"/>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1200" cap="none" spc="0" normalizeH="0" baseline="0" noProof="0" smtClean="0">
                <a:ln>
                  <a:noFill/>
                </a:ln>
                <a:solidFill>
                  <a:srgbClr val="44546A"/>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 sz="13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endParaRPr>
          </a:p>
        </p:txBody>
      </p:sp>
      <p:sp>
        <p:nvSpPr>
          <p:cNvPr id="15" name="Rectangle 7">
            <a:extLst>
              <a:ext uri="{FF2B5EF4-FFF2-40B4-BE49-F238E27FC236}">
                <a16:creationId xmlns:a16="http://schemas.microsoft.com/office/drawing/2014/main" id="{86D22B73-1BC7-3441-A675-F4EBF32E11E8}"/>
              </a:ext>
            </a:extLst>
          </p:cNvPr>
          <p:cNvSpPr/>
          <p:nvPr/>
        </p:nvSpPr>
        <p:spPr>
          <a:xfrm>
            <a:off x="0" y="3832"/>
            <a:ext cx="7471775" cy="6864043"/>
          </a:xfrm>
          <a:custGeom>
            <a:avLst/>
            <a:gdLst>
              <a:gd name="connsiteX0" fmla="*/ 0 w 6722771"/>
              <a:gd name="connsiteY0" fmla="*/ 0 h 6858000"/>
              <a:gd name="connsiteX1" fmla="*/ 6722771 w 6722771"/>
              <a:gd name="connsiteY1" fmla="*/ 0 h 6858000"/>
              <a:gd name="connsiteX2" fmla="*/ 6722771 w 6722771"/>
              <a:gd name="connsiteY2" fmla="*/ 6858000 h 6858000"/>
              <a:gd name="connsiteX3" fmla="*/ 0 w 6722771"/>
              <a:gd name="connsiteY3" fmla="*/ 6858000 h 6858000"/>
              <a:gd name="connsiteX4" fmla="*/ 0 w 6722771"/>
              <a:gd name="connsiteY4" fmla="*/ 0 h 6858000"/>
              <a:gd name="connsiteX0" fmla="*/ 0 w 8023537"/>
              <a:gd name="connsiteY0" fmla="*/ 0 h 6858000"/>
              <a:gd name="connsiteX1" fmla="*/ 8023537 w 8023537"/>
              <a:gd name="connsiteY1" fmla="*/ 0 h 6858000"/>
              <a:gd name="connsiteX2" fmla="*/ 6722771 w 8023537"/>
              <a:gd name="connsiteY2" fmla="*/ 6858000 h 6858000"/>
              <a:gd name="connsiteX3" fmla="*/ 0 w 8023537"/>
              <a:gd name="connsiteY3" fmla="*/ 6858000 h 6858000"/>
              <a:gd name="connsiteX4" fmla="*/ 0 w 8023537"/>
              <a:gd name="connsiteY4" fmla="*/ 0 h 6858000"/>
              <a:gd name="connsiteX0" fmla="*/ 0 w 8023537"/>
              <a:gd name="connsiteY0" fmla="*/ 0 h 6870879"/>
              <a:gd name="connsiteX1" fmla="*/ 8023537 w 8023537"/>
              <a:gd name="connsiteY1" fmla="*/ 0 h 6870879"/>
              <a:gd name="connsiteX2" fmla="*/ 6104585 w 8023537"/>
              <a:gd name="connsiteY2" fmla="*/ 6870879 h 6870879"/>
              <a:gd name="connsiteX3" fmla="*/ 0 w 8023537"/>
              <a:gd name="connsiteY3" fmla="*/ 6858000 h 6870879"/>
              <a:gd name="connsiteX4" fmla="*/ 0 w 8023537"/>
              <a:gd name="connsiteY4" fmla="*/ 0 h 687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3537" h="6870879">
                <a:moveTo>
                  <a:pt x="0" y="0"/>
                </a:moveTo>
                <a:lnTo>
                  <a:pt x="8023537" y="0"/>
                </a:lnTo>
                <a:lnTo>
                  <a:pt x="6104585" y="6870879"/>
                </a:lnTo>
                <a:lnTo>
                  <a:pt x="0" y="6858000"/>
                </a:lnTo>
                <a:lnTo>
                  <a:pt x="0" y="0"/>
                </a:lnTo>
                <a:close/>
              </a:path>
            </a:pathLst>
          </a:custGeom>
          <a:solidFill>
            <a:srgbClr val="4454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Content Placeholder 2">
            <a:extLst>
              <a:ext uri="{FF2B5EF4-FFF2-40B4-BE49-F238E27FC236}">
                <a16:creationId xmlns:a16="http://schemas.microsoft.com/office/drawing/2014/main" id="{924652FA-FDC7-C14C-89C7-64CCD3446604}"/>
              </a:ext>
            </a:extLst>
          </p:cNvPr>
          <p:cNvSpPr txBox="1">
            <a:spLocks/>
          </p:cNvSpPr>
          <p:nvPr/>
        </p:nvSpPr>
        <p:spPr>
          <a:xfrm>
            <a:off x="448325" y="987119"/>
            <a:ext cx="5764959" cy="2720585"/>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x-none" sz="4000" b="1" i="0" u="none" strike="noStrike" kern="1200" cap="none" spc="0" normalizeH="0" baseline="0" noProof="0">
                <a:ln>
                  <a:noFill/>
                </a:ln>
                <a:solidFill>
                  <a:srgbClr val="FFFFFF"/>
                </a:solidFill>
                <a:effectLst/>
                <a:uLnTx/>
                <a:uFillTx/>
                <a:latin typeface="Century Gothic" panose="020F0302020204030204"/>
                <a:ea typeface="ＭＳ Ｐゴシック"/>
                <a:cs typeface="+mn-cs"/>
              </a:rPr>
              <a:t>The principles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x-none" sz="4000" b="1" i="0" u="none" strike="noStrike" kern="1200" cap="none" spc="0" normalizeH="0" baseline="0" noProof="0">
                <a:ln>
                  <a:noFill/>
                </a:ln>
                <a:solidFill>
                  <a:srgbClr val="FFFFFF"/>
                </a:solidFill>
                <a:effectLst/>
                <a:uLnTx/>
                <a:uFillTx/>
                <a:latin typeface="Century Gothic" panose="020F0302020204030204"/>
                <a:ea typeface="ＭＳ Ｐゴシック"/>
                <a:cs typeface="+mn-cs"/>
              </a:rPr>
              <a:t>of organic agriculture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x-none" sz="2200" b="0" i="0" u="none" strike="noStrike" kern="1200" cap="none" spc="0" normalizeH="0" baseline="0" noProof="0">
                <a:ln>
                  <a:noFill/>
                </a:ln>
                <a:solidFill>
                  <a:srgbClr val="FFFFFF"/>
                </a:solidFill>
                <a:effectLst/>
                <a:uLnTx/>
                <a:uFillTx/>
                <a:latin typeface="Century Gothic" panose="020F0302020204030204"/>
                <a:ea typeface="ＭＳ Ｐゴシック"/>
                <a:cs typeface="+mn-cs"/>
              </a:rPr>
              <a:t>are the roots from which our community grows and develops. They are the base of our shared vision.</a:t>
            </a:r>
          </a:p>
        </p:txBody>
      </p:sp>
      <p:pic>
        <p:nvPicPr>
          <p:cNvPr id="17" name="Graphic 16">
            <a:extLst>
              <a:ext uri="{FF2B5EF4-FFF2-40B4-BE49-F238E27FC236}">
                <a16:creationId xmlns:a16="http://schemas.microsoft.com/office/drawing/2014/main" id="{AB130404-265C-D645-96CE-0C254D30655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682174" y="523923"/>
            <a:ext cx="980237" cy="569667"/>
          </a:xfrm>
          <a:prstGeom prst="rect">
            <a:avLst/>
          </a:prstGeom>
        </p:spPr>
      </p:pic>
      <p:sp>
        <p:nvSpPr>
          <p:cNvPr id="18" name="Slide Number Placeholder 1">
            <a:extLst>
              <a:ext uri="{FF2B5EF4-FFF2-40B4-BE49-F238E27FC236}">
                <a16:creationId xmlns:a16="http://schemas.microsoft.com/office/drawing/2014/main" id="{04EF701E-ADBE-4A4D-86F9-D2E173054F58}"/>
              </a:ext>
            </a:extLst>
          </p:cNvPr>
          <p:cNvSpPr txBox="1">
            <a:spLocks/>
          </p:cNvSpPr>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defPPr>
              <a:defRPr lang="en-US"/>
            </a:defPPr>
            <a:lvl1pPr marL="0" lvl="0" algn="r" defTabSz="457200" rtl="0" eaLnBrk="1" latinLnBrk="0" hangingPunct="1">
              <a:buNone/>
              <a:defRPr sz="1300" kern="1200">
                <a:solidFill>
                  <a:srgbClr val="44546A"/>
                </a:solidFill>
                <a:latin typeface="Century Gothic" panose="020B0502020202020204" pitchFamily="34" charset="0"/>
                <a:ea typeface="+mn-ea"/>
                <a:cs typeface="+mn-cs"/>
              </a:defRPr>
            </a:lvl1pPr>
            <a:lvl2pPr marL="457200" lvl="1" algn="r" defTabSz="457200" rtl="0" eaLnBrk="1" latinLnBrk="0" hangingPunct="1">
              <a:buNone/>
              <a:defRPr sz="1300" kern="1200">
                <a:solidFill>
                  <a:schemeClr val="dk2"/>
                </a:solidFill>
                <a:latin typeface="+mn-lt"/>
                <a:ea typeface="+mn-ea"/>
                <a:cs typeface="+mn-cs"/>
              </a:defRPr>
            </a:lvl2pPr>
            <a:lvl3pPr marL="914400" lvl="2" algn="r" defTabSz="457200" rtl="0" eaLnBrk="1" latinLnBrk="0" hangingPunct="1">
              <a:buNone/>
              <a:defRPr sz="1300" kern="1200">
                <a:solidFill>
                  <a:schemeClr val="dk2"/>
                </a:solidFill>
                <a:latin typeface="+mn-lt"/>
                <a:ea typeface="+mn-ea"/>
                <a:cs typeface="+mn-cs"/>
              </a:defRPr>
            </a:lvl3pPr>
            <a:lvl4pPr marL="1371600" lvl="3" algn="r" defTabSz="457200" rtl="0" eaLnBrk="1" latinLnBrk="0" hangingPunct="1">
              <a:buNone/>
              <a:defRPr sz="1300" kern="1200">
                <a:solidFill>
                  <a:schemeClr val="dk2"/>
                </a:solidFill>
                <a:latin typeface="+mn-lt"/>
                <a:ea typeface="+mn-ea"/>
                <a:cs typeface="+mn-cs"/>
              </a:defRPr>
            </a:lvl4pPr>
            <a:lvl5pPr marL="1828800" lvl="4" algn="r" defTabSz="457200" rtl="0" eaLnBrk="1" latinLnBrk="0" hangingPunct="1">
              <a:buNone/>
              <a:defRPr sz="1300" kern="1200">
                <a:solidFill>
                  <a:schemeClr val="dk2"/>
                </a:solidFill>
                <a:latin typeface="+mn-lt"/>
                <a:ea typeface="+mn-ea"/>
                <a:cs typeface="+mn-cs"/>
              </a:defRPr>
            </a:lvl5pPr>
            <a:lvl6pPr marL="2286000" lvl="5" algn="r" defTabSz="457200" rtl="0" eaLnBrk="1" latinLnBrk="0" hangingPunct="1">
              <a:buNone/>
              <a:defRPr sz="1300" kern="1200">
                <a:solidFill>
                  <a:schemeClr val="dk2"/>
                </a:solidFill>
                <a:latin typeface="+mn-lt"/>
                <a:ea typeface="+mn-ea"/>
                <a:cs typeface="+mn-cs"/>
              </a:defRPr>
            </a:lvl6pPr>
            <a:lvl7pPr marL="2743200" lvl="6" algn="r" defTabSz="457200" rtl="0" eaLnBrk="1" latinLnBrk="0" hangingPunct="1">
              <a:buNone/>
              <a:defRPr sz="1300" kern="1200">
                <a:solidFill>
                  <a:schemeClr val="dk2"/>
                </a:solidFill>
                <a:latin typeface="+mn-lt"/>
                <a:ea typeface="+mn-ea"/>
                <a:cs typeface="+mn-cs"/>
              </a:defRPr>
            </a:lvl7pPr>
            <a:lvl8pPr marL="3200400" lvl="7" algn="r" defTabSz="457200" rtl="0" eaLnBrk="1" latinLnBrk="0" hangingPunct="1">
              <a:buNone/>
              <a:defRPr sz="1300" kern="1200">
                <a:solidFill>
                  <a:schemeClr val="dk2"/>
                </a:solidFill>
                <a:latin typeface="+mn-lt"/>
                <a:ea typeface="+mn-ea"/>
                <a:cs typeface="+mn-cs"/>
              </a:defRPr>
            </a:lvl8pPr>
            <a:lvl9pPr marL="3657600" lvl="8" algn="r" defTabSz="457200" rtl="0" eaLnBrk="1" latinLnBrk="0" hangingPunct="1">
              <a:buNone/>
              <a:defRPr sz="1300" kern="1200">
                <a:solidFill>
                  <a:schemeClr val="dk2"/>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1200" cap="none" spc="0" normalizeH="0" baseline="0" noProof="0" smtClean="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 sz="13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7" name="TextBox 15">
            <a:extLst>
              <a:ext uri="{FF2B5EF4-FFF2-40B4-BE49-F238E27FC236}">
                <a16:creationId xmlns:a16="http://schemas.microsoft.com/office/drawing/2014/main" id="{A3FF1A97-ED85-3647-BB0F-569D3BF1ABC1}"/>
              </a:ext>
            </a:extLst>
          </p:cNvPr>
          <p:cNvSpPr txBox="1">
            <a:spLocks noChangeArrowheads="1"/>
          </p:cNvSpPr>
          <p:nvPr/>
        </p:nvSpPr>
        <p:spPr bwMode="auto">
          <a:xfrm>
            <a:off x="124474" y="6439595"/>
            <a:ext cx="4643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100" b="0" i="0" u="none" strike="noStrike" kern="1200" cap="none" spc="0" normalizeH="0" baseline="0" noProof="0" dirty="0">
                <a:ln>
                  <a:noFill/>
                </a:ln>
                <a:solidFill>
                  <a:srgbClr val="FFFFFF"/>
                </a:solidFill>
                <a:effectLst/>
                <a:uLnTx/>
                <a:uFillTx/>
                <a:latin typeface="Century Gothic"/>
                <a:ea typeface="ＭＳ Ｐゴシック"/>
                <a:cs typeface="+mn-cs"/>
                <a:hlinkClick r:id="rId6">
                  <a:extLst>
                    <a:ext uri="{A12FA001-AC4F-418D-AE19-62706E023703}">
                      <ahyp:hlinkClr xmlns:ahyp="http://schemas.microsoft.com/office/drawing/2018/hyperlinkcolor" xmlns="" val="tx"/>
                    </a:ext>
                  </a:extLst>
                </a:hlinkClick>
              </a:rPr>
              <a:t>*Read more about the four principles of organic agriculture here.</a:t>
            </a:r>
            <a:endParaRPr kumimoji="0" lang="en-US" altLang="x-none" sz="1100" b="0" i="0" u="none" strike="noStrike" kern="1200" cap="none" spc="0" normalizeH="0" baseline="0" noProof="0" dirty="0">
              <a:ln>
                <a:noFill/>
              </a:ln>
              <a:solidFill>
                <a:srgbClr val="FFFFFF"/>
              </a:solidFill>
              <a:effectLst/>
              <a:uLnTx/>
              <a:uFillTx/>
              <a:latin typeface="Century Gothic" charset="0"/>
              <a:ea typeface="ＭＳ Ｐゴシック" charset="-128"/>
              <a:cs typeface="+mn-cs"/>
            </a:endParaRPr>
          </a:p>
        </p:txBody>
      </p:sp>
      <p:pic>
        <p:nvPicPr>
          <p:cNvPr id="29" name="Graphic 28">
            <a:extLst>
              <a:ext uri="{FF2B5EF4-FFF2-40B4-BE49-F238E27FC236}">
                <a16:creationId xmlns:a16="http://schemas.microsoft.com/office/drawing/2014/main" id="{3C825953-0DE3-EE47-814F-440078EC86E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3252516" y="4177429"/>
            <a:ext cx="613835" cy="613835"/>
          </a:xfrm>
          <a:prstGeom prst="rect">
            <a:avLst/>
          </a:prstGeom>
        </p:spPr>
      </p:pic>
      <p:pic>
        <p:nvPicPr>
          <p:cNvPr id="30" name="Graphic 29">
            <a:extLst>
              <a:ext uri="{FF2B5EF4-FFF2-40B4-BE49-F238E27FC236}">
                <a16:creationId xmlns:a16="http://schemas.microsoft.com/office/drawing/2014/main" id="{0F77801C-AE1A-2F44-A8AE-8B1528888CB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90541" y="4177429"/>
            <a:ext cx="613835" cy="613835"/>
          </a:xfrm>
          <a:prstGeom prst="rect">
            <a:avLst/>
          </a:prstGeom>
        </p:spPr>
      </p:pic>
      <p:pic>
        <p:nvPicPr>
          <p:cNvPr id="31" name="Graphic 30">
            <a:extLst>
              <a:ext uri="{FF2B5EF4-FFF2-40B4-BE49-F238E27FC236}">
                <a16:creationId xmlns:a16="http://schemas.microsoft.com/office/drawing/2014/main" id="{D428137B-B1F1-5C44-9C96-7354720A22C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1893097" y="4177429"/>
            <a:ext cx="613835" cy="613835"/>
          </a:xfrm>
          <a:prstGeom prst="rect">
            <a:avLst/>
          </a:prstGeom>
        </p:spPr>
      </p:pic>
      <p:pic>
        <p:nvPicPr>
          <p:cNvPr id="32" name="Graphic 31">
            <a:extLst>
              <a:ext uri="{FF2B5EF4-FFF2-40B4-BE49-F238E27FC236}">
                <a16:creationId xmlns:a16="http://schemas.microsoft.com/office/drawing/2014/main" id="{A48BCA1C-77B9-154E-8E66-ED8ADD81FCAB}"/>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4611935" y="4177429"/>
            <a:ext cx="613835" cy="613835"/>
          </a:xfrm>
          <a:prstGeom prst="rect">
            <a:avLst/>
          </a:prstGeom>
        </p:spPr>
      </p:pic>
      <p:sp>
        <p:nvSpPr>
          <p:cNvPr id="34" name="TextBox 33">
            <a:extLst>
              <a:ext uri="{FF2B5EF4-FFF2-40B4-BE49-F238E27FC236}">
                <a16:creationId xmlns:a16="http://schemas.microsoft.com/office/drawing/2014/main" id="{8C4DC9A5-30E2-4946-AA90-486A0A6CF831}"/>
              </a:ext>
            </a:extLst>
          </p:cNvPr>
          <p:cNvSpPr txBox="1"/>
          <p:nvPr/>
        </p:nvSpPr>
        <p:spPr>
          <a:xfrm>
            <a:off x="338495" y="4871216"/>
            <a:ext cx="10863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panose="020F0302020204030204"/>
                <a:ea typeface="+mn-ea"/>
                <a:cs typeface="+mn-cs"/>
              </a:rPr>
              <a:t>Health</a:t>
            </a:r>
            <a:endParaRPr kumimoji="0" lang="en-GB"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0A03A484-7AC7-D949-86B7-A7190811A708}"/>
              </a:ext>
            </a:extLst>
          </p:cNvPr>
          <p:cNvSpPr txBox="1"/>
          <p:nvPr/>
        </p:nvSpPr>
        <p:spPr>
          <a:xfrm>
            <a:off x="1537791" y="4871216"/>
            <a:ext cx="12970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panose="020F0302020204030204"/>
                <a:ea typeface="+mn-ea"/>
                <a:cs typeface="+mn-cs"/>
              </a:rPr>
              <a:t>Ecology</a:t>
            </a:r>
            <a:endParaRPr kumimoji="0" lang="en-GB"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FA49F614-29A6-824B-B31B-57487E6579B9}"/>
              </a:ext>
            </a:extLst>
          </p:cNvPr>
          <p:cNvSpPr txBox="1"/>
          <p:nvPr/>
        </p:nvSpPr>
        <p:spPr>
          <a:xfrm>
            <a:off x="2963576" y="4871216"/>
            <a:ext cx="1176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panose="020F0302020204030204"/>
                <a:ea typeface="+mn-ea"/>
                <a:cs typeface="+mn-cs"/>
              </a:rPr>
              <a:t>Fairness</a:t>
            </a:r>
            <a:endParaRPr kumimoji="0" lang="en-GB"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68B7B712-02BC-A649-BF64-BCBA14488E3D}"/>
              </a:ext>
            </a:extLst>
          </p:cNvPr>
          <p:cNvSpPr txBox="1"/>
          <p:nvPr/>
        </p:nvSpPr>
        <p:spPr>
          <a:xfrm>
            <a:off x="4460052" y="4871216"/>
            <a:ext cx="900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panose="020F0302020204030204"/>
                <a:ea typeface="+mn-ea"/>
                <a:cs typeface="+mn-cs"/>
              </a:rPr>
              <a:t>Care</a:t>
            </a:r>
          </a:p>
        </p:txBody>
      </p:sp>
    </p:spTree>
    <p:extLst>
      <p:ext uri="{BB962C8B-B14F-4D97-AF65-F5344CB8AC3E}">
        <p14:creationId xmlns:p14="http://schemas.microsoft.com/office/powerpoint/2010/main" val="211137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065099-9A67-354A-940E-B3B46D6DD6F6}"/>
              </a:ext>
            </a:extLst>
          </p:cNvPr>
          <p:cNvSpPr/>
          <p:nvPr/>
        </p:nvSpPr>
        <p:spPr>
          <a:xfrm>
            <a:off x="1524000" y="927810"/>
            <a:ext cx="9144000" cy="59301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24D7A2-42DA-5040-88DB-5E16F7D65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927810"/>
            <a:ext cx="8382000" cy="5930190"/>
          </a:xfrm>
          <a:prstGeom prst="rect">
            <a:avLst/>
          </a:prstGeom>
        </p:spPr>
      </p:pic>
      <p:sp>
        <p:nvSpPr>
          <p:cNvPr id="2" name="Title 1">
            <a:extLst>
              <a:ext uri="{FF2B5EF4-FFF2-40B4-BE49-F238E27FC236}">
                <a16:creationId xmlns:a16="http://schemas.microsoft.com/office/drawing/2014/main" id="{D79A2844-6E3F-C54A-A189-AB72F13B033A}"/>
              </a:ext>
            </a:extLst>
          </p:cNvPr>
          <p:cNvSpPr>
            <a:spLocks noGrp="1"/>
          </p:cNvSpPr>
          <p:nvPr>
            <p:ph type="title"/>
          </p:nvPr>
        </p:nvSpPr>
        <p:spPr>
          <a:xfrm>
            <a:off x="371441" y="112889"/>
            <a:ext cx="9915559" cy="685800"/>
          </a:xfrm>
        </p:spPr>
        <p:txBody>
          <a:bodyPr>
            <a:normAutofit/>
          </a:bodyPr>
          <a:lstStyle/>
          <a:p>
            <a:r>
              <a:rPr lang="uk" sz="2400" dirty="0">
                <a:solidFill>
                  <a:srgbClr val="099459"/>
                </a:solidFill>
              </a:rPr>
              <a:t>Regional Organic Standards - 2015-2023.</a:t>
            </a:r>
            <a:endParaRPr lang="en-US" sz="2400" dirty="0">
              <a:solidFill>
                <a:srgbClr val="099459"/>
              </a:solidFill>
            </a:endParaRPr>
          </a:p>
        </p:txBody>
      </p:sp>
    </p:spTree>
    <p:extLst>
      <p:ext uri="{BB962C8B-B14F-4D97-AF65-F5344CB8AC3E}">
        <p14:creationId xmlns:p14="http://schemas.microsoft.com/office/powerpoint/2010/main" val="194179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B491F-E1B0-D248-ACB9-F0910A18674E}"/>
              </a:ext>
            </a:extLst>
          </p:cNvPr>
          <p:cNvSpPr>
            <a:spLocks noGrp="1"/>
          </p:cNvSpPr>
          <p:nvPr>
            <p:ph type="title"/>
          </p:nvPr>
        </p:nvSpPr>
        <p:spPr/>
        <p:txBody>
          <a:bodyPr>
            <a:noAutofit/>
          </a:bodyPr>
          <a:lstStyle/>
          <a:p>
            <a:endParaRPr lang="en-US" sz="2400" dirty="0">
              <a:solidFill>
                <a:srgbClr val="099459"/>
              </a:solidFill>
            </a:endParaRPr>
          </a:p>
        </p:txBody>
      </p:sp>
      <p:sp>
        <p:nvSpPr>
          <p:cNvPr id="5" name="Content Placeholder 2">
            <a:extLst>
              <a:ext uri="{FF2B5EF4-FFF2-40B4-BE49-F238E27FC236}">
                <a16:creationId xmlns:a16="http://schemas.microsoft.com/office/drawing/2014/main" id="{8A20BFFA-059A-294F-8A6B-247497B8A873}"/>
              </a:ext>
            </a:extLst>
          </p:cNvPr>
          <p:cNvSpPr txBox="1">
            <a:spLocks/>
          </p:cNvSpPr>
          <p:nvPr/>
        </p:nvSpPr>
        <p:spPr>
          <a:xfrm>
            <a:off x="801425" y="1810261"/>
            <a:ext cx="9832931" cy="5047739"/>
          </a:xfrm>
          <a:prstGeom prst="rect">
            <a:avLst/>
          </a:prstGeom>
        </p:spPr>
        <p:txBody>
          <a:bodyPr/>
          <a:lstStyle/>
          <a:p>
            <a:pPr marL="342900" indent="-342900">
              <a:spcBef>
                <a:spcPct val="20000"/>
              </a:spcBef>
              <a:spcAft>
                <a:spcPts val="1200"/>
              </a:spcAft>
              <a:buFont typeface="Arial" panose="020B0604020202020204" pitchFamily="34" charset="0"/>
              <a:buChar char="•"/>
              <a:defRPr/>
            </a:pPr>
            <a:r>
              <a:rPr lang="uk" dirty="0">
                <a:solidFill>
                  <a:srgbClr val="106D4C"/>
                </a:solidFill>
              </a:rPr>
              <a:t>1 regulation for 27 countries (standard + control measures). "Bio", "Eco", "Organic" are regulated by law.</a:t>
            </a:r>
            <a:endParaRPr lang="de-DE" dirty="0">
              <a:solidFill>
                <a:srgbClr val="106D4C"/>
              </a:solidFill>
            </a:endParaRPr>
          </a:p>
          <a:p>
            <a:pPr marL="342900" indent="-342900">
              <a:spcBef>
                <a:spcPct val="20000"/>
              </a:spcBef>
              <a:spcAft>
                <a:spcPts val="1200"/>
              </a:spcAft>
              <a:buFont typeface="Arial" panose="020B0604020202020204" pitchFamily="34" charset="0"/>
              <a:buChar char="•"/>
              <a:defRPr/>
            </a:pPr>
            <a:r>
              <a:rPr lang="uk" dirty="0">
                <a:solidFill>
                  <a:srgbClr val="106D4C"/>
                </a:solidFill>
              </a:rPr>
              <a:t>General labelling of organic products</a:t>
            </a:r>
            <a:endParaRPr lang="de-DE" dirty="0">
              <a:solidFill>
                <a:srgbClr val="106D4C"/>
              </a:solidFill>
            </a:endParaRPr>
          </a:p>
          <a:p>
            <a:pPr marL="342900" indent="-342900">
              <a:spcBef>
                <a:spcPct val="20000"/>
              </a:spcBef>
              <a:spcAft>
                <a:spcPts val="1200"/>
              </a:spcAft>
              <a:buFont typeface="Arial" panose="020B0604020202020204" pitchFamily="34" charset="0"/>
              <a:buChar char="•"/>
              <a:defRPr/>
            </a:pPr>
            <a:r>
              <a:rPr lang="uk" dirty="0">
                <a:solidFill>
                  <a:srgbClr val="106D4C"/>
                </a:solidFill>
              </a:rPr>
              <a:t>CBs should be accredited by the national accreditation body + approved by the competent authority (except for state CBs).</a:t>
            </a:r>
            <a:endParaRPr lang="de-DE" dirty="0">
              <a:solidFill>
                <a:srgbClr val="106D4C"/>
              </a:solidFill>
            </a:endParaRPr>
          </a:p>
          <a:p>
            <a:pPr marL="342900" indent="-342900">
              <a:spcBef>
                <a:spcPct val="20000"/>
              </a:spcBef>
              <a:spcAft>
                <a:spcPts val="1200"/>
              </a:spcAft>
              <a:buFont typeface="Arial" panose="020B0604020202020204" pitchFamily="34" charset="0"/>
              <a:buChar char="•"/>
              <a:defRPr/>
            </a:pPr>
            <a:r>
              <a:rPr lang="uk" dirty="0">
                <a:solidFill>
                  <a:srgbClr val="106D4C"/>
                </a:solidFill>
              </a:rPr>
              <a:t>Free trade in organic products within the EU, with 1 certificate.</a:t>
            </a:r>
            <a:endParaRPr lang="de-DE" dirty="0">
              <a:solidFill>
                <a:srgbClr val="106D4C"/>
              </a:solidFill>
            </a:endParaRPr>
          </a:p>
          <a:p>
            <a:pPr marL="342900" indent="-342900">
              <a:spcBef>
                <a:spcPct val="20000"/>
              </a:spcBef>
              <a:spcAft>
                <a:spcPts val="1200"/>
              </a:spcAft>
              <a:buFont typeface="Arial" panose="020B0604020202020204" pitchFamily="34" charset="0"/>
              <a:buChar char="•"/>
              <a:defRPr/>
            </a:pPr>
            <a:r>
              <a:rPr lang="uk" dirty="0">
                <a:solidFill>
                  <a:srgbClr val="106D4C"/>
                </a:solidFill>
              </a:rPr>
              <a:t>Equivalence with the main organic markets (USA, Canada...)</a:t>
            </a:r>
            <a:r>
              <a:rPr lang="de-DE" dirty="0">
                <a:solidFill>
                  <a:srgbClr val="106D4C"/>
                </a:solidFill>
              </a:rPr>
              <a:t>. From 2025, </a:t>
            </a:r>
            <a:r>
              <a:rPr lang="ru-RU" dirty="0">
                <a:solidFill>
                  <a:srgbClr val="106D4C"/>
                </a:solidFill>
              </a:rPr>
              <a:t>equivalence agreements will become trade agreements</a:t>
            </a:r>
            <a:endParaRPr lang="de-DE" dirty="0">
              <a:solidFill>
                <a:srgbClr val="106D4C"/>
              </a:solidFill>
            </a:endParaRPr>
          </a:p>
          <a:p>
            <a:pPr marL="342900" indent="-342900">
              <a:spcBef>
                <a:spcPct val="20000"/>
              </a:spcBef>
              <a:spcAft>
                <a:spcPts val="1200"/>
              </a:spcAft>
              <a:buFont typeface="Arial" panose="020B0604020202020204" pitchFamily="34" charset="0"/>
              <a:buChar char="•"/>
              <a:defRPr/>
            </a:pPr>
            <a:r>
              <a:rPr lang="en-US" dirty="0">
                <a:solidFill>
                  <a:srgbClr val="106D4C"/>
                </a:solidFill>
              </a:rPr>
              <a:t>PGS </a:t>
            </a:r>
            <a:r>
              <a:rPr lang="uk" dirty="0">
                <a:solidFill>
                  <a:srgbClr val="106D4C"/>
                </a:solidFill>
              </a:rPr>
              <a:t>is not accepted</a:t>
            </a:r>
          </a:p>
          <a:p>
            <a:pPr marL="342900" indent="-342900">
              <a:spcBef>
                <a:spcPct val="20000"/>
              </a:spcBef>
              <a:spcAft>
                <a:spcPts val="1200"/>
              </a:spcAft>
              <a:buFont typeface="Arial" panose="020B0604020202020204" pitchFamily="34" charset="0"/>
              <a:buChar char="•"/>
              <a:defRPr/>
            </a:pPr>
            <a:r>
              <a:rPr lang="uk" dirty="0">
                <a:solidFill>
                  <a:srgbClr val="106D4C"/>
                </a:solidFill>
              </a:rPr>
              <a:t>Some countries have private standards (e.g. Germany), others do not.</a:t>
            </a:r>
            <a:endParaRPr lang="en-US" dirty="0">
              <a:solidFill>
                <a:srgbClr val="106D4C"/>
              </a:solidFill>
            </a:endParaRPr>
          </a:p>
        </p:txBody>
      </p:sp>
      <p:pic>
        <p:nvPicPr>
          <p:cNvPr id="6" name="Picture 5">
            <a:extLst>
              <a:ext uri="{FF2B5EF4-FFF2-40B4-BE49-F238E27FC236}">
                <a16:creationId xmlns:a16="http://schemas.microsoft.com/office/drawing/2014/main" id="{C12A0891-F09B-4A46-B654-C31AD26D7CCB}"/>
              </a:ext>
            </a:extLst>
          </p:cNvPr>
          <p:cNvPicPr>
            <a:picLocks noChangeAspect="1"/>
          </p:cNvPicPr>
          <p:nvPr/>
        </p:nvPicPr>
        <p:blipFill>
          <a:blip r:embed="rId3"/>
          <a:stretch>
            <a:fillRect/>
          </a:stretch>
        </p:blipFill>
        <p:spPr>
          <a:xfrm>
            <a:off x="10728145" y="994397"/>
            <a:ext cx="662430" cy="441620"/>
          </a:xfrm>
          <a:prstGeom prst="rect">
            <a:avLst/>
          </a:prstGeom>
        </p:spPr>
      </p:pic>
      <p:sp>
        <p:nvSpPr>
          <p:cNvPr id="3" name="TextBox 2">
            <a:extLst>
              <a:ext uri="{FF2B5EF4-FFF2-40B4-BE49-F238E27FC236}">
                <a16:creationId xmlns:a16="http://schemas.microsoft.com/office/drawing/2014/main" id="{4158E18E-6285-9A7E-20DF-57FC36FB631C}"/>
              </a:ext>
            </a:extLst>
          </p:cNvPr>
          <p:cNvSpPr txBox="1"/>
          <p:nvPr/>
        </p:nvSpPr>
        <p:spPr>
          <a:xfrm>
            <a:off x="801425" y="901159"/>
            <a:ext cx="10931857" cy="1138773"/>
          </a:xfrm>
          <a:prstGeom prst="rect">
            <a:avLst/>
          </a:prstGeom>
          <a:noFill/>
        </p:spPr>
        <p:txBody>
          <a:bodyPr wrap="square" rtlCol="0">
            <a:spAutoFit/>
          </a:bodyPr>
          <a:lstStyle/>
          <a:p>
            <a:r>
              <a:rPr lang="uk" sz="2500" b="1" dirty="0">
                <a:solidFill>
                  <a:schemeClr val="tx2"/>
                </a:solidFill>
              </a:rPr>
              <a:t>Organic Origin Guarantee Scheme in the EU</a:t>
            </a:r>
          </a:p>
          <a:p>
            <a:endParaRPr lang="uk" b="1" dirty="0">
              <a:solidFill>
                <a:schemeClr val="tx2"/>
              </a:solidFill>
            </a:endParaRPr>
          </a:p>
        </p:txBody>
      </p:sp>
    </p:spTree>
    <p:extLst>
      <p:ext uri="{BB962C8B-B14F-4D97-AF65-F5344CB8AC3E}">
        <p14:creationId xmlns:p14="http://schemas.microsoft.com/office/powerpoint/2010/main" val="3986047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77BEB7-56A4-E541-96E7-EC1285466029}"/>
              </a:ext>
            </a:extLst>
          </p:cNvPr>
          <p:cNvSpPr/>
          <p:nvPr/>
        </p:nvSpPr>
        <p:spPr>
          <a:xfrm>
            <a:off x="1572994" y="1266869"/>
            <a:ext cx="8724900" cy="5170646"/>
          </a:xfrm>
          <a:prstGeom prst="rect">
            <a:avLst/>
          </a:prstGeom>
        </p:spPr>
        <p:txBody>
          <a:bodyPr>
            <a:spAutoFit/>
          </a:bodyPr>
          <a:lstStyle/>
          <a:p>
            <a:pPr algn="ctr" eaLnBrk="1" fontAlgn="auto" hangingPunct="1">
              <a:spcBef>
                <a:spcPts val="0"/>
              </a:spcBef>
              <a:spcAft>
                <a:spcPts val="0"/>
              </a:spcAft>
              <a:defRPr/>
            </a:pPr>
            <a:r>
              <a:rPr lang="uk" sz="5500" b="1" dirty="0">
                <a:solidFill>
                  <a:srgbClr val="099459"/>
                </a:solidFill>
                <a:ea typeface="+mj-ea"/>
                <a:cs typeface="+mj-cs"/>
              </a:rPr>
              <a:t>There are 3.7 million organic farmers in the world. How many of them are certified under the group certification scheme?</a:t>
            </a:r>
            <a:endParaRPr lang="en-US" sz="5500" b="1" dirty="0">
              <a:solidFill>
                <a:srgbClr val="099459"/>
              </a:solidFill>
              <a:latin typeface="+mn-lt"/>
              <a:ea typeface="+mj-ea"/>
              <a:cs typeface="+mj-cs"/>
            </a:endParaRPr>
          </a:p>
        </p:txBody>
      </p:sp>
      <p:sp>
        <p:nvSpPr>
          <p:cNvPr id="6" name="Rectangle 5">
            <a:extLst>
              <a:ext uri="{FF2B5EF4-FFF2-40B4-BE49-F238E27FC236}">
                <a16:creationId xmlns:a16="http://schemas.microsoft.com/office/drawing/2014/main" id="{CAE26847-0E74-714E-8AE4-FED2C5A28F8D}"/>
              </a:ext>
            </a:extLst>
          </p:cNvPr>
          <p:cNvSpPr/>
          <p:nvPr/>
        </p:nvSpPr>
        <p:spPr>
          <a:xfrm>
            <a:off x="277320" y="318005"/>
            <a:ext cx="3663182" cy="477054"/>
          </a:xfrm>
          <a:prstGeom prst="rect">
            <a:avLst/>
          </a:prstGeom>
        </p:spPr>
        <p:txBody>
          <a:bodyPr wrap="none">
            <a:spAutoFit/>
          </a:bodyPr>
          <a:lstStyle/>
          <a:p>
            <a:pPr algn="ctr"/>
            <a:r>
              <a:rPr lang="uk" sz="2500" b="1" dirty="0">
                <a:solidFill>
                  <a:srgbClr val="099459"/>
                </a:solidFill>
              </a:rPr>
              <a:t>Questions for the audience</a:t>
            </a:r>
            <a:endParaRPr lang="en-GB" sz="2500" dirty="0">
              <a:solidFill>
                <a:srgbClr val="0994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a:extLst>
              <a:ext uri="{FF2B5EF4-FFF2-40B4-BE49-F238E27FC236}">
                <a16:creationId xmlns:a16="http://schemas.microsoft.com/office/drawing/2014/main" id="{365140EF-CBD4-B14E-8E0D-574921E52837}"/>
              </a:ext>
            </a:extLst>
          </p:cNvPr>
          <p:cNvSpPr txBox="1">
            <a:spLocks noChangeArrowheads="1"/>
          </p:cNvSpPr>
          <p:nvPr/>
        </p:nvSpPr>
        <p:spPr bwMode="auto">
          <a:xfrm>
            <a:off x="892175" y="915988"/>
            <a:ext cx="107299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DE" altLang="en-DE" sz="3200" b="1">
              <a:solidFill>
                <a:srgbClr val="099459"/>
              </a:solidFill>
            </a:endParaRPr>
          </a:p>
        </p:txBody>
      </p:sp>
      <p:sp>
        <p:nvSpPr>
          <p:cNvPr id="20482" name="Title 3">
            <a:extLst>
              <a:ext uri="{FF2B5EF4-FFF2-40B4-BE49-F238E27FC236}">
                <a16:creationId xmlns:a16="http://schemas.microsoft.com/office/drawing/2014/main" id="{5AE88CFB-DF02-8247-9799-1EBC0940CBFA}"/>
              </a:ext>
            </a:extLst>
          </p:cNvPr>
          <p:cNvSpPr txBox="1">
            <a:spLocks noChangeArrowheads="1"/>
          </p:cNvSpPr>
          <p:nvPr/>
        </p:nvSpPr>
        <p:spPr bwMode="auto">
          <a:xfrm>
            <a:off x="1392238" y="5213350"/>
            <a:ext cx="972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DE" sz="2400" b="1" dirty="0">
                <a:solidFill>
                  <a:srgbClr val="099459"/>
                </a:solidFill>
              </a:rPr>
              <a:t>76% of the </a:t>
            </a:r>
            <a:r>
              <a:rPr lang="uk-UA" altLang="en-DE" sz="2400" b="1" dirty="0">
                <a:solidFill>
                  <a:srgbClr val="099459"/>
                </a:solidFill>
              </a:rPr>
              <a:t>world's organic farmers confirm organic status through group certification.</a:t>
            </a:r>
            <a:endParaRPr lang="en-US" altLang="en-DE" sz="2400" b="1" dirty="0">
              <a:solidFill>
                <a:srgbClr val="099459"/>
              </a:solidFill>
            </a:endParaRPr>
          </a:p>
          <a:p>
            <a:pPr eaLnBrk="1" hangingPunct="1"/>
            <a:endParaRPr lang="en-US" altLang="en-DE" sz="2400" b="1" dirty="0">
              <a:solidFill>
                <a:srgbClr val="099459"/>
              </a:solidFill>
            </a:endParaRPr>
          </a:p>
        </p:txBody>
      </p:sp>
      <p:sp>
        <p:nvSpPr>
          <p:cNvPr id="20483" name="Rectangle 16">
            <a:extLst>
              <a:ext uri="{FF2B5EF4-FFF2-40B4-BE49-F238E27FC236}">
                <a16:creationId xmlns:a16="http://schemas.microsoft.com/office/drawing/2014/main" id="{DBC92FC0-46A4-F14A-A4B7-7EF46D091F4E}"/>
              </a:ext>
            </a:extLst>
          </p:cNvPr>
          <p:cNvSpPr>
            <a:spLocks noChangeArrowheads="1"/>
          </p:cNvSpPr>
          <p:nvPr/>
        </p:nvSpPr>
        <p:spPr bwMode="auto">
          <a:xfrm>
            <a:off x="223838" y="187325"/>
            <a:ext cx="20938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uk-UA" altLang="en-DE" sz="3200" b="1" dirty="0">
                <a:solidFill>
                  <a:srgbClr val="099459"/>
                </a:solidFill>
              </a:rPr>
              <a:t>Response</a:t>
            </a:r>
            <a:endParaRPr lang="en-US" altLang="en-DE" sz="3200" b="1" dirty="0">
              <a:solidFill>
                <a:srgbClr val="099459"/>
              </a:solidFill>
            </a:endParaRPr>
          </a:p>
          <a:p>
            <a:pPr eaLnBrk="1" hangingPunct="1"/>
            <a:endParaRPr lang="en-US" altLang="en-DE" sz="1600" b="1" dirty="0">
              <a:solidFill>
                <a:srgbClr val="099459"/>
              </a:solidFill>
            </a:endParaRPr>
          </a:p>
        </p:txBody>
      </p:sp>
      <p:pic>
        <p:nvPicPr>
          <p:cNvPr id="20486" name="Grafik 8">
            <a:extLst>
              <a:ext uri="{FF2B5EF4-FFF2-40B4-BE49-F238E27FC236}">
                <a16:creationId xmlns:a16="http://schemas.microsoft.com/office/drawing/2014/main" id="{A38E3046-CAD6-6D46-8105-3F49A8440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6218238"/>
            <a:ext cx="1090612" cy="457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65D5CCA6-8925-83A4-F397-7BD6FD3A7ABD}"/>
              </a:ext>
            </a:extLst>
          </p:cNvPr>
          <p:cNvGrpSpPr/>
          <p:nvPr/>
        </p:nvGrpSpPr>
        <p:grpSpPr>
          <a:xfrm>
            <a:off x="1231900" y="1320800"/>
            <a:ext cx="4864100" cy="3615431"/>
            <a:chOff x="1231900" y="1320800"/>
            <a:chExt cx="4864100" cy="3615431"/>
          </a:xfrm>
        </p:grpSpPr>
        <p:pic>
          <p:nvPicPr>
            <p:cNvPr id="20484" name="Grafik 6">
              <a:extLst>
                <a:ext uri="{FF2B5EF4-FFF2-40B4-BE49-F238E27FC236}">
                  <a16:creationId xmlns:a16="http://schemas.microsoft.com/office/drawing/2014/main" id="{7827F06B-DD57-3449-AD0B-FCF5039A1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412" b="7289"/>
            <a:stretch>
              <a:fillRect/>
            </a:stretch>
          </p:blipFill>
          <p:spPr bwMode="auto">
            <a:xfrm>
              <a:off x="1231900" y="1320800"/>
              <a:ext cx="48641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AF97507D-5BA9-DF92-AA05-40B9742BE79F}"/>
                </a:ext>
              </a:extLst>
            </p:cNvPr>
            <p:cNvSpPr/>
            <p:nvPr/>
          </p:nvSpPr>
          <p:spPr>
            <a:xfrm>
              <a:off x="2596243" y="1871836"/>
              <a:ext cx="2679706" cy="669472"/>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200" b="1" dirty="0" err="1">
                  <a:solidFill>
                    <a:schemeClr val="accent1">
                      <a:lumMod val="75000"/>
                    </a:schemeClr>
                  </a:solidFill>
                </a:rPr>
                <a:t>Organic</a:t>
              </a:r>
              <a:r>
                <a:rPr lang="uk-UA" sz="1200" b="1" dirty="0">
                  <a:solidFill>
                    <a:schemeClr val="accent1">
                      <a:lumMod val="75000"/>
                    </a:schemeClr>
                  </a:solidFill>
                </a:rPr>
                <a:t> </a:t>
              </a:r>
              <a:r>
                <a:rPr lang="uk-UA" sz="1200" b="1" dirty="0" err="1">
                  <a:solidFill>
                    <a:schemeClr val="accent1">
                      <a:lumMod val="75000"/>
                    </a:schemeClr>
                  </a:solidFill>
                </a:rPr>
                <a:t>producers</a:t>
              </a:r>
              <a:endParaRPr lang="en-GB" sz="1200" b="1" dirty="0">
                <a:solidFill>
                  <a:schemeClr val="accent1">
                    <a:lumMod val="75000"/>
                  </a:schemeClr>
                </a:solidFill>
              </a:endParaRPr>
            </a:p>
          </p:txBody>
        </p:sp>
        <p:sp>
          <p:nvSpPr>
            <p:cNvPr id="3" name="Rounded Rectangle 2">
              <a:extLst>
                <a:ext uri="{FF2B5EF4-FFF2-40B4-BE49-F238E27FC236}">
                  <a16:creationId xmlns:a16="http://schemas.microsoft.com/office/drawing/2014/main" id="{3D8261DC-E8B5-BD33-0448-117D3D217B33}"/>
                </a:ext>
              </a:extLst>
            </p:cNvPr>
            <p:cNvSpPr/>
            <p:nvPr/>
          </p:nvSpPr>
          <p:spPr>
            <a:xfrm>
              <a:off x="2764065" y="2715958"/>
              <a:ext cx="2432957" cy="669472"/>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200" b="1" dirty="0">
                  <a:solidFill>
                    <a:schemeClr val="accent1">
                      <a:lumMod val="75000"/>
                    </a:schemeClr>
                  </a:solidFill>
                </a:rPr>
                <a:t>Farmers' </a:t>
              </a:r>
              <a:r>
                <a:rPr lang="uk-UA" sz="1200" b="1" dirty="0" err="1">
                  <a:solidFill>
                    <a:schemeClr val="accent1">
                      <a:lumMod val="75000"/>
                    </a:schemeClr>
                  </a:solidFill>
                </a:rPr>
                <a:t>groups</a:t>
              </a:r>
              <a:r>
                <a:rPr lang="uk-UA" sz="1200" b="1" dirty="0">
                  <a:solidFill>
                    <a:schemeClr val="accent1">
                      <a:lumMod val="75000"/>
                    </a:schemeClr>
                  </a:solidFill>
                </a:rPr>
                <a:t> </a:t>
              </a:r>
              <a:endParaRPr lang="en-GB" sz="1200" b="1" dirty="0">
                <a:solidFill>
                  <a:schemeClr val="accent1">
                    <a:lumMod val="75000"/>
                  </a:schemeClr>
                </a:solidFill>
              </a:endParaRPr>
            </a:p>
          </p:txBody>
        </p:sp>
        <p:sp>
          <p:nvSpPr>
            <p:cNvPr id="4" name="Rounded Rectangle 3">
              <a:extLst>
                <a:ext uri="{FF2B5EF4-FFF2-40B4-BE49-F238E27FC236}">
                  <a16:creationId xmlns:a16="http://schemas.microsoft.com/office/drawing/2014/main" id="{6E96767B-DC64-205B-1AF5-DD5CF5A6D81F}"/>
                </a:ext>
              </a:extLst>
            </p:cNvPr>
            <p:cNvSpPr/>
            <p:nvPr/>
          </p:nvSpPr>
          <p:spPr>
            <a:xfrm>
              <a:off x="2596243" y="3485669"/>
              <a:ext cx="2432957" cy="669472"/>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200" b="1" dirty="0">
                  <a:solidFill>
                    <a:schemeClr val="accent1">
                      <a:lumMod val="75000"/>
                    </a:schemeClr>
                  </a:solidFill>
                </a:rPr>
                <a:t>Organic </a:t>
              </a:r>
              <a:r>
                <a:rPr lang="uk-UA" sz="1200" b="1" dirty="0" err="1">
                  <a:solidFill>
                    <a:schemeClr val="accent1">
                      <a:lumMod val="75000"/>
                    </a:schemeClr>
                  </a:solidFill>
                </a:rPr>
                <a:t>land</a:t>
              </a:r>
              <a:r>
                <a:rPr lang="uk-UA" sz="1200" b="1" dirty="0">
                  <a:solidFill>
                    <a:schemeClr val="accent1">
                      <a:lumMod val="75000"/>
                    </a:schemeClr>
                  </a:solidFill>
                </a:rPr>
                <a:t> </a:t>
              </a:r>
              <a:endParaRPr lang="en-GB" sz="1200" b="1" dirty="0">
                <a:solidFill>
                  <a:schemeClr val="accent1">
                    <a:lumMod val="75000"/>
                  </a:schemeClr>
                </a:solidFill>
              </a:endParaRPr>
            </a:p>
          </p:txBody>
        </p:sp>
        <p:sp>
          <p:nvSpPr>
            <p:cNvPr id="5" name="Rounded Rectangle 4">
              <a:extLst>
                <a:ext uri="{FF2B5EF4-FFF2-40B4-BE49-F238E27FC236}">
                  <a16:creationId xmlns:a16="http://schemas.microsoft.com/office/drawing/2014/main" id="{81C44FB9-FD5B-F096-E4B3-0F7BE0E3494C}"/>
                </a:ext>
              </a:extLst>
            </p:cNvPr>
            <p:cNvSpPr/>
            <p:nvPr/>
          </p:nvSpPr>
          <p:spPr>
            <a:xfrm>
              <a:off x="2777559" y="4266759"/>
              <a:ext cx="2432957" cy="669472"/>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200" b="1" dirty="0" err="1">
                  <a:solidFill>
                    <a:schemeClr val="accent1">
                      <a:lumMod val="75000"/>
                    </a:schemeClr>
                  </a:solidFill>
                </a:rPr>
                <a:t>Countries</a:t>
              </a:r>
              <a:endParaRPr lang="en-GB" sz="1200" b="1" dirty="0">
                <a:solidFill>
                  <a:schemeClr val="accent1">
                    <a:lumMod val="75000"/>
                  </a:schemeClr>
                </a:solidFill>
              </a:endParaRPr>
            </a:p>
          </p:txBody>
        </p:sp>
      </p:grpSp>
      <p:grpSp>
        <p:nvGrpSpPr>
          <p:cNvPr id="23" name="Group 22">
            <a:extLst>
              <a:ext uri="{FF2B5EF4-FFF2-40B4-BE49-F238E27FC236}">
                <a16:creationId xmlns:a16="http://schemas.microsoft.com/office/drawing/2014/main" id="{99D1D280-966F-0A5A-3895-DB1E69B7EFC4}"/>
              </a:ext>
            </a:extLst>
          </p:cNvPr>
          <p:cNvGrpSpPr/>
          <p:nvPr/>
        </p:nvGrpSpPr>
        <p:grpSpPr>
          <a:xfrm>
            <a:off x="6561365" y="1439863"/>
            <a:ext cx="4472216" cy="3366753"/>
            <a:chOff x="6561365" y="1439863"/>
            <a:chExt cx="4472216" cy="3366753"/>
          </a:xfrm>
        </p:grpSpPr>
        <p:pic>
          <p:nvPicPr>
            <p:cNvPr id="20485" name="Grafik 8">
              <a:extLst>
                <a:ext uri="{FF2B5EF4-FFF2-40B4-BE49-F238E27FC236}">
                  <a16:creationId xmlns:a16="http://schemas.microsoft.com/office/drawing/2014/main" id="{CF64B61B-2006-2643-A4FF-DB5BB2E16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1439863"/>
              <a:ext cx="42291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44C33C67-0DB2-FBD0-39C5-12E1A85908C8}"/>
                </a:ext>
              </a:extLst>
            </p:cNvPr>
            <p:cNvSpPr/>
            <p:nvPr/>
          </p:nvSpPr>
          <p:spPr>
            <a:xfrm>
              <a:off x="8213271" y="1503805"/>
              <a:ext cx="760073" cy="385308"/>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Coffee</a:t>
              </a:r>
              <a:endParaRPr lang="en-GB" sz="1000" b="1" dirty="0">
                <a:solidFill>
                  <a:schemeClr val="accent1">
                    <a:lumMod val="75000"/>
                  </a:schemeClr>
                </a:solidFill>
              </a:endParaRPr>
            </a:p>
          </p:txBody>
        </p:sp>
        <p:sp>
          <p:nvSpPr>
            <p:cNvPr id="7" name="Rounded Rectangle 6">
              <a:extLst>
                <a:ext uri="{FF2B5EF4-FFF2-40B4-BE49-F238E27FC236}">
                  <a16:creationId xmlns:a16="http://schemas.microsoft.com/office/drawing/2014/main" id="{DC149316-649D-33E2-935B-20A63BC1ABF8}"/>
                </a:ext>
              </a:extLst>
            </p:cNvPr>
            <p:cNvSpPr/>
            <p:nvPr/>
          </p:nvSpPr>
          <p:spPr>
            <a:xfrm>
              <a:off x="9045575" y="1459140"/>
              <a:ext cx="1100364" cy="543819"/>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Cocoa</a:t>
              </a:r>
              <a:endParaRPr lang="en-GB" sz="1000" b="1" dirty="0">
                <a:solidFill>
                  <a:schemeClr val="accent1">
                    <a:lumMod val="75000"/>
                  </a:schemeClr>
                </a:solidFill>
              </a:endParaRPr>
            </a:p>
          </p:txBody>
        </p:sp>
        <p:sp>
          <p:nvSpPr>
            <p:cNvPr id="8" name="Rounded Rectangle 7">
              <a:extLst>
                <a:ext uri="{FF2B5EF4-FFF2-40B4-BE49-F238E27FC236}">
                  <a16:creationId xmlns:a16="http://schemas.microsoft.com/office/drawing/2014/main" id="{D11DD98D-B1C9-16F2-E190-7B7DA9DA1D3E}"/>
                </a:ext>
              </a:extLst>
            </p:cNvPr>
            <p:cNvSpPr/>
            <p:nvPr/>
          </p:nvSpPr>
          <p:spPr>
            <a:xfrm>
              <a:off x="9818006" y="2356057"/>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Cotton</a:t>
              </a:r>
              <a:endParaRPr lang="en-GB" sz="1000" b="1" dirty="0">
                <a:solidFill>
                  <a:schemeClr val="accent1">
                    <a:lumMod val="75000"/>
                  </a:schemeClr>
                </a:solidFill>
              </a:endParaRPr>
            </a:p>
          </p:txBody>
        </p:sp>
        <p:sp>
          <p:nvSpPr>
            <p:cNvPr id="9" name="Rounded Rectangle 8">
              <a:extLst>
                <a:ext uri="{FF2B5EF4-FFF2-40B4-BE49-F238E27FC236}">
                  <a16:creationId xmlns:a16="http://schemas.microsoft.com/office/drawing/2014/main" id="{646A2BDA-7886-64E0-4F14-9ECF5DF24058}"/>
                </a:ext>
              </a:extLst>
            </p:cNvPr>
            <p:cNvSpPr/>
            <p:nvPr/>
          </p:nvSpPr>
          <p:spPr>
            <a:xfrm>
              <a:off x="9371691" y="2074956"/>
              <a:ext cx="655865"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Sugar</a:t>
              </a:r>
              <a:endParaRPr lang="en-GB" sz="1000" b="1" dirty="0">
                <a:solidFill>
                  <a:schemeClr val="accent1">
                    <a:lumMod val="75000"/>
                  </a:schemeClr>
                </a:solidFill>
              </a:endParaRPr>
            </a:p>
          </p:txBody>
        </p:sp>
        <p:sp>
          <p:nvSpPr>
            <p:cNvPr id="10" name="Rounded Rectangle 9">
              <a:extLst>
                <a:ext uri="{FF2B5EF4-FFF2-40B4-BE49-F238E27FC236}">
                  <a16:creationId xmlns:a16="http://schemas.microsoft.com/office/drawing/2014/main" id="{A1668F25-1190-695A-0491-516D5B4C81D0}"/>
                </a:ext>
              </a:extLst>
            </p:cNvPr>
            <p:cNvSpPr/>
            <p:nvPr/>
          </p:nvSpPr>
          <p:spPr>
            <a:xfrm>
              <a:off x="9852476" y="2829050"/>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Coconuts</a:t>
              </a:r>
              <a:endParaRPr lang="en-GB" sz="1000" b="1" dirty="0">
                <a:solidFill>
                  <a:schemeClr val="accent1">
                    <a:lumMod val="75000"/>
                  </a:schemeClr>
                </a:solidFill>
              </a:endParaRPr>
            </a:p>
          </p:txBody>
        </p:sp>
        <p:sp>
          <p:nvSpPr>
            <p:cNvPr id="11" name="Rounded Rectangle 10">
              <a:extLst>
                <a:ext uri="{FF2B5EF4-FFF2-40B4-BE49-F238E27FC236}">
                  <a16:creationId xmlns:a16="http://schemas.microsoft.com/office/drawing/2014/main" id="{6DD33A3D-3355-367F-D3C5-E2B3DB0BDE68}"/>
                </a:ext>
              </a:extLst>
            </p:cNvPr>
            <p:cNvSpPr/>
            <p:nvPr/>
          </p:nvSpPr>
          <p:spPr>
            <a:xfrm>
              <a:off x="10125528" y="3190961"/>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Bananas</a:t>
              </a:r>
              <a:endParaRPr lang="en-GB" sz="1000" b="1" dirty="0">
                <a:solidFill>
                  <a:schemeClr val="accent1">
                    <a:lumMod val="75000"/>
                  </a:schemeClr>
                </a:solidFill>
              </a:endParaRPr>
            </a:p>
          </p:txBody>
        </p:sp>
        <p:sp>
          <p:nvSpPr>
            <p:cNvPr id="12" name="Rounded Rectangle 11">
              <a:extLst>
                <a:ext uri="{FF2B5EF4-FFF2-40B4-BE49-F238E27FC236}">
                  <a16:creationId xmlns:a16="http://schemas.microsoft.com/office/drawing/2014/main" id="{4897DE17-7C4D-B533-82FC-B9C8824236DF}"/>
                </a:ext>
              </a:extLst>
            </p:cNvPr>
            <p:cNvSpPr/>
            <p:nvPr/>
          </p:nvSpPr>
          <p:spPr>
            <a:xfrm>
              <a:off x="9960881" y="3622757"/>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Pineapples </a:t>
              </a:r>
              <a:endParaRPr lang="en-GB" sz="1000" b="1" dirty="0">
                <a:solidFill>
                  <a:schemeClr val="accent1">
                    <a:lumMod val="75000"/>
                  </a:schemeClr>
                </a:solidFill>
              </a:endParaRPr>
            </a:p>
          </p:txBody>
        </p:sp>
        <p:sp>
          <p:nvSpPr>
            <p:cNvPr id="13" name="Rounded Rectangle 12">
              <a:extLst>
                <a:ext uri="{FF2B5EF4-FFF2-40B4-BE49-F238E27FC236}">
                  <a16:creationId xmlns:a16="http://schemas.microsoft.com/office/drawing/2014/main" id="{318ABD4B-D5B0-4A45-85E6-922A1C775882}"/>
                </a:ext>
              </a:extLst>
            </p:cNvPr>
            <p:cNvSpPr/>
            <p:nvPr/>
          </p:nvSpPr>
          <p:spPr>
            <a:xfrm>
              <a:off x="9699623" y="4053452"/>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Mango </a:t>
              </a:r>
              <a:endParaRPr lang="en-GB" sz="1000" b="1" dirty="0">
                <a:solidFill>
                  <a:schemeClr val="accent1">
                    <a:lumMod val="75000"/>
                  </a:schemeClr>
                </a:solidFill>
              </a:endParaRPr>
            </a:p>
          </p:txBody>
        </p:sp>
        <p:sp>
          <p:nvSpPr>
            <p:cNvPr id="14" name="Rounded Rectangle 13">
              <a:extLst>
                <a:ext uri="{FF2B5EF4-FFF2-40B4-BE49-F238E27FC236}">
                  <a16:creationId xmlns:a16="http://schemas.microsoft.com/office/drawing/2014/main" id="{D1318CAF-61FC-3F78-98AB-72B61A784D74}"/>
                </a:ext>
              </a:extLst>
            </p:cNvPr>
            <p:cNvSpPr/>
            <p:nvPr/>
          </p:nvSpPr>
          <p:spPr>
            <a:xfrm>
              <a:off x="9119503" y="4308503"/>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soya </a:t>
              </a:r>
              <a:endParaRPr lang="en-GB" sz="1000" b="1" dirty="0">
                <a:solidFill>
                  <a:schemeClr val="accent1">
                    <a:lumMod val="75000"/>
                  </a:schemeClr>
                </a:solidFill>
              </a:endParaRPr>
            </a:p>
          </p:txBody>
        </p:sp>
        <p:sp>
          <p:nvSpPr>
            <p:cNvPr id="15" name="Rounded Rectangle 14">
              <a:extLst>
                <a:ext uri="{FF2B5EF4-FFF2-40B4-BE49-F238E27FC236}">
                  <a16:creationId xmlns:a16="http://schemas.microsoft.com/office/drawing/2014/main" id="{EFBA2605-BD86-300C-A344-0458D77D77FD}"/>
                </a:ext>
              </a:extLst>
            </p:cNvPr>
            <p:cNvSpPr/>
            <p:nvPr/>
          </p:nvSpPr>
          <p:spPr>
            <a:xfrm>
              <a:off x="8313052" y="4396373"/>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Spices </a:t>
              </a:r>
              <a:endParaRPr lang="en-GB" sz="1000" b="1" dirty="0">
                <a:solidFill>
                  <a:schemeClr val="accent1">
                    <a:lumMod val="75000"/>
                  </a:schemeClr>
                </a:solidFill>
              </a:endParaRPr>
            </a:p>
          </p:txBody>
        </p:sp>
        <p:sp>
          <p:nvSpPr>
            <p:cNvPr id="16" name="Rounded Rectangle 15">
              <a:extLst>
                <a:ext uri="{FF2B5EF4-FFF2-40B4-BE49-F238E27FC236}">
                  <a16:creationId xmlns:a16="http://schemas.microsoft.com/office/drawing/2014/main" id="{3F0B7AB2-FB06-47AB-9745-D49A1BA8F16B}"/>
                </a:ext>
              </a:extLst>
            </p:cNvPr>
            <p:cNvSpPr/>
            <p:nvPr/>
          </p:nvSpPr>
          <p:spPr>
            <a:xfrm>
              <a:off x="7663023" y="4135949"/>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Rice </a:t>
              </a:r>
              <a:endParaRPr lang="en-GB" sz="1000" b="1" dirty="0">
                <a:solidFill>
                  <a:schemeClr val="accent1">
                    <a:lumMod val="75000"/>
                  </a:schemeClr>
                </a:solidFill>
              </a:endParaRPr>
            </a:p>
          </p:txBody>
        </p:sp>
        <p:sp>
          <p:nvSpPr>
            <p:cNvPr id="17" name="Rounded Rectangle 16">
              <a:extLst>
                <a:ext uri="{FF2B5EF4-FFF2-40B4-BE49-F238E27FC236}">
                  <a16:creationId xmlns:a16="http://schemas.microsoft.com/office/drawing/2014/main" id="{D9CD997A-4AE3-BAEA-4F51-91881C77CEE2}"/>
                </a:ext>
              </a:extLst>
            </p:cNvPr>
            <p:cNvSpPr/>
            <p:nvPr/>
          </p:nvSpPr>
          <p:spPr>
            <a:xfrm rot="10800000" flipV="1">
              <a:off x="7123785" y="3730252"/>
              <a:ext cx="908053"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Tropical nuts </a:t>
              </a:r>
              <a:endParaRPr lang="en-GB" sz="1000" b="1" dirty="0">
                <a:solidFill>
                  <a:schemeClr val="accent1">
                    <a:lumMod val="75000"/>
                  </a:schemeClr>
                </a:solidFill>
              </a:endParaRPr>
            </a:p>
          </p:txBody>
        </p:sp>
        <p:sp>
          <p:nvSpPr>
            <p:cNvPr id="18" name="Rounded Rectangle 17">
              <a:extLst>
                <a:ext uri="{FF2B5EF4-FFF2-40B4-BE49-F238E27FC236}">
                  <a16:creationId xmlns:a16="http://schemas.microsoft.com/office/drawing/2014/main" id="{2D4FCA4F-ECBC-7FE4-F8A4-E44AF3688B9E}"/>
                </a:ext>
              </a:extLst>
            </p:cNvPr>
            <p:cNvSpPr/>
            <p:nvPr/>
          </p:nvSpPr>
          <p:spPr>
            <a:xfrm rot="10800000" flipV="1">
              <a:off x="6561365" y="3263193"/>
              <a:ext cx="1353004"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err="1">
                  <a:solidFill>
                    <a:schemeClr val="accent1">
                      <a:lumMod val="75000"/>
                    </a:schemeClr>
                  </a:solidFill>
                </a:rPr>
                <a:t>Niche </a:t>
              </a:r>
              <a:r>
                <a:rPr lang="uk-UA" sz="1000" b="1" dirty="0">
                  <a:solidFill>
                    <a:schemeClr val="accent1">
                      <a:lumMod val="75000"/>
                    </a:schemeClr>
                  </a:solidFill>
                </a:rPr>
                <a:t>cereals</a:t>
              </a:r>
              <a:endParaRPr lang="en-GB" sz="1000" b="1" dirty="0">
                <a:solidFill>
                  <a:schemeClr val="accent1">
                    <a:lumMod val="75000"/>
                  </a:schemeClr>
                </a:solidFill>
              </a:endParaRPr>
            </a:p>
          </p:txBody>
        </p:sp>
        <p:sp>
          <p:nvSpPr>
            <p:cNvPr id="19" name="Rounded Rectangle 18">
              <a:extLst>
                <a:ext uri="{FF2B5EF4-FFF2-40B4-BE49-F238E27FC236}">
                  <a16:creationId xmlns:a16="http://schemas.microsoft.com/office/drawing/2014/main" id="{C5073DCA-2D89-3DE7-4ECD-3D929A1DFF93}"/>
                </a:ext>
              </a:extLst>
            </p:cNvPr>
            <p:cNvSpPr/>
            <p:nvPr/>
          </p:nvSpPr>
          <p:spPr>
            <a:xfrm rot="10800000" flipV="1">
              <a:off x="6651627" y="2766300"/>
              <a:ext cx="1353004"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Aromatic plants</a:t>
              </a:r>
              <a:endParaRPr lang="en-GB" sz="1000" b="1" dirty="0">
                <a:solidFill>
                  <a:schemeClr val="accent1">
                    <a:lumMod val="75000"/>
                  </a:schemeClr>
                </a:solidFill>
              </a:endParaRPr>
            </a:p>
          </p:txBody>
        </p:sp>
        <p:sp>
          <p:nvSpPr>
            <p:cNvPr id="20" name="Rounded Rectangle 19">
              <a:extLst>
                <a:ext uri="{FF2B5EF4-FFF2-40B4-BE49-F238E27FC236}">
                  <a16:creationId xmlns:a16="http://schemas.microsoft.com/office/drawing/2014/main" id="{DA9B88C2-A6A2-B103-4A57-B7ABE0F72315}"/>
                </a:ext>
              </a:extLst>
            </p:cNvPr>
            <p:cNvSpPr/>
            <p:nvPr/>
          </p:nvSpPr>
          <p:spPr>
            <a:xfrm rot="10800000" flipV="1">
              <a:off x="6647318" y="2360603"/>
              <a:ext cx="1353004" cy="410243"/>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Vegetables</a:t>
              </a:r>
              <a:endParaRPr lang="en-GB" sz="1000" b="1" dirty="0">
                <a:solidFill>
                  <a:schemeClr val="accent1">
                    <a:lumMod val="75000"/>
                  </a:schemeClr>
                </a:solidFill>
              </a:endParaRPr>
            </a:p>
          </p:txBody>
        </p:sp>
        <p:sp>
          <p:nvSpPr>
            <p:cNvPr id="21" name="Rounded Rectangle 20">
              <a:extLst>
                <a:ext uri="{FF2B5EF4-FFF2-40B4-BE49-F238E27FC236}">
                  <a16:creationId xmlns:a16="http://schemas.microsoft.com/office/drawing/2014/main" id="{5A565740-E4DE-B646-F5D5-0AFCA8C7C442}"/>
                </a:ext>
              </a:extLst>
            </p:cNvPr>
            <p:cNvSpPr/>
            <p:nvPr/>
          </p:nvSpPr>
          <p:spPr>
            <a:xfrm>
              <a:off x="7545897" y="1932991"/>
              <a:ext cx="760073" cy="385308"/>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000" b="1" dirty="0">
                  <a:solidFill>
                    <a:schemeClr val="accent1">
                      <a:lumMod val="75000"/>
                    </a:schemeClr>
                  </a:solidFill>
                </a:rPr>
                <a:t>honey</a:t>
              </a:r>
              <a:endParaRPr lang="en-GB" sz="1000" b="1" dirty="0">
                <a:solidFill>
                  <a:schemeClr val="accent1">
                    <a:lumMod val="75000"/>
                  </a:schemeClr>
                </a:solidFill>
              </a:endParaRPr>
            </a:p>
          </p:txBody>
        </p:sp>
      </p:grpSp>
      <p:sp>
        <p:nvSpPr>
          <p:cNvPr id="24" name="Rounded Rectangle 23">
            <a:extLst>
              <a:ext uri="{FF2B5EF4-FFF2-40B4-BE49-F238E27FC236}">
                <a16:creationId xmlns:a16="http://schemas.microsoft.com/office/drawing/2014/main" id="{DD4AEAC9-BCD6-E7E5-6C34-9D68D78EE2A7}"/>
              </a:ext>
            </a:extLst>
          </p:cNvPr>
          <p:cNvSpPr/>
          <p:nvPr/>
        </p:nvSpPr>
        <p:spPr>
          <a:xfrm>
            <a:off x="1158419" y="1091448"/>
            <a:ext cx="4758420" cy="669472"/>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uk-UA" sz="1500" b="1" dirty="0">
                <a:solidFill>
                  <a:schemeClr val="accent1">
                    <a:lumMod val="75000"/>
                  </a:schemeClr>
                </a:solidFill>
              </a:rPr>
              <a:t>Approximate data on group certification</a:t>
            </a:r>
            <a:endParaRPr lang="en-GB" sz="1500" b="1"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E4598D-D982-ED49-AD3A-C24828EDE751}"/>
              </a:ext>
            </a:extLst>
          </p:cNvPr>
          <p:cNvSpPr txBox="1"/>
          <p:nvPr/>
        </p:nvSpPr>
        <p:spPr>
          <a:xfrm>
            <a:off x="399283" y="2975446"/>
            <a:ext cx="11109149" cy="1631216"/>
          </a:xfrm>
          <a:prstGeom prst="rect">
            <a:avLst/>
          </a:prstGeom>
          <a:noFill/>
        </p:spPr>
        <p:txBody>
          <a:bodyPr wrap="square" rtlCol="0">
            <a:spAutoFit/>
          </a:bodyPr>
          <a:lstStyle/>
          <a:p>
            <a:pPr algn="just"/>
            <a:r>
              <a:rPr lang="uk" sz="2500" b="1" dirty="0">
                <a:solidFill>
                  <a:srgbClr val="161D48"/>
                </a:solidFill>
                <a:latin typeface="Calibri" panose="020F0502020204030204" pitchFamily="34" charset="0"/>
                <a:cs typeface="Calibri" panose="020F0502020204030204" pitchFamily="34" charset="0"/>
              </a:rPr>
              <a:t>An internal control system (</a:t>
            </a:r>
            <a:r>
              <a:rPr lang="uk-UA" sz="2500" b="1" dirty="0">
                <a:solidFill>
                  <a:srgbClr val="161D48"/>
                </a:solidFill>
                <a:latin typeface="Calibri" panose="020F0502020204030204" pitchFamily="34" charset="0"/>
                <a:cs typeface="Calibri" panose="020F0502020204030204" pitchFamily="34" charset="0"/>
              </a:rPr>
              <a:t>ICS</a:t>
            </a:r>
            <a:r>
              <a:rPr lang="en-US" sz="2500" b="1" dirty="0">
                <a:solidFill>
                  <a:srgbClr val="161D48"/>
                </a:solidFill>
                <a:latin typeface="Calibri" panose="020F0502020204030204" pitchFamily="34" charset="0"/>
                <a:cs typeface="Calibri" panose="020F0502020204030204" pitchFamily="34" charset="0"/>
              </a:rPr>
              <a:t>) </a:t>
            </a:r>
            <a:r>
              <a:rPr lang="uk" sz="2500" b="1" dirty="0">
                <a:solidFill>
                  <a:srgbClr val="161D48"/>
                </a:solidFill>
                <a:latin typeface="Calibri" panose="020F0502020204030204" pitchFamily="34" charset="0"/>
                <a:cs typeface="Calibri" panose="020F0502020204030204" pitchFamily="34" charset="0"/>
              </a:rPr>
              <a:t>is part of a documented quality assurance system that allows an external certification body to delegate the periodic inspection of individual team members to a specific body or unit of the certified operator</a:t>
            </a:r>
            <a:r>
              <a:rPr lang="en-US" dirty="0">
                <a:solidFill>
                  <a:schemeClr val="bg1"/>
                </a:solidFill>
                <a:latin typeface="Calibri" panose="020F0502020204030204" pitchFamily="34" charset="0"/>
                <a:cs typeface="Calibri" panose="020F0502020204030204" pitchFamily="34" charset="0"/>
              </a:rPr>
              <a:t>. </a:t>
            </a:r>
            <a:endParaRPr lang="en-GB" dirty="0">
              <a:solidFill>
                <a:schemeClr val="bg1"/>
              </a:solidFill>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856BB245-DA20-4F46-B203-0A5639658163}"/>
              </a:ext>
            </a:extLst>
          </p:cNvPr>
          <p:cNvSpPr txBox="1">
            <a:spLocks/>
          </p:cNvSpPr>
          <p:nvPr/>
        </p:nvSpPr>
        <p:spPr>
          <a:xfrm>
            <a:off x="3907523" y="1575417"/>
            <a:ext cx="4092667"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r>
              <a:rPr lang="uk-UA" sz="3200" dirty="0">
                <a:solidFill>
                  <a:srgbClr val="099459"/>
                </a:solidFill>
              </a:rPr>
              <a:t>definition</a:t>
            </a:r>
            <a:endParaRPr lang="en-US" sz="3200" dirty="0">
              <a:solidFill>
                <a:srgbClr val="099459"/>
              </a:solidFill>
            </a:endParaRPr>
          </a:p>
        </p:txBody>
      </p:sp>
      <p:sp>
        <p:nvSpPr>
          <p:cNvPr id="6" name="Rectangle 5">
            <a:extLst>
              <a:ext uri="{FF2B5EF4-FFF2-40B4-BE49-F238E27FC236}">
                <a16:creationId xmlns:a16="http://schemas.microsoft.com/office/drawing/2014/main" id="{1E6B9004-35C5-4146-837C-EC49CD9FA06B}"/>
              </a:ext>
            </a:extLst>
          </p:cNvPr>
          <p:cNvSpPr/>
          <p:nvPr/>
        </p:nvSpPr>
        <p:spPr>
          <a:xfrm>
            <a:off x="0" y="194194"/>
            <a:ext cx="6752169" cy="400110"/>
          </a:xfrm>
          <a:prstGeom prst="rect">
            <a:avLst/>
          </a:prstGeom>
        </p:spPr>
        <p:txBody>
          <a:bodyPr wrap="none">
            <a:spAutoFit/>
          </a:bodyPr>
          <a:lstStyle/>
          <a:p>
            <a:pPr algn="ctr"/>
            <a:r>
              <a:rPr lang="uk" sz="2000" b="1" dirty="0">
                <a:solidFill>
                  <a:srgbClr val="099459"/>
                </a:solidFill>
              </a:rPr>
              <a:t>ORGANIC SYSTEM OF INTERNAL CONTROL</a:t>
            </a:r>
            <a:endParaRPr lang="en-GB" sz="2000" dirty="0">
              <a:solidFill>
                <a:srgbClr val="099459"/>
              </a:solidFill>
            </a:endParaRPr>
          </a:p>
        </p:txBody>
      </p:sp>
    </p:spTree>
    <p:extLst>
      <p:ext uri="{BB962C8B-B14F-4D97-AF65-F5344CB8AC3E}">
        <p14:creationId xmlns:p14="http://schemas.microsoft.com/office/powerpoint/2010/main" val="370900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37483B-8860-4064-BF73-388ADE87F4E2}"/>
              </a:ext>
            </a:extLst>
          </p:cNvPr>
          <p:cNvSpPr/>
          <p:nvPr/>
        </p:nvSpPr>
        <p:spPr>
          <a:xfrm>
            <a:off x="5607022" y="2154579"/>
            <a:ext cx="7021285" cy="2400657"/>
          </a:xfrm>
          <a:prstGeom prst="rect">
            <a:avLst/>
          </a:prstGeom>
        </p:spPr>
        <p:txBody>
          <a:bodyPr wrap="square">
            <a:spAutoFit/>
          </a:bodyPr>
          <a:lstStyle/>
          <a:p>
            <a:r>
              <a:rPr lang="uk-UA" sz="3000" dirty="0">
                <a:solidFill>
                  <a:srgbClr val="099459"/>
                </a:solidFill>
                <a:latin typeface="Calibri" panose="020F0502020204030204" pitchFamily="34" charset="0"/>
                <a:cs typeface="Calibri" panose="020F0502020204030204" pitchFamily="34" charset="0"/>
              </a:rPr>
              <a:t>The </a:t>
            </a:r>
            <a:r>
              <a:rPr lang="uk-UA" sz="3000" dirty="0" err="1">
                <a:solidFill>
                  <a:srgbClr val="099459"/>
                </a:solidFill>
                <a:latin typeface="Calibri" panose="020F0502020204030204" pitchFamily="34" charset="0"/>
                <a:cs typeface="Calibri" panose="020F0502020204030204" pitchFamily="34" charset="0"/>
              </a:rPr>
              <a:t>certifying </a:t>
            </a:r>
            <a:r>
              <a:rPr lang="uk-UA" sz="3000" dirty="0">
                <a:solidFill>
                  <a:srgbClr val="099459"/>
                </a:solidFill>
                <a:latin typeface="Calibri" panose="020F0502020204030204" pitchFamily="34" charset="0"/>
                <a:cs typeface="Calibri" panose="020F0502020204030204" pitchFamily="34" charset="0"/>
              </a:rPr>
              <a:t>bodies only verify</a:t>
            </a:r>
            <a:endParaRPr lang="en-US" sz="3000" dirty="0">
              <a:solidFill>
                <a:srgbClr val="099459"/>
              </a:solidFill>
              <a:latin typeface="Calibri" panose="020F0502020204030204" pitchFamily="34" charset="0"/>
              <a:cs typeface="Calibri" panose="020F0502020204030204" pitchFamily="34" charset="0"/>
            </a:endParaRPr>
          </a:p>
          <a:p>
            <a:endParaRPr lang="en-US" sz="30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uk-UA" sz="3000" dirty="0">
                <a:solidFill>
                  <a:srgbClr val="002372"/>
                </a:solidFill>
                <a:latin typeface="Calibri" panose="020F0502020204030204" pitchFamily="34" charset="0"/>
                <a:cs typeface="Calibri" panose="020F0502020204030204" pitchFamily="34" charset="0"/>
              </a:rPr>
              <a:t>Smooth operation of the system</a:t>
            </a:r>
            <a:endParaRPr lang="en-US" sz="3000" dirty="0">
              <a:solidFill>
                <a:srgbClr val="002372"/>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uk-UA" sz="3000" dirty="0">
                <a:solidFill>
                  <a:srgbClr val="002372"/>
                </a:solidFill>
                <a:latin typeface="Calibri" panose="020F0502020204030204" pitchFamily="34" charset="0"/>
                <a:cs typeface="Calibri" panose="020F0502020204030204" pitchFamily="34" charset="0"/>
              </a:rPr>
              <a:t>And its </a:t>
            </a:r>
            <a:r>
              <a:rPr lang="uk-UA" sz="3000" dirty="0" err="1">
                <a:solidFill>
                  <a:srgbClr val="002372"/>
                </a:solidFill>
                <a:latin typeface="Calibri" panose="020F0502020204030204" pitchFamily="34" charset="0"/>
                <a:cs typeface="Calibri" panose="020F0502020204030204" pitchFamily="34" charset="0"/>
              </a:rPr>
              <a:t>reliability/integrity</a:t>
            </a:r>
            <a:endParaRPr lang="en-US" sz="3000" dirty="0">
              <a:solidFill>
                <a:srgbClr val="002372"/>
              </a:solidFill>
              <a:latin typeface="Calibri" panose="020F0502020204030204" pitchFamily="34" charset="0"/>
              <a:cs typeface="Calibri" panose="020F0502020204030204" pitchFamily="34" charset="0"/>
            </a:endParaRPr>
          </a:p>
        </p:txBody>
      </p:sp>
      <p:pic>
        <p:nvPicPr>
          <p:cNvPr id="6" name="Picture 3">
            <a:extLst>
              <a:ext uri="{FF2B5EF4-FFF2-40B4-BE49-F238E27FC236}">
                <a16:creationId xmlns:a16="http://schemas.microsoft.com/office/drawing/2014/main" id="{2EBC6AAA-32A6-735D-327C-363107896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31" y="2146811"/>
            <a:ext cx="4754391" cy="33239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 name="Rectangle 1">
            <a:extLst>
              <a:ext uri="{FF2B5EF4-FFF2-40B4-BE49-F238E27FC236}">
                <a16:creationId xmlns:a16="http://schemas.microsoft.com/office/drawing/2014/main" id="{587D5416-C5EE-9F90-6682-83EF973ECEE8}"/>
              </a:ext>
            </a:extLst>
          </p:cNvPr>
          <p:cNvSpPr/>
          <p:nvPr/>
        </p:nvSpPr>
        <p:spPr>
          <a:xfrm>
            <a:off x="0" y="218908"/>
            <a:ext cx="6680034" cy="400110"/>
          </a:xfrm>
          <a:prstGeom prst="rect">
            <a:avLst/>
          </a:prstGeom>
        </p:spPr>
        <p:txBody>
          <a:bodyPr wrap="none">
            <a:spAutoFit/>
          </a:bodyPr>
          <a:lstStyle/>
          <a:p>
            <a:r>
              <a:rPr lang="uk" sz="2000" b="1" dirty="0">
                <a:solidFill>
                  <a:srgbClr val="099459"/>
                </a:solidFill>
              </a:rPr>
              <a:t>ORGANIC SYSTEM OF INTERNAL CONTROL</a:t>
            </a:r>
            <a:endParaRPr lang="en-GB" sz="2000" dirty="0">
              <a:solidFill>
                <a:srgbClr val="099459"/>
              </a:solidFill>
            </a:endParaRPr>
          </a:p>
        </p:txBody>
      </p:sp>
    </p:spTree>
    <p:extLst>
      <p:ext uri="{BB962C8B-B14F-4D97-AF65-F5344CB8AC3E}">
        <p14:creationId xmlns:p14="http://schemas.microsoft.com/office/powerpoint/2010/main" val="2121560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603330F-716A-A774-3F64-4D851E8D6B95}"/>
              </a:ext>
            </a:extLst>
          </p:cNvPr>
          <p:cNvSpPr txBox="1">
            <a:spLocks/>
          </p:cNvSpPr>
          <p:nvPr/>
        </p:nvSpPr>
        <p:spPr>
          <a:xfrm>
            <a:off x="1859401" y="1113298"/>
            <a:ext cx="8473198"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r>
              <a:rPr lang="uk" sz="3200" dirty="0">
                <a:solidFill>
                  <a:srgbClr val="099459"/>
                </a:solidFill>
              </a:rPr>
              <a:t>Prerequisites for certification of the Small Farmers' Group</a:t>
            </a:r>
            <a:endParaRPr lang="en-US" sz="3200" dirty="0">
              <a:solidFill>
                <a:srgbClr val="099459"/>
              </a:solidFill>
            </a:endParaRPr>
          </a:p>
        </p:txBody>
      </p:sp>
      <p:sp>
        <p:nvSpPr>
          <p:cNvPr id="5" name="Text Box 24">
            <a:extLst>
              <a:ext uri="{FF2B5EF4-FFF2-40B4-BE49-F238E27FC236}">
                <a16:creationId xmlns:a16="http://schemas.microsoft.com/office/drawing/2014/main" id="{B8110E8D-5907-7078-6DBA-38B60CD2E381}"/>
              </a:ext>
            </a:extLst>
          </p:cNvPr>
          <p:cNvSpPr txBox="1">
            <a:spLocks noChangeArrowheads="1"/>
          </p:cNvSpPr>
          <p:nvPr/>
        </p:nvSpPr>
        <p:spPr bwMode="auto">
          <a:xfrm>
            <a:off x="1105189" y="2647085"/>
            <a:ext cx="9981622" cy="26314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sz="2400">
                <a:solidFill>
                  <a:schemeClr val="tx1"/>
                </a:solidFill>
                <a:latin typeface="Times New Roman" panose="02020603050405020304" pitchFamily="18" charset="0"/>
              </a:defRPr>
            </a:lvl1pPr>
            <a:lvl2pPr marL="5429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ts val="600"/>
              </a:spcBef>
              <a:buFontTx/>
              <a:buChar char="•"/>
            </a:pPr>
            <a:r>
              <a:rPr lang="uk" altLang="en-DE" sz="2500" dirty="0">
                <a:solidFill>
                  <a:srgbClr val="000000"/>
                </a:solidFill>
                <a:latin typeface="Arial" panose="020B0604020202020204" pitchFamily="34" charset="0"/>
              </a:rPr>
              <a:t>The cost of individual certification is disproportionately high relative to the cost of sale.</a:t>
            </a:r>
          </a:p>
          <a:p>
            <a:pPr>
              <a:spcBef>
                <a:spcPts val="600"/>
              </a:spcBef>
              <a:buFontTx/>
              <a:buChar char="•"/>
            </a:pPr>
            <a:r>
              <a:rPr lang="uk" altLang="en-DE" sz="2500" dirty="0">
                <a:solidFill>
                  <a:srgbClr val="000000"/>
                </a:solidFill>
                <a:latin typeface="Arial" panose="020B0604020202020204" pitchFamily="34" charset="0"/>
              </a:rPr>
              <a:t>Homogeneity of members (location, production system, size of land holdings).</a:t>
            </a:r>
          </a:p>
          <a:p>
            <a:pPr>
              <a:spcBef>
                <a:spcPts val="600"/>
              </a:spcBef>
              <a:buFontTx/>
              <a:buChar char="•"/>
            </a:pPr>
            <a:r>
              <a:rPr lang="uk-UA" altLang="en-DE" sz="2500" dirty="0">
                <a:solidFill>
                  <a:srgbClr val="000000"/>
                </a:solidFill>
                <a:latin typeface="Arial" panose="020B0604020202020204" pitchFamily="34" charset="0"/>
              </a:rPr>
              <a:t>Generally only suitable for small farmers</a:t>
            </a:r>
            <a:endParaRPr lang="en-GB" altLang="en-DE" sz="2500" dirty="0">
              <a:solidFill>
                <a:srgbClr val="000000"/>
              </a:solidFill>
              <a:latin typeface="Arial" panose="020B0604020202020204" pitchFamily="34" charset="0"/>
            </a:endParaRPr>
          </a:p>
          <a:p>
            <a:pPr>
              <a:spcBef>
                <a:spcPts val="600"/>
              </a:spcBef>
              <a:buFontTx/>
              <a:buChar char="•"/>
            </a:pPr>
            <a:r>
              <a:rPr lang="uk" altLang="en-DE" sz="2500" dirty="0">
                <a:solidFill>
                  <a:srgbClr val="000000"/>
                </a:solidFill>
                <a:latin typeface="Arial" panose="020B0604020202020204" pitchFamily="34" charset="0"/>
              </a:rPr>
              <a:t>Usually have a common distribution system</a:t>
            </a:r>
            <a:endParaRPr lang="de-CH" altLang="en-DE" sz="2500" dirty="0">
              <a:solidFill>
                <a:srgbClr val="000000"/>
              </a:solidFill>
              <a:latin typeface="Arial" panose="020B0604020202020204" pitchFamily="34" charset="0"/>
            </a:endParaRPr>
          </a:p>
        </p:txBody>
      </p:sp>
      <p:sp>
        <p:nvSpPr>
          <p:cNvPr id="2" name="Rectangle 1">
            <a:extLst>
              <a:ext uri="{FF2B5EF4-FFF2-40B4-BE49-F238E27FC236}">
                <a16:creationId xmlns:a16="http://schemas.microsoft.com/office/drawing/2014/main" id="{858DD8D6-D9C3-11C8-8903-9FE93DD35AF0}"/>
              </a:ext>
            </a:extLst>
          </p:cNvPr>
          <p:cNvSpPr/>
          <p:nvPr/>
        </p:nvSpPr>
        <p:spPr>
          <a:xfrm>
            <a:off x="0" y="218908"/>
            <a:ext cx="6680034" cy="400110"/>
          </a:xfrm>
          <a:prstGeom prst="rect">
            <a:avLst/>
          </a:prstGeom>
        </p:spPr>
        <p:txBody>
          <a:bodyPr wrap="none">
            <a:spAutoFit/>
          </a:bodyPr>
          <a:lstStyle/>
          <a:p>
            <a:r>
              <a:rPr lang="uk" sz="2000" b="1" dirty="0">
                <a:solidFill>
                  <a:srgbClr val="099459"/>
                </a:solidFill>
              </a:rPr>
              <a:t>ORGANIC SYSTEM OF INTERNAL CONTROL</a:t>
            </a:r>
            <a:endParaRPr lang="en-GB" sz="2000" dirty="0">
              <a:solidFill>
                <a:srgbClr val="099459"/>
              </a:solidFill>
            </a:endParaRPr>
          </a:p>
        </p:txBody>
      </p:sp>
    </p:spTree>
    <p:extLst>
      <p:ext uri="{BB962C8B-B14F-4D97-AF65-F5344CB8AC3E}">
        <p14:creationId xmlns:p14="http://schemas.microsoft.com/office/powerpoint/2010/main" val="49202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04C2B3-41C0-EE4E-BCA6-39406FA7AEAD}"/>
              </a:ext>
            </a:extLst>
          </p:cNvPr>
          <p:cNvSpPr/>
          <p:nvPr/>
        </p:nvSpPr>
        <p:spPr>
          <a:xfrm>
            <a:off x="443602" y="916569"/>
            <a:ext cx="4409095" cy="954107"/>
          </a:xfrm>
          <a:prstGeom prst="rect">
            <a:avLst/>
          </a:prstGeom>
        </p:spPr>
        <p:txBody>
          <a:bodyPr wrap="square">
            <a:spAutoFit/>
          </a:bodyPr>
          <a:lstStyle/>
          <a:p>
            <a:r>
              <a:rPr lang="en-US" sz="2800" b="1" dirty="0">
                <a:solidFill>
                  <a:srgbClr val="099459"/>
                </a:solidFill>
              </a:rPr>
              <a:t>Standards – who decides about them?</a:t>
            </a:r>
            <a:endParaRPr lang="en-GB" sz="2800" b="1" dirty="0">
              <a:solidFill>
                <a:srgbClr val="099459"/>
              </a:solidFill>
            </a:endParaRPr>
          </a:p>
        </p:txBody>
      </p:sp>
      <p:sp>
        <p:nvSpPr>
          <p:cNvPr id="6" name="TextBox 5">
            <a:extLst>
              <a:ext uri="{FF2B5EF4-FFF2-40B4-BE49-F238E27FC236}">
                <a16:creationId xmlns:a16="http://schemas.microsoft.com/office/drawing/2014/main" id="{B2E79823-A4D7-E341-8E45-481FA7595A46}"/>
              </a:ext>
            </a:extLst>
          </p:cNvPr>
          <p:cNvSpPr txBox="1"/>
          <p:nvPr/>
        </p:nvSpPr>
        <p:spPr>
          <a:xfrm>
            <a:off x="5677987" y="2412984"/>
            <a:ext cx="5969767" cy="2308324"/>
          </a:xfrm>
          <a:prstGeom prst="rect">
            <a:avLst/>
          </a:prstGeom>
          <a:noFill/>
        </p:spPr>
        <p:txBody>
          <a:bodyPr wrap="square" rtlCol="0">
            <a:spAutoFit/>
          </a:bodyPr>
          <a:lstStyle/>
          <a:p>
            <a:pPr marL="457200" indent="-457200">
              <a:buFont typeface="Arial"/>
              <a:buChar char="•"/>
            </a:pPr>
            <a:r>
              <a:rPr lang="en-US" sz="2400" dirty="0">
                <a:solidFill>
                  <a:srgbClr val="002372"/>
                </a:solidFill>
                <a:latin typeface="Calibri" panose="020F0502020204030204" pitchFamily="34" charset="0"/>
                <a:cs typeface="Calibri" panose="020F0502020204030204" pitchFamily="34" charset="0"/>
              </a:rPr>
              <a:t>Governments/authorities?</a:t>
            </a:r>
          </a:p>
          <a:p>
            <a:pPr marL="457200" indent="-457200">
              <a:buFont typeface="Arial"/>
              <a:buChar char="•"/>
            </a:pPr>
            <a:r>
              <a:rPr lang="en-US" sz="2400" dirty="0">
                <a:solidFill>
                  <a:srgbClr val="002372"/>
                </a:solidFill>
                <a:latin typeface="Calibri" panose="020F0502020204030204" pitchFamily="34" charset="0"/>
                <a:cs typeface="Calibri" panose="020F0502020204030204" pitchFamily="34" charset="0"/>
              </a:rPr>
              <a:t>The private sector?</a:t>
            </a:r>
          </a:p>
          <a:p>
            <a:pPr marL="457200" indent="-457200">
              <a:buFont typeface="Arial"/>
              <a:buChar char="•"/>
            </a:pPr>
            <a:r>
              <a:rPr lang="en-US" sz="2400" dirty="0">
                <a:solidFill>
                  <a:srgbClr val="002372"/>
                </a:solidFill>
                <a:latin typeface="Calibri" panose="020F0502020204030204" pitchFamily="34" charset="0"/>
                <a:cs typeface="Calibri" panose="020F0502020204030204" pitchFamily="34" charset="0"/>
              </a:rPr>
              <a:t>Experts or specialists?</a:t>
            </a:r>
          </a:p>
          <a:p>
            <a:pPr marL="457200" indent="-457200">
              <a:buFont typeface="Arial"/>
              <a:buChar char="•"/>
            </a:pPr>
            <a:r>
              <a:rPr lang="en-US" sz="2400" dirty="0">
                <a:solidFill>
                  <a:srgbClr val="002372"/>
                </a:solidFill>
                <a:latin typeface="Calibri" panose="020F0502020204030204" pitchFamily="34" charset="0"/>
                <a:cs typeface="Calibri" panose="020F0502020204030204" pitchFamily="34" charset="0"/>
              </a:rPr>
              <a:t>Standards authorities?</a:t>
            </a:r>
          </a:p>
          <a:p>
            <a:endParaRPr lang="en-US" sz="2400" dirty="0">
              <a:solidFill>
                <a:srgbClr val="002372"/>
              </a:solidFill>
              <a:latin typeface="Calibri" panose="020F0502020204030204" pitchFamily="34" charset="0"/>
              <a:cs typeface="Calibri" panose="020F0502020204030204" pitchFamily="34" charset="0"/>
            </a:endParaRPr>
          </a:p>
          <a:p>
            <a:endParaRPr lang="en-US" sz="2400" dirty="0">
              <a:solidFill>
                <a:srgbClr val="002372"/>
              </a:solidFill>
              <a:latin typeface="Calibri" panose="020F0502020204030204" pitchFamily="34" charset="0"/>
              <a:cs typeface="Calibri" panose="020F0502020204030204" pitchFamily="34" charset="0"/>
            </a:endParaRPr>
          </a:p>
        </p:txBody>
      </p:sp>
      <p:pic>
        <p:nvPicPr>
          <p:cNvPr id="27650" name="Picture 2" descr="Standard Stock Vectors, Royalty Free Standard Illustrations | Depositphotos®">
            <a:extLst>
              <a:ext uri="{FF2B5EF4-FFF2-40B4-BE49-F238E27FC236}">
                <a16:creationId xmlns:a16="http://schemas.microsoft.com/office/drawing/2014/main" id="{D138A781-0880-484D-87A9-11A66818B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1" t="6534" r="17867" b="9467"/>
          <a:stretch/>
        </p:blipFill>
        <p:spPr bwMode="auto">
          <a:xfrm>
            <a:off x="1051523" y="1878484"/>
            <a:ext cx="3440723" cy="46487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57BC56-69D9-AD4C-828D-D1F054B06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684" y="1127165"/>
            <a:ext cx="11509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1930B10-1886-204C-A087-F1D33727DE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7601" y="916569"/>
            <a:ext cx="57626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pic>
        <p:nvPicPr>
          <p:cNvPr id="8" name="Picture 7" descr="GB_SoilAssociation">
            <a:extLst>
              <a:ext uri="{FF2B5EF4-FFF2-40B4-BE49-F238E27FC236}">
                <a16:creationId xmlns:a16="http://schemas.microsoft.com/office/drawing/2014/main" id="{D02F1569-D70F-D44D-A1E1-C8547E3A1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6543" y="1970591"/>
            <a:ext cx="936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F0777AD-BF3C-6046-9A2D-63856B1AEB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5923" y="3146895"/>
            <a:ext cx="6778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134EF73-F469-674A-9FFE-5F33BAA50F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6885" y="981547"/>
            <a:ext cx="592137" cy="89693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76200">
                <a:solidFill>
                  <a:schemeClr val="bg1"/>
                </a:solidFill>
                <a:miter lim="800000"/>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chemeClr val="bg2">
                      <a:alpha val="74997"/>
                    </a:schemeClr>
                  </a:outerShdw>
                </a:effectLst>
              </a14:hiddenEffects>
            </a:ext>
          </a:extLst>
        </p:spPr>
      </p:pic>
      <p:pic>
        <p:nvPicPr>
          <p:cNvPr id="11" name="Picture 10" descr="USDA-Logo">
            <a:extLst>
              <a:ext uri="{FF2B5EF4-FFF2-40B4-BE49-F238E27FC236}">
                <a16:creationId xmlns:a16="http://schemas.microsoft.com/office/drawing/2014/main" id="{4F0B9A6C-6A18-3742-B2C6-DC9C07AFE7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7710" y="950615"/>
            <a:ext cx="849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C9BAFCD-BC60-B54C-8CEF-F7C4870FE2A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81359" y="950615"/>
            <a:ext cx="10207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B8E8AAA-80A5-B045-B0F3-72F613C81B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1643" y="916569"/>
            <a:ext cx="727075" cy="935037"/>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chemeClr val="bg2">
                      <a:alpha val="74997"/>
                    </a:schemeClr>
                  </a:outerShdw>
                </a:effectLst>
              </a14:hiddenEffects>
            </a:ext>
          </a:extLst>
        </p:spPr>
      </p:pic>
      <p:pic>
        <p:nvPicPr>
          <p:cNvPr id="14" name="Picture 13">
            <a:extLst>
              <a:ext uri="{FF2B5EF4-FFF2-40B4-BE49-F238E27FC236}">
                <a16:creationId xmlns:a16="http://schemas.microsoft.com/office/drawing/2014/main" id="{D8AB3768-1020-3144-8662-AC2C911EDAF8}"/>
              </a:ext>
            </a:extLst>
          </p:cNvPr>
          <p:cNvPicPr>
            <a:picLocks noChangeAspect="1"/>
          </p:cNvPicPr>
          <p:nvPr/>
        </p:nvPicPr>
        <p:blipFill>
          <a:blip r:embed="rId12"/>
          <a:stretch>
            <a:fillRect/>
          </a:stretch>
        </p:blipFill>
        <p:spPr>
          <a:xfrm>
            <a:off x="10791639" y="4180323"/>
            <a:ext cx="936210" cy="936210"/>
          </a:xfrm>
          <a:prstGeom prst="rect">
            <a:avLst/>
          </a:prstGeom>
        </p:spPr>
      </p:pic>
      <p:pic>
        <p:nvPicPr>
          <p:cNvPr id="15" name="Picture 14">
            <a:extLst>
              <a:ext uri="{FF2B5EF4-FFF2-40B4-BE49-F238E27FC236}">
                <a16:creationId xmlns:a16="http://schemas.microsoft.com/office/drawing/2014/main" id="{ACA00718-772F-B340-B10B-01018506F215}"/>
              </a:ext>
            </a:extLst>
          </p:cNvPr>
          <p:cNvPicPr>
            <a:picLocks noChangeAspect="1"/>
          </p:cNvPicPr>
          <p:nvPr/>
        </p:nvPicPr>
        <p:blipFill>
          <a:blip r:embed="rId13"/>
          <a:stretch>
            <a:fillRect/>
          </a:stretch>
        </p:blipFill>
        <p:spPr>
          <a:xfrm>
            <a:off x="10638009" y="5353690"/>
            <a:ext cx="1243470" cy="799374"/>
          </a:xfrm>
          <a:prstGeom prst="rect">
            <a:avLst/>
          </a:prstGeom>
        </p:spPr>
      </p:pic>
      <p:sp>
        <p:nvSpPr>
          <p:cNvPr id="2" name="Rectangle 1">
            <a:extLst>
              <a:ext uri="{FF2B5EF4-FFF2-40B4-BE49-F238E27FC236}">
                <a16:creationId xmlns:a16="http://schemas.microsoft.com/office/drawing/2014/main" id="{C10B81A5-A8D4-E84E-AF32-CA1BCB19293D}"/>
              </a:ext>
            </a:extLst>
          </p:cNvPr>
          <p:cNvSpPr/>
          <p:nvPr/>
        </p:nvSpPr>
        <p:spPr>
          <a:xfrm>
            <a:off x="5815164" y="4648428"/>
            <a:ext cx="6096000" cy="830997"/>
          </a:xfrm>
          <a:prstGeom prst="rect">
            <a:avLst/>
          </a:prstGeom>
        </p:spPr>
        <p:txBody>
          <a:bodyPr>
            <a:spAutoFit/>
          </a:bodyPr>
          <a:lstStyle/>
          <a:p>
            <a:r>
              <a:rPr lang="en-US" sz="2400" b="1" dirty="0">
                <a:solidFill>
                  <a:srgbClr val="002372"/>
                </a:solidFill>
                <a:latin typeface="Calibri" panose="020F0502020204030204" pitchFamily="34" charset="0"/>
                <a:cs typeface="Calibri" panose="020F0502020204030204" pitchFamily="34" charset="0"/>
              </a:rPr>
              <a:t>Anyone can set standards, </a:t>
            </a:r>
          </a:p>
          <a:p>
            <a:r>
              <a:rPr lang="en-US" sz="2400" b="1" dirty="0">
                <a:solidFill>
                  <a:srgbClr val="002372"/>
                </a:solidFill>
                <a:latin typeface="Calibri" panose="020F0502020204030204" pitchFamily="34" charset="0"/>
                <a:cs typeface="Calibri" panose="020F0502020204030204" pitchFamily="34" charset="0"/>
              </a:rPr>
              <a:t>and everyone does…</a:t>
            </a:r>
          </a:p>
        </p:txBody>
      </p:sp>
    </p:spTree>
    <p:extLst>
      <p:ext uri="{BB962C8B-B14F-4D97-AF65-F5344CB8AC3E}">
        <p14:creationId xmlns:p14="http://schemas.microsoft.com/office/powerpoint/2010/main" val="21352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6A4352-4B16-AE43-A6CD-5D757089A1B7}"/>
              </a:ext>
            </a:extLst>
          </p:cNvPr>
          <p:cNvSpPr txBox="1"/>
          <p:nvPr/>
        </p:nvSpPr>
        <p:spPr>
          <a:xfrm>
            <a:off x="662595" y="2044984"/>
            <a:ext cx="11123005" cy="492443"/>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Differences in culture, climate, practices, economic stage, natural resources, …</a:t>
            </a:r>
          </a:p>
        </p:txBody>
      </p:sp>
      <p:sp>
        <p:nvSpPr>
          <p:cNvPr id="10" name="TextBox 9">
            <a:extLst>
              <a:ext uri="{FF2B5EF4-FFF2-40B4-BE49-F238E27FC236}">
                <a16:creationId xmlns:a16="http://schemas.microsoft.com/office/drawing/2014/main" id="{B479270C-680F-694D-AA76-8E692DA79BE2}"/>
              </a:ext>
            </a:extLst>
          </p:cNvPr>
          <p:cNvSpPr txBox="1"/>
          <p:nvPr/>
        </p:nvSpPr>
        <p:spPr>
          <a:xfrm>
            <a:off x="649898" y="2640979"/>
            <a:ext cx="10674345" cy="492443"/>
          </a:xfrm>
          <a:prstGeom prst="rect">
            <a:avLst/>
          </a:prstGeom>
          <a:noFill/>
        </p:spPr>
        <p:txBody>
          <a:bodyPr wrap="square" rtlCol="0">
            <a:spAutoFit/>
          </a:bodyPr>
          <a:lstStyle>
            <a:defPPr>
              <a:defRPr lang="en-US"/>
            </a:defPPr>
            <a:lvl1pPr marL="457200" indent="-457200">
              <a:buFont typeface="Arial" panose="020B0604020202020204" pitchFamily="34" charset="0"/>
              <a:buChar char="•"/>
              <a:defRPr sz="2600">
                <a:solidFill>
                  <a:schemeClr val="tx2"/>
                </a:solidFill>
                <a:latin typeface="Calibri" panose="020F0502020204030204" pitchFamily="34" charset="0"/>
                <a:cs typeface="Calibri" panose="020F0502020204030204" pitchFamily="34" charset="0"/>
              </a:defRPr>
            </a:lvl1pPr>
          </a:lstStyle>
          <a:p>
            <a:r>
              <a:rPr lang="en-GB" dirty="0"/>
              <a:t>Specific concerns of organic consumers &amp; movement</a:t>
            </a:r>
          </a:p>
        </p:txBody>
      </p:sp>
      <p:sp>
        <p:nvSpPr>
          <p:cNvPr id="11" name="TextBox 10">
            <a:extLst>
              <a:ext uri="{FF2B5EF4-FFF2-40B4-BE49-F238E27FC236}">
                <a16:creationId xmlns:a16="http://schemas.microsoft.com/office/drawing/2014/main" id="{2863A856-0AA1-2248-AEF7-F48FA097022D}"/>
              </a:ext>
            </a:extLst>
          </p:cNvPr>
          <p:cNvSpPr txBox="1"/>
          <p:nvPr/>
        </p:nvSpPr>
        <p:spPr>
          <a:xfrm>
            <a:off x="649897" y="3221433"/>
            <a:ext cx="10838330" cy="492443"/>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Overall legal framework</a:t>
            </a:r>
          </a:p>
        </p:txBody>
      </p:sp>
      <p:sp>
        <p:nvSpPr>
          <p:cNvPr id="12" name="TextBox 11">
            <a:extLst>
              <a:ext uri="{FF2B5EF4-FFF2-40B4-BE49-F238E27FC236}">
                <a16:creationId xmlns:a16="http://schemas.microsoft.com/office/drawing/2014/main" id="{781CFA6B-FAAC-3540-B9E6-A10FE45339C6}"/>
              </a:ext>
            </a:extLst>
          </p:cNvPr>
          <p:cNvSpPr txBox="1"/>
          <p:nvPr/>
        </p:nvSpPr>
        <p:spPr>
          <a:xfrm>
            <a:off x="649898" y="3786651"/>
            <a:ext cx="10674345" cy="492443"/>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Stage of development of organic agriculture in the country</a:t>
            </a:r>
          </a:p>
        </p:txBody>
      </p:sp>
      <p:sp>
        <p:nvSpPr>
          <p:cNvPr id="13" name="Title 3">
            <a:extLst>
              <a:ext uri="{FF2B5EF4-FFF2-40B4-BE49-F238E27FC236}">
                <a16:creationId xmlns:a16="http://schemas.microsoft.com/office/drawing/2014/main" id="{AF3C09AD-5EAF-5644-B9F8-DBA439BB8EC3}"/>
              </a:ext>
            </a:extLst>
          </p:cNvPr>
          <p:cNvSpPr txBox="1">
            <a:spLocks/>
          </p:cNvSpPr>
          <p:nvPr/>
        </p:nvSpPr>
        <p:spPr>
          <a:xfrm>
            <a:off x="852953" y="1130343"/>
            <a:ext cx="9365103"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dirty="0">
                <a:solidFill>
                  <a:srgbClr val="099459"/>
                </a:solidFill>
              </a:rPr>
              <a:t>Why so many organic standards?</a:t>
            </a:r>
          </a:p>
        </p:txBody>
      </p:sp>
      <p:sp>
        <p:nvSpPr>
          <p:cNvPr id="17" name="Rectangle 16">
            <a:extLst>
              <a:ext uri="{FF2B5EF4-FFF2-40B4-BE49-F238E27FC236}">
                <a16:creationId xmlns:a16="http://schemas.microsoft.com/office/drawing/2014/main" id="{413FD7EB-7281-2642-9E0B-BDF1E4BC513B}"/>
              </a:ext>
            </a:extLst>
          </p:cNvPr>
          <p:cNvSpPr/>
          <p:nvPr/>
        </p:nvSpPr>
        <p:spPr>
          <a:xfrm>
            <a:off x="214978" y="310667"/>
            <a:ext cx="2988319" cy="338554"/>
          </a:xfrm>
          <a:prstGeom prst="rect">
            <a:avLst/>
          </a:prstGeom>
        </p:spPr>
        <p:txBody>
          <a:bodyPr wrap="none">
            <a:spAutoFit/>
          </a:bodyPr>
          <a:lstStyle/>
          <a:p>
            <a:r>
              <a:rPr lang="en-US" sz="1600" b="1" dirty="0">
                <a:solidFill>
                  <a:srgbClr val="099459"/>
                </a:solidFill>
              </a:rPr>
              <a:t>Organic Guarantee Systems</a:t>
            </a:r>
            <a:endParaRPr lang="en-GB" sz="1600" dirty="0">
              <a:solidFill>
                <a:srgbClr val="099459"/>
              </a:solidFill>
            </a:endParaRPr>
          </a:p>
        </p:txBody>
      </p:sp>
    </p:spTree>
    <p:extLst>
      <p:ext uri="{BB962C8B-B14F-4D97-AF65-F5344CB8AC3E}">
        <p14:creationId xmlns:p14="http://schemas.microsoft.com/office/powerpoint/2010/main" val="18408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531B96-8801-429E-F8C2-AE82806A926F}"/>
              </a:ext>
            </a:extLst>
          </p:cNvPr>
          <p:cNvSpPr>
            <a:spLocks noGrp="1"/>
          </p:cNvSpPr>
          <p:nvPr>
            <p:ph type="body" sz="quarter" idx="13"/>
          </p:nvPr>
        </p:nvSpPr>
        <p:spPr/>
        <p:txBody>
          <a:bodyPr/>
          <a:lstStyle/>
          <a:p>
            <a:endParaRPr lang="es-PE"/>
          </a:p>
        </p:txBody>
      </p:sp>
      <p:sp>
        <p:nvSpPr>
          <p:cNvPr id="3" name="CuadroTexto 2">
            <a:extLst>
              <a:ext uri="{FF2B5EF4-FFF2-40B4-BE49-F238E27FC236}">
                <a16:creationId xmlns:a16="http://schemas.microsoft.com/office/drawing/2014/main" id="{4C7C88DC-E3A3-E4AE-D8A8-6184556DB0E7}"/>
              </a:ext>
            </a:extLst>
          </p:cNvPr>
          <p:cNvSpPr txBox="1"/>
          <p:nvPr/>
        </p:nvSpPr>
        <p:spPr>
          <a:xfrm>
            <a:off x="531436" y="3136612"/>
            <a:ext cx="11819261" cy="584775"/>
          </a:xfrm>
          <a:prstGeom prst="rect">
            <a:avLst/>
          </a:prstGeom>
          <a:noFill/>
        </p:spPr>
        <p:txBody>
          <a:bodyPr wrap="none" rtlCol="0">
            <a:spAutoFit/>
          </a:bodyPr>
          <a:lstStyle/>
          <a:p>
            <a:r>
              <a:rPr lang="es-PE" sz="3200" dirty="0">
                <a:solidFill>
                  <a:schemeClr val="tx2"/>
                </a:solidFill>
              </a:rPr>
              <a:t>How many types of organic guarantee systems are there? </a:t>
            </a:r>
          </a:p>
        </p:txBody>
      </p:sp>
    </p:spTree>
    <p:extLst>
      <p:ext uri="{BB962C8B-B14F-4D97-AF65-F5344CB8AC3E}">
        <p14:creationId xmlns:p14="http://schemas.microsoft.com/office/powerpoint/2010/main" val="279538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23DB416D-BB56-424A-990C-11F157F1EA69}"/>
              </a:ext>
            </a:extLst>
          </p:cNvPr>
          <p:cNvSpPr/>
          <p:nvPr/>
        </p:nvSpPr>
        <p:spPr>
          <a:xfrm>
            <a:off x="9664827" y="3180472"/>
            <a:ext cx="1487486" cy="590131"/>
          </a:xfrm>
          <a:custGeom>
            <a:avLst/>
            <a:gdLst>
              <a:gd name="connsiteX0" fmla="*/ 305239 w 1487486"/>
              <a:gd name="connsiteY0" fmla="*/ 0 h 590131"/>
              <a:gd name="connsiteX1" fmla="*/ 370758 w 1487486"/>
              <a:gd name="connsiteY1" fmla="*/ 61329 h 590131"/>
              <a:gd name="connsiteX2" fmla="*/ 1399351 w 1487486"/>
              <a:gd name="connsiteY2" fmla="*/ 61329 h 590131"/>
              <a:gd name="connsiteX3" fmla="*/ 1487486 w 1487486"/>
              <a:gd name="connsiteY3" fmla="*/ 149464 h 590131"/>
              <a:gd name="connsiteX4" fmla="*/ 1487486 w 1487486"/>
              <a:gd name="connsiteY4" fmla="*/ 501996 h 590131"/>
              <a:gd name="connsiteX5" fmla="*/ 1399351 w 1487486"/>
              <a:gd name="connsiteY5" fmla="*/ 590131 h 590131"/>
              <a:gd name="connsiteX6" fmla="*/ 88135 w 1487486"/>
              <a:gd name="connsiteY6" fmla="*/ 590131 h 590131"/>
              <a:gd name="connsiteX7" fmla="*/ 0 w 1487486"/>
              <a:gd name="connsiteY7" fmla="*/ 501996 h 590131"/>
              <a:gd name="connsiteX8" fmla="*/ 0 w 1487486"/>
              <a:gd name="connsiteY8" fmla="*/ 149464 h 590131"/>
              <a:gd name="connsiteX9" fmla="*/ 88135 w 1487486"/>
              <a:gd name="connsiteY9" fmla="*/ 61329 h 590131"/>
              <a:gd name="connsiteX10" fmla="*/ 239720 w 1487486"/>
              <a:gd name="connsiteY10" fmla="*/ 61329 h 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486" h="590131">
                <a:moveTo>
                  <a:pt x="305239" y="0"/>
                </a:moveTo>
                <a:lnTo>
                  <a:pt x="370758" y="61329"/>
                </a:lnTo>
                <a:lnTo>
                  <a:pt x="1399351" y="61329"/>
                </a:lnTo>
                <a:cubicBezTo>
                  <a:pt x="1448027" y="61329"/>
                  <a:pt x="1487486" y="100788"/>
                  <a:pt x="1487486" y="149464"/>
                </a:cubicBezTo>
                <a:lnTo>
                  <a:pt x="1487486" y="501996"/>
                </a:lnTo>
                <a:cubicBezTo>
                  <a:pt x="1487486" y="550672"/>
                  <a:pt x="1448027" y="590131"/>
                  <a:pt x="1399351" y="590131"/>
                </a:cubicBezTo>
                <a:lnTo>
                  <a:pt x="88135" y="590131"/>
                </a:lnTo>
                <a:cubicBezTo>
                  <a:pt x="39459" y="590131"/>
                  <a:pt x="0" y="550672"/>
                  <a:pt x="0" y="501996"/>
                </a:cubicBezTo>
                <a:lnTo>
                  <a:pt x="0" y="149464"/>
                </a:lnTo>
                <a:cubicBezTo>
                  <a:pt x="0" y="100788"/>
                  <a:pt x="39459" y="61329"/>
                  <a:pt x="88135" y="61329"/>
                </a:cubicBezTo>
                <a:lnTo>
                  <a:pt x="239720" y="61329"/>
                </a:lnTo>
                <a:close/>
              </a:path>
            </a:pathLst>
          </a:custGeom>
          <a:solidFill>
            <a:srgbClr val="6AC8C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6" name="Freeform 25">
            <a:extLst>
              <a:ext uri="{FF2B5EF4-FFF2-40B4-BE49-F238E27FC236}">
                <a16:creationId xmlns:a16="http://schemas.microsoft.com/office/drawing/2014/main" id="{52175E6B-AF1D-5045-BDE2-CE7794837F04}"/>
              </a:ext>
            </a:extLst>
          </p:cNvPr>
          <p:cNvSpPr/>
          <p:nvPr/>
        </p:nvSpPr>
        <p:spPr>
          <a:xfrm>
            <a:off x="3414342" y="3180472"/>
            <a:ext cx="1487486" cy="590131"/>
          </a:xfrm>
          <a:custGeom>
            <a:avLst/>
            <a:gdLst>
              <a:gd name="connsiteX0" fmla="*/ 305239 w 1487486"/>
              <a:gd name="connsiteY0" fmla="*/ 0 h 590131"/>
              <a:gd name="connsiteX1" fmla="*/ 370758 w 1487486"/>
              <a:gd name="connsiteY1" fmla="*/ 61329 h 590131"/>
              <a:gd name="connsiteX2" fmla="*/ 1399351 w 1487486"/>
              <a:gd name="connsiteY2" fmla="*/ 61329 h 590131"/>
              <a:gd name="connsiteX3" fmla="*/ 1487486 w 1487486"/>
              <a:gd name="connsiteY3" fmla="*/ 149464 h 590131"/>
              <a:gd name="connsiteX4" fmla="*/ 1487486 w 1487486"/>
              <a:gd name="connsiteY4" fmla="*/ 501996 h 590131"/>
              <a:gd name="connsiteX5" fmla="*/ 1399351 w 1487486"/>
              <a:gd name="connsiteY5" fmla="*/ 590131 h 590131"/>
              <a:gd name="connsiteX6" fmla="*/ 88135 w 1487486"/>
              <a:gd name="connsiteY6" fmla="*/ 590131 h 590131"/>
              <a:gd name="connsiteX7" fmla="*/ 0 w 1487486"/>
              <a:gd name="connsiteY7" fmla="*/ 501996 h 590131"/>
              <a:gd name="connsiteX8" fmla="*/ 0 w 1487486"/>
              <a:gd name="connsiteY8" fmla="*/ 149464 h 590131"/>
              <a:gd name="connsiteX9" fmla="*/ 88135 w 1487486"/>
              <a:gd name="connsiteY9" fmla="*/ 61329 h 590131"/>
              <a:gd name="connsiteX10" fmla="*/ 239720 w 1487486"/>
              <a:gd name="connsiteY10" fmla="*/ 61329 h 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486" h="590131">
                <a:moveTo>
                  <a:pt x="305239" y="0"/>
                </a:moveTo>
                <a:lnTo>
                  <a:pt x="370758" y="61329"/>
                </a:lnTo>
                <a:lnTo>
                  <a:pt x="1399351" y="61329"/>
                </a:lnTo>
                <a:cubicBezTo>
                  <a:pt x="1448027" y="61329"/>
                  <a:pt x="1487486" y="100788"/>
                  <a:pt x="1487486" y="149464"/>
                </a:cubicBezTo>
                <a:lnTo>
                  <a:pt x="1487486" y="501996"/>
                </a:lnTo>
                <a:cubicBezTo>
                  <a:pt x="1487486" y="550672"/>
                  <a:pt x="1448027" y="590131"/>
                  <a:pt x="1399351" y="590131"/>
                </a:cubicBezTo>
                <a:lnTo>
                  <a:pt x="88135" y="590131"/>
                </a:lnTo>
                <a:cubicBezTo>
                  <a:pt x="39459" y="590131"/>
                  <a:pt x="0" y="550672"/>
                  <a:pt x="0" y="501996"/>
                </a:cubicBezTo>
                <a:lnTo>
                  <a:pt x="0" y="149464"/>
                </a:lnTo>
                <a:cubicBezTo>
                  <a:pt x="0" y="100788"/>
                  <a:pt x="39459" y="61329"/>
                  <a:pt x="88135" y="61329"/>
                </a:cubicBezTo>
                <a:lnTo>
                  <a:pt x="239720" y="61329"/>
                </a:lnTo>
                <a:close/>
              </a:path>
            </a:pathLst>
          </a:custGeom>
          <a:solidFill>
            <a:srgbClr val="6AC8C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2" name="Oval 31">
            <a:extLst>
              <a:ext uri="{FF2B5EF4-FFF2-40B4-BE49-F238E27FC236}">
                <a16:creationId xmlns:a16="http://schemas.microsoft.com/office/drawing/2014/main" id="{1B36095C-96C6-9044-91BC-1B069DAFF4A3}"/>
              </a:ext>
            </a:extLst>
          </p:cNvPr>
          <p:cNvSpPr/>
          <p:nvPr/>
        </p:nvSpPr>
        <p:spPr>
          <a:xfrm>
            <a:off x="6395716" y="4341623"/>
            <a:ext cx="1272208" cy="1272208"/>
          </a:xfrm>
          <a:prstGeom prst="ellipse">
            <a:avLst/>
          </a:prstGeom>
          <a:solidFill>
            <a:srgbClr val="6AC8C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9" name="Oval 28">
            <a:extLst>
              <a:ext uri="{FF2B5EF4-FFF2-40B4-BE49-F238E27FC236}">
                <a16:creationId xmlns:a16="http://schemas.microsoft.com/office/drawing/2014/main" id="{33A05E9C-F6DD-8749-92F7-E6CB946BA3E6}"/>
              </a:ext>
            </a:extLst>
          </p:cNvPr>
          <p:cNvSpPr/>
          <p:nvPr/>
        </p:nvSpPr>
        <p:spPr>
          <a:xfrm>
            <a:off x="6188768" y="2536535"/>
            <a:ext cx="1272208" cy="1272208"/>
          </a:xfrm>
          <a:prstGeom prst="ellipse">
            <a:avLst/>
          </a:prstGeom>
          <a:solidFill>
            <a:srgbClr val="6AC8C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7" name="Oval 26">
            <a:extLst>
              <a:ext uri="{FF2B5EF4-FFF2-40B4-BE49-F238E27FC236}">
                <a16:creationId xmlns:a16="http://schemas.microsoft.com/office/drawing/2014/main" id="{B9477472-809C-AD4D-8E6F-DB73461195AD}"/>
              </a:ext>
            </a:extLst>
          </p:cNvPr>
          <p:cNvSpPr/>
          <p:nvPr/>
        </p:nvSpPr>
        <p:spPr>
          <a:xfrm>
            <a:off x="1008047" y="4448543"/>
            <a:ext cx="1097110" cy="1097110"/>
          </a:xfrm>
          <a:prstGeom prst="ellipse">
            <a:avLst/>
          </a:prstGeom>
          <a:solidFill>
            <a:srgbClr val="6AC8C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Oval 1">
            <a:extLst>
              <a:ext uri="{FF2B5EF4-FFF2-40B4-BE49-F238E27FC236}">
                <a16:creationId xmlns:a16="http://schemas.microsoft.com/office/drawing/2014/main" id="{9D10A1A2-AFE8-C146-96FC-65AA0F41CDF9}"/>
              </a:ext>
            </a:extLst>
          </p:cNvPr>
          <p:cNvSpPr/>
          <p:nvPr/>
        </p:nvSpPr>
        <p:spPr>
          <a:xfrm>
            <a:off x="954156" y="2544368"/>
            <a:ext cx="1272208" cy="1272208"/>
          </a:xfrm>
          <a:prstGeom prst="ellipse">
            <a:avLst/>
          </a:prstGeom>
          <a:solidFill>
            <a:srgbClr val="6AC8C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 name="TextBox 3">
            <a:extLst>
              <a:ext uri="{FF2B5EF4-FFF2-40B4-BE49-F238E27FC236}">
                <a16:creationId xmlns:a16="http://schemas.microsoft.com/office/drawing/2014/main" id="{F80FDF58-BDD6-4841-BEF1-6AEF196D35AA}"/>
              </a:ext>
            </a:extLst>
          </p:cNvPr>
          <p:cNvSpPr txBox="1">
            <a:spLocks noChangeArrowheads="1"/>
          </p:cNvSpPr>
          <p:nvPr/>
        </p:nvSpPr>
        <p:spPr bwMode="auto">
          <a:xfrm>
            <a:off x="1664845" y="2332308"/>
            <a:ext cx="36184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a:ln>
                  <a:noFill/>
                </a:ln>
                <a:solidFill>
                  <a:srgbClr val="43546A"/>
                </a:solidFill>
                <a:effectLst/>
                <a:uLnTx/>
                <a:uFillTx/>
                <a:latin typeface="Century Gothic"/>
                <a:ea typeface="ＭＳ Ｐゴシック"/>
                <a:cs typeface="+mn-cs"/>
              </a:rPr>
              <a:t>Sustains and enhances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600" b="0" i="0" u="none" strike="noStrike" kern="1200" cap="none" spc="0" normalizeH="0" baseline="0" noProof="0">
                <a:ln>
                  <a:noFill/>
                </a:ln>
                <a:solidFill>
                  <a:srgbClr val="43546A"/>
                </a:solidFill>
                <a:effectLst/>
                <a:uLnTx/>
                <a:uFillTx/>
                <a:latin typeface="Century Gothic"/>
                <a:ea typeface="ＭＳ Ｐゴシック"/>
                <a:cs typeface="+mn-cs"/>
              </a:rPr>
              <a:t>the health of soils, plants, animals, humans and our planet.</a:t>
            </a:r>
            <a:endParaRPr kumimoji="0" lang="en-GB" altLang="x-none" sz="1600" b="1" i="0" u="none" strike="noStrike" kern="1200" cap="none" spc="0" normalizeH="0" baseline="0" noProof="0">
              <a:ln>
                <a:noFill/>
              </a:ln>
              <a:solidFill>
                <a:srgbClr val="43546A"/>
              </a:solidFill>
              <a:effectLst/>
              <a:uLnTx/>
              <a:uFillTx/>
              <a:latin typeface="Century Gothic"/>
              <a:ea typeface="ＭＳ Ｐゴシック"/>
              <a:cs typeface="+mn-cs"/>
            </a:endParaRPr>
          </a:p>
        </p:txBody>
      </p:sp>
      <p:sp>
        <p:nvSpPr>
          <p:cNvPr id="5" name="TextBox 13">
            <a:extLst>
              <a:ext uri="{FF2B5EF4-FFF2-40B4-BE49-F238E27FC236}">
                <a16:creationId xmlns:a16="http://schemas.microsoft.com/office/drawing/2014/main" id="{CC880C89-EAB6-1A4F-84C8-9E41F409F935}"/>
              </a:ext>
            </a:extLst>
          </p:cNvPr>
          <p:cNvSpPr txBox="1">
            <a:spLocks noChangeArrowheads="1"/>
          </p:cNvSpPr>
          <p:nvPr/>
        </p:nvSpPr>
        <p:spPr bwMode="auto">
          <a:xfrm>
            <a:off x="1664845" y="4272084"/>
            <a:ext cx="328708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x-none" sz="2000" b="1" i="0" u="none" strike="noStrike" kern="1200" cap="none" spc="0" normalizeH="0" baseline="0" noProof="0">
                <a:ln>
                  <a:noFill/>
                </a:ln>
                <a:solidFill>
                  <a:srgbClr val="43546A"/>
                </a:solidFill>
                <a:effectLst/>
                <a:uLnTx/>
                <a:uFillTx/>
                <a:latin typeface="Century Gothic"/>
                <a:ea typeface="ＭＳ Ｐゴシック"/>
                <a:cs typeface="+mn-cs"/>
              </a:rPr>
              <a:t>Safeguards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x-none" sz="1600" b="0" i="0" u="none" strike="noStrike" kern="1200" cap="none" spc="0" normalizeH="0" baseline="0" noProof="0">
                <a:ln>
                  <a:noFill/>
                </a:ln>
                <a:solidFill>
                  <a:srgbClr val="43546A"/>
                </a:solidFill>
                <a:effectLst/>
                <a:uLnTx/>
                <a:uFillTx/>
                <a:latin typeface="Century Gothic"/>
                <a:ea typeface="ＭＳ Ｐゴシック"/>
                <a:cs typeface="+mn-cs"/>
              </a:rPr>
              <a:t>living ecological systems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x-none" sz="1600" b="0" i="0" u="none" strike="noStrike" kern="1200" cap="none" spc="0" normalizeH="0" baseline="0" noProof="0">
                <a:ln>
                  <a:noFill/>
                </a:ln>
                <a:solidFill>
                  <a:srgbClr val="43546A"/>
                </a:solidFill>
                <a:effectLst/>
                <a:uLnTx/>
                <a:uFillTx/>
                <a:latin typeface="Century Gothic"/>
                <a:ea typeface="ＭＳ Ｐゴシック"/>
                <a:cs typeface="+mn-cs"/>
              </a:rPr>
              <a:t>cycles, by working with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x-none" sz="1600" b="0" i="0" u="none" strike="noStrike" kern="1200" cap="none" spc="0" normalizeH="0" baseline="0" noProof="0">
                <a:ln>
                  <a:noFill/>
                </a:ln>
                <a:solidFill>
                  <a:srgbClr val="43546A"/>
                </a:solidFill>
                <a:effectLst/>
                <a:uLnTx/>
                <a:uFillTx/>
                <a:latin typeface="Century Gothic"/>
                <a:ea typeface="ＭＳ Ｐゴシック"/>
                <a:cs typeface="+mn-cs"/>
              </a:rPr>
              <a:t>not against them.</a:t>
            </a:r>
            <a:endParaRPr kumimoji="0" lang="en-GB" altLang="x-none" sz="1600" b="0" i="0" u="none" strike="noStrike" kern="1200" cap="none" spc="0" normalizeH="0" baseline="0" noProof="0">
              <a:ln>
                <a:noFill/>
              </a:ln>
              <a:solidFill>
                <a:srgbClr val="43546A"/>
              </a:solidFill>
              <a:effectLst/>
              <a:uLnTx/>
              <a:uFillTx/>
              <a:latin typeface="Century Gothic" charset="0"/>
              <a:ea typeface="ＭＳ Ｐゴシック" charset="-128"/>
              <a:cs typeface="+mn-cs"/>
            </a:endParaRPr>
          </a:p>
        </p:txBody>
      </p:sp>
      <p:sp>
        <p:nvSpPr>
          <p:cNvPr id="6" name="TextBox 14">
            <a:extLst>
              <a:ext uri="{FF2B5EF4-FFF2-40B4-BE49-F238E27FC236}">
                <a16:creationId xmlns:a16="http://schemas.microsoft.com/office/drawing/2014/main" id="{282E9E7D-328A-EB4E-9A6F-046618161206}"/>
              </a:ext>
            </a:extLst>
          </p:cNvPr>
          <p:cNvSpPr txBox="1">
            <a:spLocks noChangeArrowheads="1"/>
          </p:cNvSpPr>
          <p:nvPr/>
        </p:nvSpPr>
        <p:spPr bwMode="auto">
          <a:xfrm>
            <a:off x="6889979" y="2332308"/>
            <a:ext cx="401392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a:ln>
                  <a:noFill/>
                </a:ln>
                <a:solidFill>
                  <a:srgbClr val="43546A"/>
                </a:solidFill>
                <a:effectLst/>
                <a:uLnTx/>
                <a:uFillTx/>
                <a:latin typeface="Century Gothic"/>
                <a:ea typeface="ＭＳ Ｐゴシック"/>
                <a:cs typeface="+mn-cs"/>
              </a:rPr>
              <a:t>Builds on relationships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600" b="0" i="0" u="none" strike="noStrike" kern="1200" cap="none" spc="0" normalizeH="0" baseline="0" noProof="0">
                <a:ln>
                  <a:noFill/>
                </a:ln>
                <a:solidFill>
                  <a:srgbClr val="43546A"/>
                </a:solidFill>
                <a:effectLst/>
                <a:uLnTx/>
                <a:uFillTx/>
                <a:latin typeface="Century Gothic"/>
                <a:ea typeface="ＭＳ Ｐゴシック"/>
                <a:cs typeface="+mn-cs"/>
              </a:rPr>
              <a:t>that ensure equity for our environment, and our communities.</a:t>
            </a:r>
            <a:endParaRPr kumimoji="0" lang="en-GB" altLang="x-none" sz="1600" b="1" i="0" u="none" strike="noStrike" kern="1200" cap="none" spc="0" normalizeH="0" baseline="0" noProof="0">
              <a:ln>
                <a:noFill/>
              </a:ln>
              <a:solidFill>
                <a:srgbClr val="43546A"/>
              </a:solidFill>
              <a:effectLst/>
              <a:uLnTx/>
              <a:uFillTx/>
              <a:latin typeface="Century Gothic" charset="0"/>
              <a:ea typeface="ＭＳ Ｐゴシック" charset="-128"/>
              <a:cs typeface="+mn-cs"/>
            </a:endParaRPr>
          </a:p>
        </p:txBody>
      </p:sp>
      <p:sp>
        <p:nvSpPr>
          <p:cNvPr id="7" name="TextBox 15">
            <a:extLst>
              <a:ext uri="{FF2B5EF4-FFF2-40B4-BE49-F238E27FC236}">
                <a16:creationId xmlns:a16="http://schemas.microsoft.com/office/drawing/2014/main" id="{705D3A17-AED9-B346-B7C9-F5C0DC668270}"/>
              </a:ext>
            </a:extLst>
          </p:cNvPr>
          <p:cNvSpPr txBox="1">
            <a:spLocks noChangeArrowheads="1"/>
          </p:cNvSpPr>
          <p:nvPr/>
        </p:nvSpPr>
        <p:spPr bwMode="auto">
          <a:xfrm>
            <a:off x="6889979" y="4272084"/>
            <a:ext cx="350036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2000" b="1" i="0" u="none" strike="noStrike" kern="1200" cap="none" spc="0" normalizeH="0" baseline="0" noProof="0">
                <a:ln>
                  <a:noFill/>
                </a:ln>
                <a:solidFill>
                  <a:srgbClr val="43546A"/>
                </a:solidFill>
                <a:effectLst/>
                <a:uLnTx/>
                <a:uFillTx/>
                <a:latin typeface="Century Gothic"/>
                <a:ea typeface="ＭＳ Ｐゴシック"/>
                <a:cs typeface="+mn-cs"/>
              </a:rPr>
              <a:t>Protects the wellbeing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600" b="0" i="0" u="none" strike="noStrike" kern="1200" cap="none" spc="0" normalizeH="0" baseline="0" noProof="0">
                <a:ln>
                  <a:noFill/>
                </a:ln>
                <a:solidFill>
                  <a:srgbClr val="43546A"/>
                </a:solidFill>
                <a:effectLst/>
                <a:uLnTx/>
                <a:uFillTx/>
                <a:latin typeface="Century Gothic"/>
                <a:ea typeface="ＭＳ Ｐゴシック"/>
                <a:cs typeface="+mn-cs"/>
              </a:rPr>
              <a:t>of current and future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600" b="0" i="0" u="none" strike="noStrike" kern="1200" cap="none" spc="0" normalizeH="0" baseline="0" noProof="0">
                <a:ln>
                  <a:noFill/>
                </a:ln>
                <a:solidFill>
                  <a:srgbClr val="43546A"/>
                </a:solidFill>
                <a:effectLst/>
                <a:uLnTx/>
                <a:uFillTx/>
                <a:latin typeface="Century Gothic"/>
                <a:ea typeface="ＭＳ Ｐゴシック"/>
                <a:cs typeface="+mn-cs"/>
              </a:rPr>
              <a:t>generations and ecosystems.</a:t>
            </a:r>
            <a:endParaRPr kumimoji="0" lang="en-US" altLang="x-none" sz="1600" b="0" i="0" u="none" strike="noStrike" kern="1200" cap="none" spc="0" normalizeH="0" baseline="0" noProof="0">
              <a:ln>
                <a:noFill/>
              </a:ln>
              <a:solidFill>
                <a:srgbClr val="43546A"/>
              </a:solidFill>
              <a:effectLst/>
              <a:uLnTx/>
              <a:uFillTx/>
              <a:latin typeface="Century Gothic" charset="0"/>
              <a:ea typeface="ＭＳ Ｐゴシック" charset="-128"/>
              <a:cs typeface="+mn-cs"/>
            </a:endParaRPr>
          </a:p>
        </p:txBody>
      </p:sp>
      <p:sp>
        <p:nvSpPr>
          <p:cNvPr id="9" name="TextBox 8">
            <a:extLst>
              <a:ext uri="{FF2B5EF4-FFF2-40B4-BE49-F238E27FC236}">
                <a16:creationId xmlns:a16="http://schemas.microsoft.com/office/drawing/2014/main" id="{C2417032-918C-4DEF-9BB8-27624F8649FF}"/>
              </a:ext>
            </a:extLst>
          </p:cNvPr>
          <p:cNvSpPr txBox="1"/>
          <p:nvPr/>
        </p:nvSpPr>
        <p:spPr>
          <a:xfrm>
            <a:off x="3483374" y="3254074"/>
            <a:ext cx="1323509"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srgbClr val="43546A"/>
                </a:solidFill>
                <a:effectLst/>
                <a:uLnTx/>
                <a:uFillTx/>
                <a:latin typeface="Century Gothic" panose="020F0302020204030204"/>
                <a:ea typeface="+mn-ea"/>
                <a:cs typeface="+mn-cs"/>
              </a:rPr>
              <a:t>Health</a:t>
            </a:r>
          </a:p>
        </p:txBody>
      </p:sp>
      <p:sp>
        <p:nvSpPr>
          <p:cNvPr id="11" name="TextBox 10">
            <a:extLst>
              <a:ext uri="{FF2B5EF4-FFF2-40B4-BE49-F238E27FC236}">
                <a16:creationId xmlns:a16="http://schemas.microsoft.com/office/drawing/2014/main" id="{4A7CA179-ECCC-4C05-8605-079CA5A4710B}"/>
              </a:ext>
            </a:extLst>
          </p:cNvPr>
          <p:cNvSpPr txBox="1"/>
          <p:nvPr/>
        </p:nvSpPr>
        <p:spPr>
          <a:xfrm>
            <a:off x="9695317" y="3254074"/>
            <a:ext cx="172416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srgbClr val="43546A"/>
                </a:solidFill>
                <a:effectLst/>
                <a:uLnTx/>
                <a:uFillTx/>
                <a:latin typeface="Century Gothic" panose="020F0302020204030204"/>
                <a:ea typeface="+mn-ea"/>
                <a:cs typeface="+mn-cs"/>
              </a:rPr>
              <a:t>Fairness</a:t>
            </a:r>
          </a:p>
        </p:txBody>
      </p:sp>
      <p:sp>
        <p:nvSpPr>
          <p:cNvPr id="12" name="TextBox 11">
            <a:extLst>
              <a:ext uri="{FF2B5EF4-FFF2-40B4-BE49-F238E27FC236}">
                <a16:creationId xmlns:a16="http://schemas.microsoft.com/office/drawing/2014/main" id="{31943BE3-CB09-45C1-81D6-AB658E3C0F4D}"/>
              </a:ext>
            </a:extLst>
          </p:cNvPr>
          <p:cNvSpPr txBox="1"/>
          <p:nvPr/>
        </p:nvSpPr>
        <p:spPr>
          <a:xfrm>
            <a:off x="512146" y="817319"/>
            <a:ext cx="66201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3546A"/>
                </a:solidFill>
                <a:effectLst/>
                <a:uLnTx/>
                <a:uFillTx/>
                <a:latin typeface="Century Gothic" panose="020F0302020204030204"/>
                <a:ea typeface="+mn-ea"/>
                <a:cs typeface="+mn-cs"/>
              </a:rPr>
              <a:t>Inspired by the principles!</a:t>
            </a: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3546A"/>
                </a:solidFill>
                <a:effectLst/>
                <a:uLnTx/>
                <a:uFillTx/>
                <a:latin typeface="Century Gothic" panose="020F0302020204030204"/>
                <a:ea typeface="+mn-ea"/>
                <a:cs typeface="+mn-cs"/>
              </a:rPr>
              <a:t>O</a:t>
            </a:r>
            <a:r>
              <a:rPr kumimoji="0" lang="en-GB" sz="2800" b="0" i="0" u="none" strike="noStrike" kern="1200" cap="none" spc="0" normalizeH="0" baseline="0" noProof="0" dirty="0">
                <a:ln>
                  <a:noFill/>
                </a:ln>
                <a:solidFill>
                  <a:srgbClr val="43546A"/>
                </a:solidFill>
                <a:effectLst/>
                <a:uLnTx/>
                <a:uFillTx/>
                <a:latin typeface="Century Gothic" panose="020F0302020204030204"/>
                <a:ea typeface="+mn-ea"/>
                <a:cs typeface="+mn-cs"/>
              </a:rPr>
              <a:t>rganic agriculture... </a:t>
            </a:r>
            <a:endPar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13" name="Graphic 12">
            <a:extLst>
              <a:ext uri="{FF2B5EF4-FFF2-40B4-BE49-F238E27FC236}">
                <a16:creationId xmlns:a16="http://schemas.microsoft.com/office/drawing/2014/main" id="{CE249D3E-4C3E-2740-BE58-5BF6563D0D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076477" y="4286079"/>
            <a:ext cx="720000" cy="720000"/>
          </a:xfrm>
          <a:prstGeom prst="rect">
            <a:avLst/>
          </a:prstGeom>
        </p:spPr>
      </p:pic>
      <p:pic>
        <p:nvPicPr>
          <p:cNvPr id="33" name="Graphic 32">
            <a:extLst>
              <a:ext uri="{FF2B5EF4-FFF2-40B4-BE49-F238E27FC236}">
                <a16:creationId xmlns:a16="http://schemas.microsoft.com/office/drawing/2014/main" id="{9AA4D075-829A-4448-B523-424C63B8987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076477" y="2298008"/>
            <a:ext cx="720000" cy="720000"/>
          </a:xfrm>
          <a:prstGeom prst="rect">
            <a:avLst/>
          </a:prstGeom>
        </p:spPr>
      </p:pic>
      <p:pic>
        <p:nvPicPr>
          <p:cNvPr id="24" name="Graphic 23">
            <a:extLst>
              <a:ext uri="{FF2B5EF4-FFF2-40B4-BE49-F238E27FC236}">
                <a16:creationId xmlns:a16="http://schemas.microsoft.com/office/drawing/2014/main" id="{F7F354C8-5E0E-7C48-B80A-260A50D964C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31616" y="2298008"/>
            <a:ext cx="720000" cy="720000"/>
          </a:xfrm>
          <a:prstGeom prst="rect">
            <a:avLst/>
          </a:prstGeom>
        </p:spPr>
      </p:pic>
      <p:pic>
        <p:nvPicPr>
          <p:cNvPr id="25" name="Graphic 24">
            <a:extLst>
              <a:ext uri="{FF2B5EF4-FFF2-40B4-BE49-F238E27FC236}">
                <a16:creationId xmlns:a16="http://schemas.microsoft.com/office/drawing/2014/main" id="{016E4CD8-6F3F-854E-99C3-ED4A7EBD28F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31616" y="4286079"/>
            <a:ext cx="720000" cy="720000"/>
          </a:xfrm>
          <a:prstGeom prst="rect">
            <a:avLst/>
          </a:prstGeom>
        </p:spPr>
      </p:pic>
      <p:sp>
        <p:nvSpPr>
          <p:cNvPr id="19" name="TextBox 15">
            <a:extLst>
              <a:ext uri="{FF2B5EF4-FFF2-40B4-BE49-F238E27FC236}">
                <a16:creationId xmlns:a16="http://schemas.microsoft.com/office/drawing/2014/main" id="{C27E2A84-B029-F146-9141-035F25ACE247}"/>
              </a:ext>
            </a:extLst>
          </p:cNvPr>
          <p:cNvSpPr txBox="1">
            <a:spLocks noChangeArrowheads="1"/>
          </p:cNvSpPr>
          <p:nvPr/>
        </p:nvSpPr>
        <p:spPr bwMode="auto">
          <a:xfrm>
            <a:off x="163789" y="6439595"/>
            <a:ext cx="46430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entury Gothic" charset="0"/>
                <a:ea typeface="ＭＳ Ｐゴシック" charset="-128"/>
              </a:defRPr>
            </a:lvl1pPr>
            <a:lvl2pPr marL="742950" indent="-285750">
              <a:defRPr>
                <a:solidFill>
                  <a:schemeClr val="tx1"/>
                </a:solidFill>
                <a:latin typeface="Century Gothic" charset="0"/>
                <a:ea typeface="ＭＳ Ｐゴシック" charset="-128"/>
              </a:defRPr>
            </a:lvl2pPr>
            <a:lvl3pPr marL="1143000" indent="-228600">
              <a:defRPr>
                <a:solidFill>
                  <a:schemeClr val="tx1"/>
                </a:solidFill>
                <a:latin typeface="Century Gothic" charset="0"/>
                <a:ea typeface="ＭＳ Ｐゴシック" charset="-128"/>
              </a:defRPr>
            </a:lvl3pPr>
            <a:lvl4pPr marL="1600200" indent="-228600">
              <a:defRPr>
                <a:solidFill>
                  <a:schemeClr val="tx1"/>
                </a:solidFill>
                <a:latin typeface="Century Gothic" charset="0"/>
                <a:ea typeface="ＭＳ Ｐゴシック" charset="-128"/>
              </a:defRPr>
            </a:lvl4pPr>
            <a:lvl5pPr marL="2057400" indent="-228600">
              <a:defRPr>
                <a:solidFill>
                  <a:schemeClr val="tx1"/>
                </a:solidFill>
                <a:latin typeface="Century Gothic" charset="0"/>
                <a:ea typeface="ＭＳ Ｐゴシック" charset="-128"/>
              </a:defRPr>
            </a:lvl5pPr>
            <a:lvl6pPr marL="2514600" indent="-228600" defTabSz="457200" fontAlgn="base">
              <a:spcBef>
                <a:spcPct val="0"/>
              </a:spcBef>
              <a:spcAft>
                <a:spcPct val="0"/>
              </a:spcAft>
              <a:defRPr>
                <a:solidFill>
                  <a:schemeClr val="tx1"/>
                </a:solidFill>
                <a:latin typeface="Century Gothic" charset="0"/>
                <a:ea typeface="ＭＳ Ｐゴシック" charset="-128"/>
              </a:defRPr>
            </a:lvl6pPr>
            <a:lvl7pPr marL="2971800" indent="-228600" defTabSz="457200" fontAlgn="base">
              <a:spcBef>
                <a:spcPct val="0"/>
              </a:spcBef>
              <a:spcAft>
                <a:spcPct val="0"/>
              </a:spcAft>
              <a:defRPr>
                <a:solidFill>
                  <a:schemeClr val="tx1"/>
                </a:solidFill>
                <a:latin typeface="Century Gothic" charset="0"/>
                <a:ea typeface="ＭＳ Ｐゴシック" charset="-128"/>
              </a:defRPr>
            </a:lvl7pPr>
            <a:lvl8pPr marL="3429000" indent="-228600" defTabSz="457200" fontAlgn="base">
              <a:spcBef>
                <a:spcPct val="0"/>
              </a:spcBef>
              <a:spcAft>
                <a:spcPct val="0"/>
              </a:spcAft>
              <a:defRPr>
                <a:solidFill>
                  <a:schemeClr val="tx1"/>
                </a:solidFill>
                <a:latin typeface="Century Gothic" charset="0"/>
                <a:ea typeface="ＭＳ Ｐゴシック" charset="-128"/>
              </a:defRPr>
            </a:lvl8pPr>
            <a:lvl9pPr marL="3886200" indent="-228600" defTabSz="457200" fontAlgn="base">
              <a:spcBef>
                <a:spcPct val="0"/>
              </a:spcBef>
              <a:spcAft>
                <a:spcPct val="0"/>
              </a:spcAft>
              <a:defRPr>
                <a:solidFill>
                  <a:schemeClr val="tx1"/>
                </a:solidFill>
                <a:latin typeface="Century Gothic"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x-none" sz="1100" b="0" i="0" u="none" strike="noStrike" kern="1200" cap="none" spc="0" normalizeH="0" baseline="0" noProof="0">
                <a:ln>
                  <a:noFill/>
                </a:ln>
                <a:solidFill>
                  <a:srgbClr val="43546A"/>
                </a:solidFill>
                <a:effectLst/>
                <a:uLnTx/>
                <a:uFillTx/>
                <a:latin typeface="Century Gothic"/>
                <a:ea typeface="ＭＳ Ｐゴシック"/>
                <a:cs typeface="+mn-cs"/>
                <a:hlinkClick r:id="rId11"/>
              </a:rPr>
              <a:t>*Read more about the four principles of organic agriculture here.</a:t>
            </a:r>
            <a:endParaRPr kumimoji="0" lang="en-US" altLang="x-none" sz="1100" b="0" i="0" u="none" strike="noStrike" kern="1200" cap="none" spc="0" normalizeH="0" baseline="0" noProof="0">
              <a:ln>
                <a:noFill/>
              </a:ln>
              <a:solidFill>
                <a:srgbClr val="43546A"/>
              </a:solidFill>
              <a:effectLst/>
              <a:uLnTx/>
              <a:uFillTx/>
              <a:latin typeface="Century Gothic" charset="0"/>
              <a:ea typeface="ＭＳ Ｐゴシック" charset="-128"/>
              <a:cs typeface="+mn-cs"/>
            </a:endParaRPr>
          </a:p>
        </p:txBody>
      </p:sp>
      <p:sp>
        <p:nvSpPr>
          <p:cNvPr id="20" name="Slide Number Placeholder 1">
            <a:extLst>
              <a:ext uri="{FF2B5EF4-FFF2-40B4-BE49-F238E27FC236}">
                <a16:creationId xmlns:a16="http://schemas.microsoft.com/office/drawing/2014/main" id="{66DE7F42-AD5A-DA46-B36B-EFF16795D073}"/>
              </a:ext>
            </a:extLst>
          </p:cNvPr>
          <p:cNvSpPr>
            <a:spLocks noGrp="1"/>
          </p:cNvSpPr>
          <p:nvPr>
            <p:ph type="sldNum" idx="4"/>
          </p:nvPr>
        </p:nvSpPr>
        <p:spPr>
          <a:xfrm>
            <a:off x="11296611" y="6217623"/>
            <a:ext cx="731600" cy="5248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1200" cap="none" spc="0" normalizeH="0" baseline="0" noProof="0" smtClean="0">
                <a:ln>
                  <a:noFill/>
                </a:ln>
                <a:solidFill>
                  <a:srgbClr val="44546A"/>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 sz="13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endParaRPr>
          </a:p>
        </p:txBody>
      </p:sp>
      <p:sp>
        <p:nvSpPr>
          <p:cNvPr id="30" name="Freeform 29">
            <a:extLst>
              <a:ext uri="{FF2B5EF4-FFF2-40B4-BE49-F238E27FC236}">
                <a16:creationId xmlns:a16="http://schemas.microsoft.com/office/drawing/2014/main" id="{D9BA7D8B-55AE-354C-B3F8-0E6D48A2F53C}"/>
              </a:ext>
            </a:extLst>
          </p:cNvPr>
          <p:cNvSpPr/>
          <p:nvPr/>
        </p:nvSpPr>
        <p:spPr>
          <a:xfrm>
            <a:off x="9664827" y="5322423"/>
            <a:ext cx="1487486" cy="590131"/>
          </a:xfrm>
          <a:custGeom>
            <a:avLst/>
            <a:gdLst>
              <a:gd name="connsiteX0" fmla="*/ 305239 w 1487486"/>
              <a:gd name="connsiteY0" fmla="*/ 0 h 590131"/>
              <a:gd name="connsiteX1" fmla="*/ 370758 w 1487486"/>
              <a:gd name="connsiteY1" fmla="*/ 61329 h 590131"/>
              <a:gd name="connsiteX2" fmla="*/ 1399351 w 1487486"/>
              <a:gd name="connsiteY2" fmla="*/ 61329 h 590131"/>
              <a:gd name="connsiteX3" fmla="*/ 1487486 w 1487486"/>
              <a:gd name="connsiteY3" fmla="*/ 149464 h 590131"/>
              <a:gd name="connsiteX4" fmla="*/ 1487486 w 1487486"/>
              <a:gd name="connsiteY4" fmla="*/ 501996 h 590131"/>
              <a:gd name="connsiteX5" fmla="*/ 1399351 w 1487486"/>
              <a:gd name="connsiteY5" fmla="*/ 590131 h 590131"/>
              <a:gd name="connsiteX6" fmla="*/ 88135 w 1487486"/>
              <a:gd name="connsiteY6" fmla="*/ 590131 h 590131"/>
              <a:gd name="connsiteX7" fmla="*/ 0 w 1487486"/>
              <a:gd name="connsiteY7" fmla="*/ 501996 h 590131"/>
              <a:gd name="connsiteX8" fmla="*/ 0 w 1487486"/>
              <a:gd name="connsiteY8" fmla="*/ 149464 h 590131"/>
              <a:gd name="connsiteX9" fmla="*/ 88135 w 1487486"/>
              <a:gd name="connsiteY9" fmla="*/ 61329 h 590131"/>
              <a:gd name="connsiteX10" fmla="*/ 239720 w 1487486"/>
              <a:gd name="connsiteY10" fmla="*/ 61329 h 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486" h="590131">
                <a:moveTo>
                  <a:pt x="305239" y="0"/>
                </a:moveTo>
                <a:lnTo>
                  <a:pt x="370758" y="61329"/>
                </a:lnTo>
                <a:lnTo>
                  <a:pt x="1399351" y="61329"/>
                </a:lnTo>
                <a:cubicBezTo>
                  <a:pt x="1448027" y="61329"/>
                  <a:pt x="1487486" y="100788"/>
                  <a:pt x="1487486" y="149464"/>
                </a:cubicBezTo>
                <a:lnTo>
                  <a:pt x="1487486" y="501996"/>
                </a:lnTo>
                <a:cubicBezTo>
                  <a:pt x="1487486" y="550672"/>
                  <a:pt x="1448027" y="590131"/>
                  <a:pt x="1399351" y="590131"/>
                </a:cubicBezTo>
                <a:lnTo>
                  <a:pt x="88135" y="590131"/>
                </a:lnTo>
                <a:cubicBezTo>
                  <a:pt x="39459" y="590131"/>
                  <a:pt x="0" y="550672"/>
                  <a:pt x="0" y="501996"/>
                </a:cubicBezTo>
                <a:lnTo>
                  <a:pt x="0" y="149464"/>
                </a:lnTo>
                <a:cubicBezTo>
                  <a:pt x="0" y="100788"/>
                  <a:pt x="39459" y="61329"/>
                  <a:pt x="88135" y="61329"/>
                </a:cubicBezTo>
                <a:lnTo>
                  <a:pt x="239720" y="61329"/>
                </a:lnTo>
                <a:close/>
              </a:path>
            </a:pathLst>
          </a:custGeom>
          <a:solidFill>
            <a:srgbClr val="6AC8C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1" name="Freeform 30">
            <a:extLst>
              <a:ext uri="{FF2B5EF4-FFF2-40B4-BE49-F238E27FC236}">
                <a16:creationId xmlns:a16="http://schemas.microsoft.com/office/drawing/2014/main" id="{6D0518D6-A7B8-B94D-A6F2-49F6770B30B3}"/>
              </a:ext>
            </a:extLst>
          </p:cNvPr>
          <p:cNvSpPr/>
          <p:nvPr/>
        </p:nvSpPr>
        <p:spPr>
          <a:xfrm>
            <a:off x="3414342" y="5322423"/>
            <a:ext cx="1487486" cy="590131"/>
          </a:xfrm>
          <a:custGeom>
            <a:avLst/>
            <a:gdLst>
              <a:gd name="connsiteX0" fmla="*/ 305239 w 1487486"/>
              <a:gd name="connsiteY0" fmla="*/ 0 h 590131"/>
              <a:gd name="connsiteX1" fmla="*/ 370758 w 1487486"/>
              <a:gd name="connsiteY1" fmla="*/ 61329 h 590131"/>
              <a:gd name="connsiteX2" fmla="*/ 1399351 w 1487486"/>
              <a:gd name="connsiteY2" fmla="*/ 61329 h 590131"/>
              <a:gd name="connsiteX3" fmla="*/ 1487486 w 1487486"/>
              <a:gd name="connsiteY3" fmla="*/ 149464 h 590131"/>
              <a:gd name="connsiteX4" fmla="*/ 1487486 w 1487486"/>
              <a:gd name="connsiteY4" fmla="*/ 501996 h 590131"/>
              <a:gd name="connsiteX5" fmla="*/ 1399351 w 1487486"/>
              <a:gd name="connsiteY5" fmla="*/ 590131 h 590131"/>
              <a:gd name="connsiteX6" fmla="*/ 88135 w 1487486"/>
              <a:gd name="connsiteY6" fmla="*/ 590131 h 590131"/>
              <a:gd name="connsiteX7" fmla="*/ 0 w 1487486"/>
              <a:gd name="connsiteY7" fmla="*/ 501996 h 590131"/>
              <a:gd name="connsiteX8" fmla="*/ 0 w 1487486"/>
              <a:gd name="connsiteY8" fmla="*/ 149464 h 590131"/>
              <a:gd name="connsiteX9" fmla="*/ 88135 w 1487486"/>
              <a:gd name="connsiteY9" fmla="*/ 61329 h 590131"/>
              <a:gd name="connsiteX10" fmla="*/ 239720 w 1487486"/>
              <a:gd name="connsiteY10" fmla="*/ 61329 h 59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7486" h="590131">
                <a:moveTo>
                  <a:pt x="305239" y="0"/>
                </a:moveTo>
                <a:lnTo>
                  <a:pt x="370758" y="61329"/>
                </a:lnTo>
                <a:lnTo>
                  <a:pt x="1399351" y="61329"/>
                </a:lnTo>
                <a:cubicBezTo>
                  <a:pt x="1448027" y="61329"/>
                  <a:pt x="1487486" y="100788"/>
                  <a:pt x="1487486" y="149464"/>
                </a:cubicBezTo>
                <a:lnTo>
                  <a:pt x="1487486" y="501996"/>
                </a:lnTo>
                <a:cubicBezTo>
                  <a:pt x="1487486" y="550672"/>
                  <a:pt x="1448027" y="590131"/>
                  <a:pt x="1399351" y="590131"/>
                </a:cubicBezTo>
                <a:lnTo>
                  <a:pt x="88135" y="590131"/>
                </a:lnTo>
                <a:cubicBezTo>
                  <a:pt x="39459" y="590131"/>
                  <a:pt x="0" y="550672"/>
                  <a:pt x="0" y="501996"/>
                </a:cubicBezTo>
                <a:lnTo>
                  <a:pt x="0" y="149464"/>
                </a:lnTo>
                <a:cubicBezTo>
                  <a:pt x="0" y="100788"/>
                  <a:pt x="39459" y="61329"/>
                  <a:pt x="88135" y="61329"/>
                </a:cubicBezTo>
                <a:lnTo>
                  <a:pt x="239720" y="61329"/>
                </a:lnTo>
                <a:close/>
              </a:path>
            </a:pathLst>
          </a:custGeom>
          <a:solidFill>
            <a:srgbClr val="6AC8C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E0E34C2C-D752-4C17-B357-0FCE1E5D56BE}"/>
              </a:ext>
            </a:extLst>
          </p:cNvPr>
          <p:cNvSpPr txBox="1"/>
          <p:nvPr/>
        </p:nvSpPr>
        <p:spPr>
          <a:xfrm>
            <a:off x="3414342" y="5392136"/>
            <a:ext cx="1439494"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srgbClr val="43546A"/>
                </a:solidFill>
                <a:effectLst/>
                <a:uLnTx/>
                <a:uFillTx/>
                <a:latin typeface="Century Gothic" panose="020F0302020204030204"/>
                <a:ea typeface="+mn-ea"/>
                <a:cs typeface="+mn-cs"/>
              </a:rPr>
              <a:t>Ecology</a:t>
            </a:r>
          </a:p>
        </p:txBody>
      </p:sp>
      <p:sp>
        <p:nvSpPr>
          <p:cNvPr id="3" name="TextBox 2">
            <a:extLst>
              <a:ext uri="{FF2B5EF4-FFF2-40B4-BE49-F238E27FC236}">
                <a16:creationId xmlns:a16="http://schemas.microsoft.com/office/drawing/2014/main" id="{733697F4-A965-42F4-BBB3-04CADBB13762}"/>
              </a:ext>
            </a:extLst>
          </p:cNvPr>
          <p:cNvSpPr txBox="1"/>
          <p:nvPr/>
        </p:nvSpPr>
        <p:spPr>
          <a:xfrm>
            <a:off x="9796538" y="5392136"/>
            <a:ext cx="104573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srgbClr val="43546A"/>
                </a:solidFill>
                <a:effectLst/>
                <a:uLnTx/>
                <a:uFillTx/>
                <a:latin typeface="Century Gothic" panose="020F0302020204030204"/>
                <a:ea typeface="+mn-ea"/>
                <a:cs typeface="+mn-cs"/>
              </a:rPr>
              <a:t>Care</a:t>
            </a:r>
          </a:p>
        </p:txBody>
      </p:sp>
    </p:spTree>
    <p:extLst>
      <p:ext uri="{BB962C8B-B14F-4D97-AF65-F5344CB8AC3E}">
        <p14:creationId xmlns:p14="http://schemas.microsoft.com/office/powerpoint/2010/main" val="5216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06A4352-4B16-AE43-A6CD-5D757089A1B7}"/>
              </a:ext>
            </a:extLst>
          </p:cNvPr>
          <p:cNvSpPr txBox="1"/>
          <p:nvPr/>
        </p:nvSpPr>
        <p:spPr>
          <a:xfrm>
            <a:off x="2783619" y="1951156"/>
            <a:ext cx="8555428" cy="1692771"/>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1</a:t>
            </a:r>
            <a:r>
              <a:rPr lang="en-GB" sz="2600" baseline="30000" dirty="0">
                <a:solidFill>
                  <a:schemeClr val="tx2"/>
                </a:solidFill>
                <a:latin typeface="Calibri" panose="020F0502020204030204" pitchFamily="34" charset="0"/>
                <a:cs typeface="Calibri" panose="020F0502020204030204" pitchFamily="34" charset="0"/>
              </a:rPr>
              <a:t>st</a:t>
            </a:r>
            <a:r>
              <a:rPr lang="en-GB" sz="2600" dirty="0">
                <a:solidFill>
                  <a:schemeClr val="tx2"/>
                </a:solidFill>
                <a:latin typeface="Calibri" panose="020F0502020204030204" pitchFamily="34" charset="0"/>
                <a:cs typeface="Calibri" panose="020F0502020204030204" pitchFamily="34" charset="0"/>
              </a:rPr>
              <a:t> party </a:t>
            </a:r>
            <a:r>
              <a:rPr lang="en-GB" sz="2600" dirty="0">
                <a:solidFill>
                  <a:schemeClr val="tx2"/>
                </a:solidFill>
                <a:latin typeface="Calibri" panose="020F0502020204030204" pitchFamily="34" charset="0"/>
                <a:cs typeface="Calibri" panose="020F0502020204030204" pitchFamily="34" charset="0"/>
                <a:sym typeface="Wingdings" pitchFamily="2" charset="2"/>
              </a:rPr>
              <a:t></a:t>
            </a:r>
            <a:r>
              <a:rPr lang="en-GB" sz="2600" dirty="0">
                <a:solidFill>
                  <a:schemeClr val="tx2"/>
                </a:solidFill>
                <a:latin typeface="Calibri" panose="020F0502020204030204" pitchFamily="34" charset="0"/>
                <a:cs typeface="Calibri" panose="020F0502020204030204" pitchFamily="34" charset="0"/>
              </a:rPr>
              <a:t> the producer himself</a:t>
            </a:r>
          </a:p>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2</a:t>
            </a:r>
            <a:r>
              <a:rPr lang="en-GB" sz="2600" baseline="30000" dirty="0">
                <a:solidFill>
                  <a:schemeClr val="tx2"/>
                </a:solidFill>
                <a:latin typeface="Calibri" panose="020F0502020204030204" pitchFamily="34" charset="0"/>
                <a:cs typeface="Calibri" panose="020F0502020204030204" pitchFamily="34" charset="0"/>
              </a:rPr>
              <a:t>nd</a:t>
            </a:r>
            <a:r>
              <a:rPr lang="en-GB" sz="2600" dirty="0">
                <a:solidFill>
                  <a:schemeClr val="tx2"/>
                </a:solidFill>
                <a:latin typeface="Calibri" panose="020F0502020204030204" pitchFamily="34" charset="0"/>
                <a:cs typeface="Calibri" panose="020F0502020204030204" pitchFamily="34" charset="0"/>
              </a:rPr>
              <a:t> party </a:t>
            </a:r>
            <a:r>
              <a:rPr lang="en-GB" sz="2600" dirty="0">
                <a:solidFill>
                  <a:schemeClr val="tx2"/>
                </a:solidFill>
                <a:latin typeface="Calibri" panose="020F0502020204030204" pitchFamily="34" charset="0"/>
                <a:cs typeface="Calibri" panose="020F0502020204030204" pitchFamily="34" charset="0"/>
                <a:sym typeface="Wingdings" pitchFamily="2" charset="2"/>
              </a:rPr>
              <a:t> </a:t>
            </a:r>
            <a:r>
              <a:rPr lang="en-GB" sz="2600" dirty="0">
                <a:solidFill>
                  <a:schemeClr val="tx2"/>
                </a:solidFill>
                <a:latin typeface="Calibri" panose="020F0502020204030204" pitchFamily="34" charset="0"/>
                <a:cs typeface="Calibri" panose="020F0502020204030204" pitchFamily="34" charset="0"/>
              </a:rPr>
              <a:t>other farmers or the buyer</a:t>
            </a:r>
          </a:p>
          <a:p>
            <a:pPr marL="457200" indent="-457200">
              <a:buFont typeface="Arial" panose="020B0604020202020204" pitchFamily="34" charset="0"/>
              <a:buChar char="•"/>
            </a:pPr>
            <a:r>
              <a:rPr lang="en-GB" sz="2600" dirty="0">
                <a:solidFill>
                  <a:schemeClr val="tx2"/>
                </a:solidFill>
                <a:latin typeface="Calibri" panose="020F0502020204030204" pitchFamily="34" charset="0"/>
                <a:cs typeface="Calibri" panose="020F0502020204030204" pitchFamily="34" charset="0"/>
              </a:rPr>
              <a:t>3</a:t>
            </a:r>
            <a:r>
              <a:rPr lang="en-GB" sz="2600" baseline="30000" dirty="0">
                <a:solidFill>
                  <a:schemeClr val="tx2"/>
                </a:solidFill>
                <a:latin typeface="Calibri" panose="020F0502020204030204" pitchFamily="34" charset="0"/>
                <a:cs typeface="Calibri" panose="020F0502020204030204" pitchFamily="34" charset="0"/>
              </a:rPr>
              <a:t>rd</a:t>
            </a:r>
            <a:r>
              <a:rPr lang="en-GB" sz="2600" dirty="0">
                <a:solidFill>
                  <a:schemeClr val="tx2"/>
                </a:solidFill>
                <a:latin typeface="Calibri" panose="020F0502020204030204" pitchFamily="34" charset="0"/>
                <a:cs typeface="Calibri" panose="020F0502020204030204" pitchFamily="34" charset="0"/>
              </a:rPr>
              <a:t> party </a:t>
            </a:r>
            <a:r>
              <a:rPr lang="en-GB" sz="2600" dirty="0">
                <a:solidFill>
                  <a:schemeClr val="tx2"/>
                </a:solidFill>
                <a:latin typeface="Calibri" panose="020F0502020204030204" pitchFamily="34" charset="0"/>
                <a:cs typeface="Calibri" panose="020F0502020204030204" pitchFamily="34" charset="0"/>
                <a:sym typeface="Wingdings" pitchFamily="2" charset="2"/>
              </a:rPr>
              <a:t> </a:t>
            </a:r>
            <a:r>
              <a:rPr lang="en-GB" sz="2600" dirty="0">
                <a:solidFill>
                  <a:schemeClr val="tx2"/>
                </a:solidFill>
                <a:latin typeface="Calibri" panose="020F0502020204030204" pitchFamily="34" charset="0"/>
                <a:cs typeface="Calibri" panose="020F0502020204030204" pitchFamily="34" charset="0"/>
              </a:rPr>
              <a:t>an independent certification body</a:t>
            </a:r>
          </a:p>
          <a:p>
            <a:pPr marL="457200" indent="-457200">
              <a:buFont typeface="Arial" panose="020B0604020202020204" pitchFamily="34" charset="0"/>
              <a:buChar char="•"/>
            </a:pPr>
            <a:endParaRPr lang="en-GB" sz="2600" dirty="0">
              <a:solidFill>
                <a:schemeClr val="tx2"/>
              </a:solidFill>
              <a:latin typeface="Calibri" panose="020F0502020204030204" pitchFamily="34" charset="0"/>
              <a:cs typeface="Calibri" panose="020F0502020204030204" pitchFamily="34" charset="0"/>
            </a:endParaRPr>
          </a:p>
        </p:txBody>
      </p:sp>
      <p:sp>
        <p:nvSpPr>
          <p:cNvPr id="13" name="Title 3">
            <a:extLst>
              <a:ext uri="{FF2B5EF4-FFF2-40B4-BE49-F238E27FC236}">
                <a16:creationId xmlns:a16="http://schemas.microsoft.com/office/drawing/2014/main" id="{AF3C09AD-5EAF-5644-B9F8-DBA439BB8EC3}"/>
              </a:ext>
            </a:extLst>
          </p:cNvPr>
          <p:cNvSpPr txBox="1">
            <a:spLocks/>
          </p:cNvSpPr>
          <p:nvPr/>
        </p:nvSpPr>
        <p:spPr>
          <a:xfrm>
            <a:off x="852953" y="1130343"/>
            <a:ext cx="10486094" cy="663677"/>
          </a:xfrm>
          <a:prstGeom prst="rect">
            <a:avLst/>
          </a:prstGeom>
        </p:spPr>
        <p:txBody>
          <a:bodyPr>
            <a:noAutofit/>
          </a:bodyPr>
          <a:lstStyle>
            <a:lvl1pPr algn="ctr" defTabSz="457200" rtl="0" eaLnBrk="1" latinLnBrk="0" hangingPunct="1">
              <a:spcBef>
                <a:spcPct val="0"/>
              </a:spcBef>
              <a:buNone/>
              <a:defRPr sz="5000" b="1" i="0" kern="1200" baseline="0">
                <a:solidFill>
                  <a:schemeClr val="bg1"/>
                </a:solidFill>
                <a:latin typeface="+mj-lt"/>
                <a:ea typeface="+mj-ea"/>
                <a:cs typeface="+mj-cs"/>
              </a:defRPr>
            </a:lvl1pPr>
          </a:lstStyle>
          <a:p>
            <a:pPr algn="l"/>
            <a:r>
              <a:rPr lang="en-US" sz="3200" dirty="0">
                <a:solidFill>
                  <a:srgbClr val="099459"/>
                </a:solidFill>
              </a:rPr>
              <a:t>How - by whom - can the guarantee be provided? </a:t>
            </a:r>
          </a:p>
        </p:txBody>
      </p:sp>
      <p:sp>
        <p:nvSpPr>
          <p:cNvPr id="17" name="Rectangle 16">
            <a:extLst>
              <a:ext uri="{FF2B5EF4-FFF2-40B4-BE49-F238E27FC236}">
                <a16:creationId xmlns:a16="http://schemas.microsoft.com/office/drawing/2014/main" id="{413FD7EB-7281-2642-9E0B-BDF1E4BC513B}"/>
              </a:ext>
            </a:extLst>
          </p:cNvPr>
          <p:cNvSpPr/>
          <p:nvPr/>
        </p:nvSpPr>
        <p:spPr>
          <a:xfrm>
            <a:off x="214978" y="310667"/>
            <a:ext cx="2988319" cy="338554"/>
          </a:xfrm>
          <a:prstGeom prst="rect">
            <a:avLst/>
          </a:prstGeom>
        </p:spPr>
        <p:txBody>
          <a:bodyPr wrap="none">
            <a:spAutoFit/>
          </a:bodyPr>
          <a:lstStyle/>
          <a:p>
            <a:r>
              <a:rPr lang="en-US" sz="1600" b="1" dirty="0">
                <a:solidFill>
                  <a:srgbClr val="099459"/>
                </a:solidFill>
              </a:rPr>
              <a:t>Organic Guarantee Systems</a:t>
            </a:r>
            <a:endParaRPr lang="en-GB" sz="1600" dirty="0">
              <a:solidFill>
                <a:srgbClr val="099459"/>
              </a:solidFill>
            </a:endParaRPr>
          </a:p>
        </p:txBody>
      </p:sp>
      <p:pic>
        <p:nvPicPr>
          <p:cNvPr id="7" name="Picture 6">
            <a:extLst>
              <a:ext uri="{FF2B5EF4-FFF2-40B4-BE49-F238E27FC236}">
                <a16:creationId xmlns:a16="http://schemas.microsoft.com/office/drawing/2014/main" id="{B4F1E7AC-2527-B44A-A0EA-AEE9E6C512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0615" y="2438711"/>
            <a:ext cx="694612" cy="882871"/>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76200">
                <a:solidFill>
                  <a:schemeClr val="bg1"/>
                </a:solidFill>
                <a:miter lim="800000"/>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p:spPr>
      </p:pic>
      <p:pic>
        <p:nvPicPr>
          <p:cNvPr id="8" name="Picture 7">
            <a:extLst>
              <a:ext uri="{FF2B5EF4-FFF2-40B4-BE49-F238E27FC236}">
                <a16:creationId xmlns:a16="http://schemas.microsoft.com/office/drawing/2014/main" id="{FCCB5237-9527-604F-9ECD-F004A1EEE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53" y="2028920"/>
            <a:ext cx="745552" cy="1292662"/>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p:spPr>
      </p:pic>
      <p:sp>
        <p:nvSpPr>
          <p:cNvPr id="12" name="Content Placeholder 12">
            <a:extLst>
              <a:ext uri="{FF2B5EF4-FFF2-40B4-BE49-F238E27FC236}">
                <a16:creationId xmlns:a16="http://schemas.microsoft.com/office/drawing/2014/main" id="{FD02743D-24F4-6C46-B478-FA3A247A8F56}"/>
              </a:ext>
            </a:extLst>
          </p:cNvPr>
          <p:cNvSpPr txBox="1">
            <a:spLocks/>
          </p:cNvSpPr>
          <p:nvPr/>
        </p:nvSpPr>
        <p:spPr>
          <a:xfrm>
            <a:off x="403412" y="3529588"/>
            <a:ext cx="11385176" cy="3279716"/>
          </a:xfrm>
          <a:prstGeom prst="rect">
            <a:avLst/>
          </a:prstGeom>
          <a:noFill/>
          <a:ln>
            <a:noFill/>
          </a:ln>
        </p:spPr>
        <p:txBody>
          <a:bodyPr wrap="square" lIns="90000" tIns="45000" rIns="90000" bIns="45000" anchor="t">
            <a:noAutofit/>
          </a:bodyPr>
          <a:lstStyle>
            <a:defPPr marL="432000" marR="0" lvl="0" indent="-324000" algn="l" hangingPunct="0">
              <a:lnSpc>
                <a:spcPct val="100000"/>
              </a:lnSpc>
              <a:spcBef>
                <a:spcPts val="0"/>
              </a:spcBef>
              <a:spcAft>
                <a:spcPts val="1417"/>
              </a:spcAft>
              <a:buSzPct val="45000"/>
              <a:buFont typeface="StarSymbol"/>
              <a:buNone/>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400" b="0" i="0" u="none" strike="noStrike" kern="1200" spc="0">
                <a:ln>
                  <a:noFill/>
                </a:ln>
                <a:solidFill>
                  <a:srgbClr val="000000"/>
                </a:solidFill>
                <a:latin typeface="Vista Sans OT Medium" pitchFamily="16"/>
                <a:ea typeface="SimSun"/>
                <a:cs typeface="Mangal" pitchFamily="2"/>
              </a:defRPr>
            </a:defPPr>
            <a:lvl1pPr marL="432000" marR="0" lvl="0" indent="-324000" algn="l" defTabSz="457200" rtl="0" eaLnBrk="1" latinLnBrk="0" hangingPunct="0">
              <a:lnSpc>
                <a:spcPct val="100000"/>
              </a:lnSpc>
              <a:spcBef>
                <a:spcPts val="0"/>
              </a:spcBef>
              <a:spcAft>
                <a:spcPts val="1417"/>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400" b="0" i="0" u="none" strike="noStrike" kern="1200" spc="0">
                <a:ln>
                  <a:noFill/>
                </a:ln>
                <a:solidFill>
                  <a:srgbClr val="000000"/>
                </a:solidFill>
                <a:latin typeface="Vista Sans OT Medium" pitchFamily="16"/>
                <a:ea typeface="SimSun"/>
                <a:cs typeface="Mangal" pitchFamily="2"/>
              </a:defRPr>
            </a:lvl1pPr>
            <a:lvl2pPr marL="864000" marR="0" lvl="1" indent="-324000" algn="l" defTabSz="457200" rtl="0" eaLnBrk="1" latinLnBrk="0" hangingPunct="1">
              <a:lnSpc>
                <a:spcPct val="100000"/>
              </a:lnSpc>
              <a:spcBef>
                <a:spcPts val="0"/>
              </a:spcBef>
              <a:spcAft>
                <a:spcPts val="1134"/>
              </a:spcAft>
              <a:buSzPct val="7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1800" b="0" i="0" u="none" strike="noStrike" kern="1200" spc="0">
                <a:ln>
                  <a:noFill/>
                </a:ln>
                <a:solidFill>
                  <a:srgbClr val="000000"/>
                </a:solidFill>
                <a:latin typeface="Calibri" pitchFamily="16"/>
                <a:ea typeface="SimSun"/>
                <a:cs typeface="Mangal" pitchFamily="2"/>
              </a:defRPr>
            </a:lvl2pPr>
            <a:lvl3pPr marL="1295999" marR="0" lvl="2" indent="-288000" algn="l" defTabSz="457200" rtl="0" eaLnBrk="1" latinLnBrk="0" hangingPunct="1">
              <a:lnSpc>
                <a:spcPct val="100000"/>
              </a:lnSpc>
              <a:spcBef>
                <a:spcPts val="0"/>
              </a:spcBef>
              <a:spcAft>
                <a:spcPts val="850"/>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1800" b="0" i="0" u="none" strike="noStrike" kern="1200" spc="0">
                <a:ln>
                  <a:noFill/>
                </a:ln>
                <a:solidFill>
                  <a:srgbClr val="000000"/>
                </a:solidFill>
                <a:latin typeface="Calibri" pitchFamily="16"/>
                <a:ea typeface="SimSun"/>
                <a:cs typeface="Mangal" pitchFamily="2"/>
              </a:defRPr>
            </a:lvl3pPr>
            <a:lvl4pPr marL="1728000" marR="0" lvl="3" indent="-216000" algn="l" defTabSz="457200" rtl="0" eaLnBrk="1" latinLnBrk="0" hangingPunct="1">
              <a:lnSpc>
                <a:spcPct val="100000"/>
              </a:lnSpc>
              <a:spcBef>
                <a:spcPts val="0"/>
              </a:spcBef>
              <a:spcAft>
                <a:spcPts val="567"/>
              </a:spcAft>
              <a:buSzPct val="7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1800" b="0" i="0" u="none" strike="noStrike" kern="1200" spc="0">
                <a:ln>
                  <a:noFill/>
                </a:ln>
                <a:solidFill>
                  <a:srgbClr val="000000"/>
                </a:solidFill>
                <a:latin typeface="Calibri" pitchFamily="16"/>
                <a:ea typeface="SimSun"/>
                <a:cs typeface="Mangal" pitchFamily="2"/>
              </a:defRPr>
            </a:lvl4pPr>
            <a:lvl5pPr marL="2160000" marR="0" lvl="4" indent="-216000" algn="l" defTabSz="457200" rtl="0" eaLnBrk="1" latinLnBrk="0" hangingPunct="1">
              <a:lnSpc>
                <a:spcPct val="100000"/>
              </a:lnSpc>
              <a:spcBef>
                <a:spcPts val="0"/>
              </a:spcBef>
              <a:spcAft>
                <a:spcPts val="283"/>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000" b="0" i="0" u="none" strike="noStrike" kern="1200" spc="0">
                <a:ln>
                  <a:noFill/>
                </a:ln>
                <a:solidFill>
                  <a:srgbClr val="000000"/>
                </a:solidFill>
                <a:latin typeface="Calibri" pitchFamily="16"/>
                <a:ea typeface="SimSun"/>
                <a:cs typeface="Mangal" pitchFamily="2"/>
              </a:defRPr>
            </a:lvl5pPr>
            <a:lvl6pPr marL="2592000" marR="0" lvl="5" indent="-216000" algn="l" defTabSz="457200" rtl="0" eaLnBrk="1" latinLnBrk="0" hangingPunct="1">
              <a:lnSpc>
                <a:spcPct val="100000"/>
              </a:lnSpc>
              <a:spcBef>
                <a:spcPts val="0"/>
              </a:spcBef>
              <a:spcAft>
                <a:spcPts val="283"/>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000" b="0" i="0" u="none" strike="noStrike" kern="1200" spc="0">
                <a:ln>
                  <a:noFill/>
                </a:ln>
                <a:solidFill>
                  <a:srgbClr val="000000"/>
                </a:solidFill>
                <a:latin typeface="Calibri" pitchFamily="16"/>
                <a:ea typeface="SimSun"/>
                <a:cs typeface="Mangal" pitchFamily="2"/>
              </a:defRPr>
            </a:lvl6pPr>
            <a:lvl7pPr marL="3024000" marR="0" lvl="6" indent="-216000" algn="l" defTabSz="457200" rtl="0" eaLnBrk="1" latinLnBrk="0" hangingPunct="1">
              <a:lnSpc>
                <a:spcPct val="100000"/>
              </a:lnSpc>
              <a:spcBef>
                <a:spcPts val="0"/>
              </a:spcBef>
              <a:spcAft>
                <a:spcPts val="283"/>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000" b="0" i="0" u="none" strike="noStrike" kern="1200" spc="0">
                <a:ln>
                  <a:noFill/>
                </a:ln>
                <a:solidFill>
                  <a:srgbClr val="000000"/>
                </a:solidFill>
                <a:latin typeface="Calibri" pitchFamily="16"/>
                <a:ea typeface="SimSun"/>
                <a:cs typeface="Mangal" pitchFamily="2"/>
              </a:defRPr>
            </a:lvl7pPr>
            <a:lvl8pPr marL="3456000" marR="0" lvl="7" indent="-216000" algn="l" defTabSz="457200" rtl="0" eaLnBrk="1" latinLnBrk="0" hangingPunct="1">
              <a:lnSpc>
                <a:spcPct val="100000"/>
              </a:lnSpc>
              <a:spcBef>
                <a:spcPts val="0"/>
              </a:spcBef>
              <a:spcAft>
                <a:spcPts val="283"/>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000" b="0" i="0" u="none" strike="noStrike" kern="1200" spc="0">
                <a:ln>
                  <a:noFill/>
                </a:ln>
                <a:solidFill>
                  <a:srgbClr val="000000"/>
                </a:solidFill>
                <a:latin typeface="Calibri" pitchFamily="16"/>
                <a:ea typeface="SimSun"/>
                <a:cs typeface="Mangal" pitchFamily="2"/>
              </a:defRPr>
            </a:lvl8pPr>
            <a:lvl9pPr marL="3887999" marR="0" lvl="8" indent="-216000" algn="l" defTabSz="457200" rtl="0" eaLnBrk="1" latinLnBrk="0" hangingPunct="1">
              <a:lnSpc>
                <a:spcPct val="100000"/>
              </a:lnSpc>
              <a:spcBef>
                <a:spcPts val="0"/>
              </a:spcBef>
              <a:spcAft>
                <a:spcPts val="283"/>
              </a:spcAft>
              <a:buSzPct val="45000"/>
              <a:buFont typeface="StarSymbol"/>
              <a:buChar cha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lang="de-DE" sz="2000" b="0" i="0" u="none" strike="noStrike" kern="1200" spc="0">
                <a:ln>
                  <a:noFill/>
                </a:ln>
                <a:solidFill>
                  <a:srgbClr val="000000"/>
                </a:solidFill>
                <a:latin typeface="Calibri" pitchFamily="16"/>
                <a:ea typeface="SimSun"/>
                <a:cs typeface="Mangal" pitchFamily="2"/>
              </a:defRPr>
            </a:lvl9pPr>
          </a:lstStyle>
          <a:p>
            <a:pPr marL="0" indent="0">
              <a:lnSpc>
                <a:spcPct val="110000"/>
              </a:lnSpc>
              <a:spcAft>
                <a:spcPts val="1200"/>
              </a:spcAft>
              <a:buNone/>
            </a:pPr>
            <a:r>
              <a:rPr lang="en-US" sz="2000" b="1" dirty="0">
                <a:solidFill>
                  <a:schemeClr val="tx2"/>
                </a:solidFill>
                <a:latin typeface="Calibri" panose="020F0502020204030204" pitchFamily="34" charset="0"/>
                <a:cs typeface="Calibri" panose="020F0502020204030204" pitchFamily="34" charset="0"/>
              </a:rPr>
              <a:t>3rd party certification:</a:t>
            </a:r>
          </a:p>
          <a:p>
            <a:pPr marL="342900" indent="-342900">
              <a:lnSpc>
                <a:spcPct val="110000"/>
              </a:lnSpc>
              <a:spcAft>
                <a:spcPts val="1200"/>
              </a:spcAft>
            </a:pPr>
            <a:r>
              <a:rPr lang="en-US" sz="2000" dirty="0">
                <a:solidFill>
                  <a:schemeClr val="tx2"/>
                </a:solidFill>
                <a:latin typeface="Calibri" panose="020F0502020204030204" pitchFamily="34" charset="0"/>
                <a:cs typeface="Calibri" panose="020F0502020204030204" pitchFamily="34" charset="0"/>
              </a:rPr>
              <a:t>Currently dominant system for organic guarantee. Access to export markets.</a:t>
            </a:r>
          </a:p>
          <a:p>
            <a:pPr marL="342900" indent="-342900">
              <a:lnSpc>
                <a:spcPct val="110000"/>
              </a:lnSpc>
              <a:spcAft>
                <a:spcPts val="1200"/>
              </a:spcAft>
            </a:pPr>
            <a:r>
              <a:rPr lang="en-US" sz="2000" dirty="0">
                <a:solidFill>
                  <a:schemeClr val="tx2"/>
                </a:solidFill>
                <a:latin typeface="Calibri" panose="020F0502020204030204" pitchFamily="34" charset="0"/>
                <a:cs typeface="Calibri" panose="020F0502020204030204" pitchFamily="34" charset="0"/>
              </a:rPr>
              <a:t>Professional service. Inspectors are professionals, Certification Body (CB) is a specialized organization </a:t>
            </a:r>
          </a:p>
          <a:p>
            <a:pPr marL="342900" indent="-342900">
              <a:lnSpc>
                <a:spcPct val="110000"/>
              </a:lnSpc>
              <a:spcAft>
                <a:spcPts val="1200"/>
              </a:spcAft>
            </a:pPr>
            <a:r>
              <a:rPr lang="en-US" sz="2000" dirty="0">
                <a:solidFill>
                  <a:schemeClr val="tx2"/>
                </a:solidFill>
                <a:latin typeface="Calibri" panose="020F0502020204030204" pitchFamily="34" charset="0"/>
                <a:cs typeface="Calibri" panose="020F0502020204030204" pitchFamily="34" charset="0"/>
              </a:rPr>
              <a:t>Independence/impartiality (ISO 17065). No producer organization, no advisory service</a:t>
            </a:r>
          </a:p>
          <a:p>
            <a:pPr marL="342900" indent="-342900">
              <a:lnSpc>
                <a:spcPct val="110000"/>
              </a:lnSpc>
              <a:spcAft>
                <a:spcPts val="1200"/>
              </a:spcAft>
            </a:pPr>
            <a:r>
              <a:rPr lang="en-US" sz="2000" dirty="0">
                <a:solidFill>
                  <a:schemeClr val="tx2"/>
                </a:solidFill>
                <a:latin typeface="Calibri" panose="020F0502020204030204" pitchFamily="34" charset="0"/>
                <a:cs typeface="Calibri" panose="020F0502020204030204" pitchFamily="34" charset="0"/>
              </a:rPr>
              <a:t>Individual or group certification (group certification with ICS) </a:t>
            </a:r>
          </a:p>
          <a:p>
            <a:pPr marL="342900" indent="-342900">
              <a:lnSpc>
                <a:spcPct val="110000"/>
              </a:lnSpc>
              <a:spcAft>
                <a:spcPts val="1200"/>
              </a:spcAft>
            </a:pPr>
            <a:r>
              <a:rPr lang="en-US" sz="2000" dirty="0">
                <a:solidFill>
                  <a:schemeClr val="tx2"/>
                </a:solidFill>
                <a:latin typeface="Calibri" panose="020F0502020204030204" pitchFamily="34" charset="0"/>
                <a:cs typeface="Calibri" panose="020F0502020204030204" pitchFamily="34" charset="0"/>
              </a:rPr>
              <a:t>CBs must be overseen by a competent authority</a:t>
            </a:r>
          </a:p>
          <a:p>
            <a:pPr marL="342900" indent="-342900">
              <a:lnSpc>
                <a:spcPct val="110000"/>
              </a:lnSpc>
              <a:spcAft>
                <a:spcPts val="1200"/>
              </a:spcAft>
            </a:pPr>
            <a:endParaRPr lang="en-US" dirty="0">
              <a:solidFill>
                <a:schemeClr val="tx2"/>
              </a:solidFill>
              <a:latin typeface="Calibri" panose="020F0502020204030204" pitchFamily="34" charset="0"/>
              <a:cs typeface="Calibri" panose="020F0502020204030204" pitchFamily="34" charset="0"/>
            </a:endParaRPr>
          </a:p>
          <a:p>
            <a:pPr marL="342900" indent="-342900">
              <a:lnSpc>
                <a:spcPct val="110000"/>
              </a:lnSpc>
              <a:spcAft>
                <a:spcPts val="1200"/>
              </a:spcAft>
            </a:pPr>
            <a:endParaRPr lang="en-US" dirty="0">
              <a:solidFill>
                <a:schemeClr val="tx2"/>
              </a:solidFill>
              <a:latin typeface="Calibri" panose="020F0502020204030204" pitchFamily="34" charset="0"/>
              <a:cs typeface="Calibri" panose="020F0502020204030204" pitchFamily="34" charset="0"/>
            </a:endParaRPr>
          </a:p>
          <a:p>
            <a:pPr marL="342900" indent="-342900">
              <a:lnSpc>
                <a:spcPct val="110000"/>
              </a:lnSpc>
              <a:spcAft>
                <a:spcPts val="1200"/>
              </a:spcAft>
            </a:pPr>
            <a:endParaRPr lang="en-US" dirty="0">
              <a:solidFill>
                <a:schemeClr val="tx2"/>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398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4CB82BF-B537-52EB-1C21-2E38529C52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2289" y="457200"/>
            <a:ext cx="6127422"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E6A9F7DD-5FC7-82AA-EEB4-E2845D0E18C8}"/>
              </a:ext>
            </a:extLst>
          </p:cNvPr>
          <p:cNvSpPr>
            <a:spLocks noGrp="1"/>
          </p:cNvSpPr>
          <p:nvPr>
            <p:ph type="sldNum" idx="4"/>
          </p:nvPr>
        </p:nvSpPr>
        <p:spPr>
          <a:xfrm>
            <a:off x="11704320" y="6455664"/>
            <a:ext cx="448056" cy="365125"/>
          </a:xfrm>
        </p:spPr>
        <p:txBody>
          <a:bodyPr vert="horz" lIns="91440" tIns="45720" rIns="91440" bIns="45720" rtlCol="0" anchor="ctr">
            <a:normAutofit/>
          </a:bodyPr>
          <a:lstStyle/>
          <a:p>
            <a:pPr defTabSz="914400">
              <a:spcAft>
                <a:spcPts val="600"/>
              </a:spcAft>
            </a:pPr>
            <a:fld id="{00000000-1234-1234-1234-123412341234}" type="slidenum">
              <a:rPr lang="en-US" sz="1100">
                <a:solidFill>
                  <a:srgbClr val="FFFFFF"/>
                </a:solidFill>
                <a:latin typeface="+mn-lt"/>
              </a:rPr>
              <a:pPr defTabSz="914400">
                <a:spcAft>
                  <a:spcPts val="600"/>
                </a:spcAft>
              </a:pPr>
              <a:t>5</a:t>
            </a:fld>
            <a:endParaRPr lang="en-US" sz="1100">
              <a:solidFill>
                <a:srgbClr val="FFFFFF"/>
              </a:solidFill>
              <a:latin typeface="+mn-lt"/>
            </a:endParaRPr>
          </a:p>
        </p:txBody>
      </p:sp>
    </p:spTree>
    <p:extLst>
      <p:ext uri="{BB962C8B-B14F-4D97-AF65-F5344CB8AC3E}">
        <p14:creationId xmlns:p14="http://schemas.microsoft.com/office/powerpoint/2010/main" val="167743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Arrow 88">
            <a:extLst>
              <a:ext uri="{FF2B5EF4-FFF2-40B4-BE49-F238E27FC236}">
                <a16:creationId xmlns:a16="http://schemas.microsoft.com/office/drawing/2014/main" id="{E915BE25-A5E4-A642-9663-D9A90658E8B4}"/>
              </a:ext>
            </a:extLst>
          </p:cNvPr>
          <p:cNvSpPr/>
          <p:nvPr/>
        </p:nvSpPr>
        <p:spPr>
          <a:xfrm>
            <a:off x="7444897" y="4029019"/>
            <a:ext cx="521985" cy="42944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2" name="Rounded Rectangle 71">
            <a:extLst>
              <a:ext uri="{FF2B5EF4-FFF2-40B4-BE49-F238E27FC236}">
                <a16:creationId xmlns:a16="http://schemas.microsoft.com/office/drawing/2014/main" id="{1D305803-00BD-9C4E-8041-B2326F895AF5}"/>
              </a:ext>
            </a:extLst>
          </p:cNvPr>
          <p:cNvSpPr/>
          <p:nvPr/>
        </p:nvSpPr>
        <p:spPr>
          <a:xfrm>
            <a:off x="6394416" y="6173895"/>
            <a:ext cx="4909161" cy="403159"/>
          </a:xfrm>
          <a:prstGeom prst="roundRect">
            <a:avLst/>
          </a:prstGeom>
          <a:solidFill>
            <a:srgbClr val="6AC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3" name="Rounded Rectangle 72">
            <a:extLst>
              <a:ext uri="{FF2B5EF4-FFF2-40B4-BE49-F238E27FC236}">
                <a16:creationId xmlns:a16="http://schemas.microsoft.com/office/drawing/2014/main" id="{E2BA361B-74FB-274A-86E5-6C261E1697D1}"/>
              </a:ext>
            </a:extLst>
          </p:cNvPr>
          <p:cNvSpPr/>
          <p:nvPr/>
        </p:nvSpPr>
        <p:spPr>
          <a:xfrm>
            <a:off x="3729038" y="6166001"/>
            <a:ext cx="3979683" cy="4249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4" name="Rounded Rectangle 73">
            <a:extLst>
              <a:ext uri="{FF2B5EF4-FFF2-40B4-BE49-F238E27FC236}">
                <a16:creationId xmlns:a16="http://schemas.microsoft.com/office/drawing/2014/main" id="{B5658549-DC79-C041-951C-9CB70C6BDD3B}"/>
              </a:ext>
            </a:extLst>
          </p:cNvPr>
          <p:cNvSpPr/>
          <p:nvPr/>
        </p:nvSpPr>
        <p:spPr>
          <a:xfrm>
            <a:off x="545535" y="6166001"/>
            <a:ext cx="3625566" cy="424985"/>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4" name="Rounded Rectangle 113">
            <a:extLst>
              <a:ext uri="{FF2B5EF4-FFF2-40B4-BE49-F238E27FC236}">
                <a16:creationId xmlns:a16="http://schemas.microsoft.com/office/drawing/2014/main" id="{23C551ED-CE9F-304D-BAF4-83D4D7C38A3E}"/>
              </a:ext>
            </a:extLst>
          </p:cNvPr>
          <p:cNvSpPr/>
          <p:nvPr/>
        </p:nvSpPr>
        <p:spPr>
          <a:xfrm>
            <a:off x="6394416" y="4662777"/>
            <a:ext cx="4915114" cy="1279764"/>
          </a:xfrm>
          <a:prstGeom prst="roundRect">
            <a:avLst/>
          </a:prstGeom>
          <a:solidFill>
            <a:srgbClr val="6AC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7" name="Rounded Rectangle 116">
            <a:extLst>
              <a:ext uri="{FF2B5EF4-FFF2-40B4-BE49-F238E27FC236}">
                <a16:creationId xmlns:a16="http://schemas.microsoft.com/office/drawing/2014/main" id="{04310E79-C60E-0945-91FB-97F2464419B8}"/>
              </a:ext>
            </a:extLst>
          </p:cNvPr>
          <p:cNvSpPr/>
          <p:nvPr/>
        </p:nvSpPr>
        <p:spPr>
          <a:xfrm>
            <a:off x="6394416" y="3934621"/>
            <a:ext cx="4915114" cy="531887"/>
          </a:xfrm>
          <a:prstGeom prst="roundRect">
            <a:avLst/>
          </a:prstGeom>
          <a:solidFill>
            <a:srgbClr val="6AC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8" name="Rounded Rectangle 117">
            <a:extLst>
              <a:ext uri="{FF2B5EF4-FFF2-40B4-BE49-F238E27FC236}">
                <a16:creationId xmlns:a16="http://schemas.microsoft.com/office/drawing/2014/main" id="{90530E07-9A06-664D-BEC3-1C8AD3F59D29}"/>
              </a:ext>
            </a:extLst>
          </p:cNvPr>
          <p:cNvSpPr/>
          <p:nvPr/>
        </p:nvSpPr>
        <p:spPr>
          <a:xfrm>
            <a:off x="6394414" y="2503928"/>
            <a:ext cx="4915115" cy="1212018"/>
          </a:xfrm>
          <a:prstGeom prst="roundRect">
            <a:avLst/>
          </a:prstGeom>
          <a:solidFill>
            <a:srgbClr val="6AC8C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0" name="Rounded Rectangle 49">
            <a:extLst>
              <a:ext uri="{FF2B5EF4-FFF2-40B4-BE49-F238E27FC236}">
                <a16:creationId xmlns:a16="http://schemas.microsoft.com/office/drawing/2014/main" id="{AAC30D6B-9438-B841-B224-4149585FEE97}"/>
              </a:ext>
            </a:extLst>
          </p:cNvPr>
          <p:cNvSpPr/>
          <p:nvPr/>
        </p:nvSpPr>
        <p:spPr>
          <a:xfrm>
            <a:off x="3729038" y="5629782"/>
            <a:ext cx="3979683" cy="4249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1" name="Rounded Rectangle 50">
            <a:extLst>
              <a:ext uri="{FF2B5EF4-FFF2-40B4-BE49-F238E27FC236}">
                <a16:creationId xmlns:a16="http://schemas.microsoft.com/office/drawing/2014/main" id="{1E38712D-86C8-1E42-999E-3AB9FC4FCD30}"/>
              </a:ext>
            </a:extLst>
          </p:cNvPr>
          <p:cNvSpPr/>
          <p:nvPr/>
        </p:nvSpPr>
        <p:spPr>
          <a:xfrm>
            <a:off x="3729038" y="4545744"/>
            <a:ext cx="3979683" cy="44996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2" name="Rounded Rectangle 51">
            <a:extLst>
              <a:ext uri="{FF2B5EF4-FFF2-40B4-BE49-F238E27FC236}">
                <a16:creationId xmlns:a16="http://schemas.microsoft.com/office/drawing/2014/main" id="{C3E274AC-6C20-D549-9503-BAE29A457FFB}"/>
              </a:ext>
            </a:extLst>
          </p:cNvPr>
          <p:cNvSpPr/>
          <p:nvPr/>
        </p:nvSpPr>
        <p:spPr>
          <a:xfrm>
            <a:off x="3729038" y="5101145"/>
            <a:ext cx="3979683" cy="4249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3" name="Rounded Rectangle 52">
            <a:extLst>
              <a:ext uri="{FF2B5EF4-FFF2-40B4-BE49-F238E27FC236}">
                <a16:creationId xmlns:a16="http://schemas.microsoft.com/office/drawing/2014/main" id="{484E0EBE-FEE3-8D40-BBC8-C467C8CE6E35}"/>
              </a:ext>
            </a:extLst>
          </p:cNvPr>
          <p:cNvSpPr/>
          <p:nvPr/>
        </p:nvSpPr>
        <p:spPr>
          <a:xfrm>
            <a:off x="3729038" y="3431320"/>
            <a:ext cx="3979683" cy="44996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4" name="Rounded Rectangle 53">
            <a:extLst>
              <a:ext uri="{FF2B5EF4-FFF2-40B4-BE49-F238E27FC236}">
                <a16:creationId xmlns:a16="http://schemas.microsoft.com/office/drawing/2014/main" id="{70C15945-F381-454E-85E4-08CBB2D2AADC}"/>
              </a:ext>
            </a:extLst>
          </p:cNvPr>
          <p:cNvSpPr/>
          <p:nvPr/>
        </p:nvSpPr>
        <p:spPr>
          <a:xfrm>
            <a:off x="3729038" y="3986721"/>
            <a:ext cx="3979683" cy="4249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5" name="Rounded Rectangle 54">
            <a:extLst>
              <a:ext uri="{FF2B5EF4-FFF2-40B4-BE49-F238E27FC236}">
                <a16:creationId xmlns:a16="http://schemas.microsoft.com/office/drawing/2014/main" id="{0FB12A3E-DE5E-D24B-A442-B51E75F1405C}"/>
              </a:ext>
            </a:extLst>
          </p:cNvPr>
          <p:cNvSpPr/>
          <p:nvPr/>
        </p:nvSpPr>
        <p:spPr>
          <a:xfrm>
            <a:off x="3729038" y="2331184"/>
            <a:ext cx="3979683" cy="44996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6" name="Rounded Rectangle 55">
            <a:extLst>
              <a:ext uri="{FF2B5EF4-FFF2-40B4-BE49-F238E27FC236}">
                <a16:creationId xmlns:a16="http://schemas.microsoft.com/office/drawing/2014/main" id="{6197E782-1B09-9045-98D7-4ED2269C3462}"/>
              </a:ext>
            </a:extLst>
          </p:cNvPr>
          <p:cNvSpPr/>
          <p:nvPr/>
        </p:nvSpPr>
        <p:spPr>
          <a:xfrm>
            <a:off x="3729038" y="2886585"/>
            <a:ext cx="3979683" cy="4249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0" name="Rounded Rectangle 39">
            <a:extLst>
              <a:ext uri="{FF2B5EF4-FFF2-40B4-BE49-F238E27FC236}">
                <a16:creationId xmlns:a16="http://schemas.microsoft.com/office/drawing/2014/main" id="{9840A4C4-DE2A-644F-AF38-1C04376D60B9}"/>
              </a:ext>
            </a:extLst>
          </p:cNvPr>
          <p:cNvSpPr/>
          <p:nvPr/>
        </p:nvSpPr>
        <p:spPr>
          <a:xfrm>
            <a:off x="545535" y="5629782"/>
            <a:ext cx="3625566" cy="424985"/>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8" name="Rounded Rectangle 37">
            <a:extLst>
              <a:ext uri="{FF2B5EF4-FFF2-40B4-BE49-F238E27FC236}">
                <a16:creationId xmlns:a16="http://schemas.microsoft.com/office/drawing/2014/main" id="{1EEBBDB7-8A8A-7D46-A42F-39B56690604F}"/>
              </a:ext>
            </a:extLst>
          </p:cNvPr>
          <p:cNvSpPr/>
          <p:nvPr/>
        </p:nvSpPr>
        <p:spPr>
          <a:xfrm>
            <a:off x="545535" y="4545744"/>
            <a:ext cx="3625566" cy="449966"/>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9" name="Rounded Rectangle 38">
            <a:extLst>
              <a:ext uri="{FF2B5EF4-FFF2-40B4-BE49-F238E27FC236}">
                <a16:creationId xmlns:a16="http://schemas.microsoft.com/office/drawing/2014/main" id="{1EFC84D3-8A09-B54D-B4E9-459C293B6A09}"/>
              </a:ext>
            </a:extLst>
          </p:cNvPr>
          <p:cNvSpPr/>
          <p:nvPr/>
        </p:nvSpPr>
        <p:spPr>
          <a:xfrm>
            <a:off x="545535" y="5101145"/>
            <a:ext cx="3625566" cy="424985"/>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Rounded Rectangle 35">
            <a:extLst>
              <a:ext uri="{FF2B5EF4-FFF2-40B4-BE49-F238E27FC236}">
                <a16:creationId xmlns:a16="http://schemas.microsoft.com/office/drawing/2014/main" id="{5D05E995-7311-9243-9124-26E4A83DA663}"/>
              </a:ext>
            </a:extLst>
          </p:cNvPr>
          <p:cNvSpPr/>
          <p:nvPr/>
        </p:nvSpPr>
        <p:spPr>
          <a:xfrm>
            <a:off x="545535" y="3431320"/>
            <a:ext cx="3625566" cy="449966"/>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7" name="Rounded Rectangle 36">
            <a:extLst>
              <a:ext uri="{FF2B5EF4-FFF2-40B4-BE49-F238E27FC236}">
                <a16:creationId xmlns:a16="http://schemas.microsoft.com/office/drawing/2014/main" id="{F08F62DE-9B21-FA4F-819F-8FC18AED3A90}"/>
              </a:ext>
            </a:extLst>
          </p:cNvPr>
          <p:cNvSpPr/>
          <p:nvPr/>
        </p:nvSpPr>
        <p:spPr>
          <a:xfrm>
            <a:off x="545535" y="3986721"/>
            <a:ext cx="3625566" cy="424985"/>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9" name="Rounded Rectangle 28">
            <a:extLst>
              <a:ext uri="{FF2B5EF4-FFF2-40B4-BE49-F238E27FC236}">
                <a16:creationId xmlns:a16="http://schemas.microsoft.com/office/drawing/2014/main" id="{D628DDD9-DD14-4346-8649-8C0BD669192A}"/>
              </a:ext>
            </a:extLst>
          </p:cNvPr>
          <p:cNvSpPr/>
          <p:nvPr/>
        </p:nvSpPr>
        <p:spPr>
          <a:xfrm>
            <a:off x="545535" y="2331184"/>
            <a:ext cx="3625566" cy="449966"/>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5" name="Rounded Rectangle 34">
            <a:extLst>
              <a:ext uri="{FF2B5EF4-FFF2-40B4-BE49-F238E27FC236}">
                <a16:creationId xmlns:a16="http://schemas.microsoft.com/office/drawing/2014/main" id="{F4A011B7-735A-134D-B0A3-5F066A0988B8}"/>
              </a:ext>
            </a:extLst>
          </p:cNvPr>
          <p:cNvSpPr/>
          <p:nvPr/>
        </p:nvSpPr>
        <p:spPr>
          <a:xfrm>
            <a:off x="545535" y="2886585"/>
            <a:ext cx="3625566" cy="424985"/>
          </a:xfrm>
          <a:prstGeom prst="roundRect">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Placeholder 1">
            <a:extLst>
              <a:ext uri="{FF2B5EF4-FFF2-40B4-BE49-F238E27FC236}">
                <a16:creationId xmlns:a16="http://schemas.microsoft.com/office/drawing/2014/main" id="{3D60AAEB-AE33-4E6E-AC78-80E72B0A4009}"/>
              </a:ext>
            </a:extLst>
          </p:cNvPr>
          <p:cNvSpPr>
            <a:spLocks noGrp="1"/>
          </p:cNvSpPr>
          <p:nvPr>
            <p:ph type="body" sz="quarter" idx="4294967295"/>
          </p:nvPr>
        </p:nvSpPr>
        <p:spPr>
          <a:xfrm>
            <a:off x="357187" y="596247"/>
            <a:ext cx="9601728" cy="601989"/>
          </a:xfrm>
          <a:prstGeom prst="rect">
            <a:avLst/>
          </a:prstGeom>
        </p:spPr>
        <p:txBody>
          <a:bodyPr lIns="91440" tIns="45720" rIns="91440" bIns="45720" anchor="t"/>
          <a:lstStyle/>
          <a:p>
            <a:pPr marL="0" indent="0">
              <a:buNone/>
            </a:pPr>
            <a:r>
              <a:rPr lang="en-GB" b="1">
                <a:solidFill>
                  <a:srgbClr val="43546A"/>
                </a:solidFill>
                <a:latin typeface="Century Gothic"/>
                <a:cs typeface="Calibri"/>
              </a:rPr>
              <a:t>This is why organic is part of the solution!</a:t>
            </a:r>
            <a:endParaRPr lang="en-GB" sz="3500">
              <a:solidFill>
                <a:srgbClr val="43546A"/>
              </a:solidFill>
              <a:latin typeface="Century Gothic"/>
              <a:cs typeface="Calibri"/>
            </a:endParaRPr>
          </a:p>
        </p:txBody>
      </p:sp>
      <p:sp>
        <p:nvSpPr>
          <p:cNvPr id="9" name="TextBox 8">
            <a:extLst>
              <a:ext uri="{FF2B5EF4-FFF2-40B4-BE49-F238E27FC236}">
                <a16:creationId xmlns:a16="http://schemas.microsoft.com/office/drawing/2014/main" id="{3FBE6328-61B6-4AA2-BCC3-CAD1F04D9813}"/>
              </a:ext>
            </a:extLst>
          </p:cNvPr>
          <p:cNvSpPr txBox="1"/>
          <p:nvPr/>
        </p:nvSpPr>
        <p:spPr>
          <a:xfrm>
            <a:off x="697338" y="1485315"/>
            <a:ext cx="3412984" cy="739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3546A"/>
                </a:solidFill>
                <a:effectLst/>
                <a:uLnTx/>
                <a:uFillTx/>
                <a:latin typeface="Century Gothic" panose="020F0302020204030204"/>
                <a:ea typeface="+mn-ea"/>
                <a:cs typeface="+mn-cs"/>
              </a:rPr>
              <a:t>From Problems</a:t>
            </a:r>
          </a:p>
        </p:txBody>
      </p:sp>
      <p:sp>
        <p:nvSpPr>
          <p:cNvPr id="3" name="Rectangle 2">
            <a:extLst>
              <a:ext uri="{FF2B5EF4-FFF2-40B4-BE49-F238E27FC236}">
                <a16:creationId xmlns:a16="http://schemas.microsoft.com/office/drawing/2014/main" id="{77BB5C3E-4DBD-414D-B28E-2F6C007060B0}"/>
              </a:ext>
            </a:extLst>
          </p:cNvPr>
          <p:cNvSpPr/>
          <p:nvPr/>
        </p:nvSpPr>
        <p:spPr>
          <a:xfrm>
            <a:off x="394070" y="1155229"/>
            <a:ext cx="5183770" cy="369332"/>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3546A"/>
                </a:solidFill>
                <a:effectLst/>
                <a:uLnTx/>
                <a:uFillTx/>
                <a:latin typeface="Century Gothic"/>
                <a:ea typeface="+mn-ea"/>
                <a:cs typeface="Calibri"/>
              </a:rPr>
              <a:t>It’s time to take action...</a:t>
            </a:r>
            <a:endParaRPr kumimoji="0" lang="en-DE" sz="18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26749B5A-D876-F94B-8601-E7E98A6FB657}"/>
              </a:ext>
            </a:extLst>
          </p:cNvPr>
          <p:cNvSpPr/>
          <p:nvPr/>
        </p:nvSpPr>
        <p:spPr>
          <a:xfrm>
            <a:off x="697338" y="2186497"/>
            <a:ext cx="3194435" cy="4436984"/>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Greenhouse gas emissions</a:t>
            </a:r>
            <a:endParaRPr kumimoji="0" lang="en-US" sz="1800" b="0" i="0" u="none" strike="noStrike" kern="1200" cap="none" spc="0" normalizeH="0" baseline="0" noProof="0" dirty="0">
              <a:ln>
                <a:noFill/>
              </a:ln>
              <a:solidFill>
                <a:srgbClr val="43546A"/>
              </a:solidFill>
              <a:effectLst/>
              <a:uLnTx/>
              <a:uFillTx/>
              <a:latin typeface="Century Gothic" panose="020F03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Soil erosion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Water crisis</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Biodiversity loss</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Poverty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Lack of information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Inequity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3546A"/>
                </a:solidFill>
                <a:effectLst/>
                <a:uLnTx/>
                <a:uFillTx/>
                <a:latin typeface="Century Gothic" panose="020F0302020204030204"/>
                <a:ea typeface="+mn-ea"/>
                <a:cs typeface="+mn-cs"/>
              </a:rPr>
              <a:t>Inefficient Policies</a:t>
            </a:r>
            <a:endParaRPr kumimoji="0" lang="en-DE" sz="1800" b="0" i="0" u="none" strike="noStrike" kern="1200" cap="none" spc="0" normalizeH="0" baseline="0" noProof="0">
              <a:ln>
                <a:noFill/>
              </a:ln>
              <a:solidFill>
                <a:srgbClr val="43546A"/>
              </a:solidFill>
              <a:effectLst/>
              <a:uLnTx/>
              <a:uFillTx/>
              <a:latin typeface="Century Gothic" panose="020F0302020204030204"/>
              <a:ea typeface="+mn-ea"/>
              <a:cs typeface="+mn-cs"/>
            </a:endParaRPr>
          </a:p>
        </p:txBody>
      </p:sp>
      <p:sp>
        <p:nvSpPr>
          <p:cNvPr id="43" name="Right Arrow 42">
            <a:extLst>
              <a:ext uri="{FF2B5EF4-FFF2-40B4-BE49-F238E27FC236}">
                <a16:creationId xmlns:a16="http://schemas.microsoft.com/office/drawing/2014/main" id="{9313D79F-7303-B841-8C9D-EFBEC22807A8}"/>
              </a:ext>
            </a:extLst>
          </p:cNvPr>
          <p:cNvSpPr/>
          <p:nvPr/>
        </p:nvSpPr>
        <p:spPr>
          <a:xfrm>
            <a:off x="3893631" y="2351708"/>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4" name="Right Arrow 43">
            <a:extLst>
              <a:ext uri="{FF2B5EF4-FFF2-40B4-BE49-F238E27FC236}">
                <a16:creationId xmlns:a16="http://schemas.microsoft.com/office/drawing/2014/main" id="{037A6F35-371D-FE47-BD47-EF6AAA3946CB}"/>
              </a:ext>
            </a:extLst>
          </p:cNvPr>
          <p:cNvSpPr/>
          <p:nvPr/>
        </p:nvSpPr>
        <p:spPr>
          <a:xfrm>
            <a:off x="3893631" y="2894633"/>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5" name="Right Arrow 44">
            <a:extLst>
              <a:ext uri="{FF2B5EF4-FFF2-40B4-BE49-F238E27FC236}">
                <a16:creationId xmlns:a16="http://schemas.microsoft.com/office/drawing/2014/main" id="{0DA06D1F-E3CA-E347-94B0-50EB72B00200}"/>
              </a:ext>
            </a:extLst>
          </p:cNvPr>
          <p:cNvSpPr/>
          <p:nvPr/>
        </p:nvSpPr>
        <p:spPr>
          <a:xfrm>
            <a:off x="3893631" y="3451846"/>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6" name="Right Arrow 45">
            <a:extLst>
              <a:ext uri="{FF2B5EF4-FFF2-40B4-BE49-F238E27FC236}">
                <a16:creationId xmlns:a16="http://schemas.microsoft.com/office/drawing/2014/main" id="{B02ECFBE-87F9-BB4B-A3C8-07D31DD81F3B}"/>
              </a:ext>
            </a:extLst>
          </p:cNvPr>
          <p:cNvSpPr/>
          <p:nvPr/>
        </p:nvSpPr>
        <p:spPr>
          <a:xfrm>
            <a:off x="3893631" y="3980484"/>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7" name="Right Arrow 46">
            <a:extLst>
              <a:ext uri="{FF2B5EF4-FFF2-40B4-BE49-F238E27FC236}">
                <a16:creationId xmlns:a16="http://schemas.microsoft.com/office/drawing/2014/main" id="{083F5A4F-65E9-B64B-BF7D-8AC3613A2C09}"/>
              </a:ext>
            </a:extLst>
          </p:cNvPr>
          <p:cNvSpPr/>
          <p:nvPr/>
        </p:nvSpPr>
        <p:spPr>
          <a:xfrm>
            <a:off x="3893631" y="4537696"/>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8" name="Right Arrow 47">
            <a:extLst>
              <a:ext uri="{FF2B5EF4-FFF2-40B4-BE49-F238E27FC236}">
                <a16:creationId xmlns:a16="http://schemas.microsoft.com/office/drawing/2014/main" id="{2F3B3EF7-031B-4844-BA63-E764C32D652A}"/>
              </a:ext>
            </a:extLst>
          </p:cNvPr>
          <p:cNvSpPr/>
          <p:nvPr/>
        </p:nvSpPr>
        <p:spPr>
          <a:xfrm>
            <a:off x="3893631" y="5094908"/>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9" name="Right Arrow 48">
            <a:extLst>
              <a:ext uri="{FF2B5EF4-FFF2-40B4-BE49-F238E27FC236}">
                <a16:creationId xmlns:a16="http://schemas.microsoft.com/office/drawing/2014/main" id="{D41B5A50-1CC3-CF48-9534-59576D5848F6}"/>
              </a:ext>
            </a:extLst>
          </p:cNvPr>
          <p:cNvSpPr/>
          <p:nvPr/>
        </p:nvSpPr>
        <p:spPr>
          <a:xfrm>
            <a:off x="3893631" y="5623546"/>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7" name="TextBox 56">
            <a:extLst>
              <a:ext uri="{FF2B5EF4-FFF2-40B4-BE49-F238E27FC236}">
                <a16:creationId xmlns:a16="http://schemas.microsoft.com/office/drawing/2014/main" id="{16B3E15A-11F7-E64A-8224-D30FDF5223FA}"/>
              </a:ext>
            </a:extLst>
          </p:cNvPr>
          <p:cNvSpPr txBox="1"/>
          <p:nvPr/>
        </p:nvSpPr>
        <p:spPr>
          <a:xfrm>
            <a:off x="4697838" y="1485315"/>
            <a:ext cx="2179617" cy="739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3546A"/>
                </a:solidFill>
                <a:effectLst/>
                <a:uLnTx/>
                <a:uFillTx/>
                <a:latin typeface="Century Gothic" panose="020F0302020204030204"/>
                <a:ea typeface="+mn-ea"/>
                <a:cs typeface="+mn-cs"/>
              </a:rPr>
              <a:t>To Solutions</a:t>
            </a:r>
          </a:p>
        </p:txBody>
      </p:sp>
      <p:sp>
        <p:nvSpPr>
          <p:cNvPr id="58" name="Rectangle 57">
            <a:extLst>
              <a:ext uri="{FF2B5EF4-FFF2-40B4-BE49-F238E27FC236}">
                <a16:creationId xmlns:a16="http://schemas.microsoft.com/office/drawing/2014/main" id="{0C0A53FD-4FCE-C64E-B7AE-5AA58199C878}"/>
              </a:ext>
            </a:extLst>
          </p:cNvPr>
          <p:cNvSpPr/>
          <p:nvPr/>
        </p:nvSpPr>
        <p:spPr>
          <a:xfrm>
            <a:off x="4697838" y="2186497"/>
            <a:ext cx="3194435" cy="4436086"/>
          </a:xfrm>
          <a:prstGeom prst="rect">
            <a:avLst/>
          </a:prstGeom>
        </p:spPr>
        <p:txBody>
          <a:bodyPr wrap="square" lIns="91440" tIns="45720" rIns="91440" bIns="45720" anchor="t">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Carbon sequestration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Soil fertility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Water retention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err="1">
                <a:ln>
                  <a:noFill/>
                </a:ln>
                <a:solidFill>
                  <a:srgbClr val="43546A"/>
                </a:solidFill>
                <a:effectLst/>
                <a:uLnTx/>
                <a:uFillTx/>
                <a:latin typeface="Century Gothic" panose="020F0302020204030204"/>
                <a:ea typeface="+mn-ea"/>
                <a:cs typeface="+mn-cs"/>
              </a:rPr>
              <a:t>Agro</a:t>
            </a: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-biodiversity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Rural incomes</a:t>
            </a: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mn-cs"/>
            </a:endParaRP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Access to information</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Equity</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43546A"/>
                </a:solidFill>
                <a:effectLst/>
                <a:uLnTx/>
                <a:uFillTx/>
                <a:latin typeface="Century Gothic" panose="020F0302020204030204"/>
                <a:ea typeface="+mn-ea"/>
                <a:cs typeface="+mn-cs"/>
              </a:rPr>
              <a:t>Sustainable policies</a:t>
            </a:r>
          </a:p>
        </p:txBody>
      </p:sp>
      <p:sp>
        <p:nvSpPr>
          <p:cNvPr id="59" name="Right Arrow 58">
            <a:extLst>
              <a:ext uri="{FF2B5EF4-FFF2-40B4-BE49-F238E27FC236}">
                <a16:creationId xmlns:a16="http://schemas.microsoft.com/office/drawing/2014/main" id="{744C7CF6-1723-EE42-B370-B008CB44F070}"/>
              </a:ext>
            </a:extLst>
          </p:cNvPr>
          <p:cNvSpPr/>
          <p:nvPr/>
        </p:nvSpPr>
        <p:spPr>
          <a:xfrm>
            <a:off x="7436936" y="2351708"/>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0" name="Right Arrow 59">
            <a:extLst>
              <a:ext uri="{FF2B5EF4-FFF2-40B4-BE49-F238E27FC236}">
                <a16:creationId xmlns:a16="http://schemas.microsoft.com/office/drawing/2014/main" id="{5A6B1037-5B97-5744-91D0-41EDCB41FC81}"/>
              </a:ext>
            </a:extLst>
          </p:cNvPr>
          <p:cNvSpPr/>
          <p:nvPr/>
        </p:nvSpPr>
        <p:spPr>
          <a:xfrm>
            <a:off x="7436936" y="2894633"/>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1" name="Right Arrow 60">
            <a:extLst>
              <a:ext uri="{FF2B5EF4-FFF2-40B4-BE49-F238E27FC236}">
                <a16:creationId xmlns:a16="http://schemas.microsoft.com/office/drawing/2014/main" id="{4D5004D4-83C2-DD4C-9CE4-D4C17855531B}"/>
              </a:ext>
            </a:extLst>
          </p:cNvPr>
          <p:cNvSpPr/>
          <p:nvPr/>
        </p:nvSpPr>
        <p:spPr>
          <a:xfrm>
            <a:off x="7436936" y="3451846"/>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2" name="Right Arrow 61">
            <a:extLst>
              <a:ext uri="{FF2B5EF4-FFF2-40B4-BE49-F238E27FC236}">
                <a16:creationId xmlns:a16="http://schemas.microsoft.com/office/drawing/2014/main" id="{2B960241-0888-1043-A7E2-6A2D635BC013}"/>
              </a:ext>
            </a:extLst>
          </p:cNvPr>
          <p:cNvSpPr/>
          <p:nvPr/>
        </p:nvSpPr>
        <p:spPr>
          <a:xfrm>
            <a:off x="7436936" y="3980484"/>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3" name="Right Arrow 62">
            <a:extLst>
              <a:ext uri="{FF2B5EF4-FFF2-40B4-BE49-F238E27FC236}">
                <a16:creationId xmlns:a16="http://schemas.microsoft.com/office/drawing/2014/main" id="{14281294-FCA1-6C49-B348-94712C3AE7B6}"/>
              </a:ext>
            </a:extLst>
          </p:cNvPr>
          <p:cNvSpPr/>
          <p:nvPr/>
        </p:nvSpPr>
        <p:spPr>
          <a:xfrm>
            <a:off x="7436936" y="4537696"/>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4" name="Right Arrow 63">
            <a:extLst>
              <a:ext uri="{FF2B5EF4-FFF2-40B4-BE49-F238E27FC236}">
                <a16:creationId xmlns:a16="http://schemas.microsoft.com/office/drawing/2014/main" id="{FBA88469-801C-184A-9940-9FBC04F8CA8B}"/>
              </a:ext>
            </a:extLst>
          </p:cNvPr>
          <p:cNvSpPr/>
          <p:nvPr/>
        </p:nvSpPr>
        <p:spPr>
          <a:xfrm>
            <a:off x="7436936" y="5094908"/>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5" name="Right Arrow 64">
            <a:extLst>
              <a:ext uri="{FF2B5EF4-FFF2-40B4-BE49-F238E27FC236}">
                <a16:creationId xmlns:a16="http://schemas.microsoft.com/office/drawing/2014/main" id="{10B41255-E040-184D-B735-4F31623FE575}"/>
              </a:ext>
            </a:extLst>
          </p:cNvPr>
          <p:cNvSpPr/>
          <p:nvPr/>
        </p:nvSpPr>
        <p:spPr>
          <a:xfrm>
            <a:off x="7436936" y="5623546"/>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6" name="TextBox 95">
            <a:extLst>
              <a:ext uri="{FF2B5EF4-FFF2-40B4-BE49-F238E27FC236}">
                <a16:creationId xmlns:a16="http://schemas.microsoft.com/office/drawing/2014/main" id="{82D31BE8-ADF4-774E-8788-93E6CED1ED40}"/>
              </a:ext>
            </a:extLst>
          </p:cNvPr>
          <p:cNvSpPr txBox="1"/>
          <p:nvPr/>
        </p:nvSpPr>
        <p:spPr>
          <a:xfrm>
            <a:off x="8073334" y="1485315"/>
            <a:ext cx="3272936" cy="739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3546A"/>
                </a:solidFill>
                <a:effectLst/>
                <a:uLnTx/>
                <a:uFillTx/>
                <a:latin typeface="Century Gothic" panose="020F0302020204030204"/>
                <a:ea typeface="+mn-ea"/>
                <a:cs typeface="+mn-cs"/>
              </a:rPr>
              <a:t>Using our principles</a:t>
            </a:r>
          </a:p>
        </p:txBody>
      </p:sp>
      <p:pic>
        <p:nvPicPr>
          <p:cNvPr id="120" name="Graphic 119">
            <a:extLst>
              <a:ext uri="{FF2B5EF4-FFF2-40B4-BE49-F238E27FC236}">
                <a16:creationId xmlns:a16="http://schemas.microsoft.com/office/drawing/2014/main" id="{32A25D4D-F3DD-2748-8A56-B7C40B47EEE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558253" y="2906156"/>
            <a:ext cx="360000" cy="360000"/>
          </a:xfrm>
          <a:prstGeom prst="rect">
            <a:avLst/>
          </a:prstGeom>
        </p:spPr>
      </p:pic>
      <p:pic>
        <p:nvPicPr>
          <p:cNvPr id="121" name="Graphic 120">
            <a:extLst>
              <a:ext uri="{FF2B5EF4-FFF2-40B4-BE49-F238E27FC236}">
                <a16:creationId xmlns:a16="http://schemas.microsoft.com/office/drawing/2014/main" id="{49F9E0B7-6E79-4443-92F6-B8F81BDE8A9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108139" y="2906196"/>
            <a:ext cx="360000" cy="360000"/>
          </a:xfrm>
          <a:prstGeom prst="rect">
            <a:avLst/>
          </a:prstGeom>
        </p:spPr>
      </p:pic>
      <p:pic>
        <p:nvPicPr>
          <p:cNvPr id="122" name="Graphic 121">
            <a:extLst>
              <a:ext uri="{FF2B5EF4-FFF2-40B4-BE49-F238E27FC236}">
                <a16:creationId xmlns:a16="http://schemas.microsoft.com/office/drawing/2014/main" id="{4B73DCAB-EAB2-8F41-956A-457246DEB75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108139" y="5071041"/>
            <a:ext cx="360000" cy="360000"/>
          </a:xfrm>
          <a:prstGeom prst="rect">
            <a:avLst/>
          </a:prstGeom>
        </p:spPr>
      </p:pic>
      <p:pic>
        <p:nvPicPr>
          <p:cNvPr id="123" name="Graphic 122">
            <a:extLst>
              <a:ext uri="{FF2B5EF4-FFF2-40B4-BE49-F238E27FC236}">
                <a16:creationId xmlns:a16="http://schemas.microsoft.com/office/drawing/2014/main" id="{182955B4-C26A-E94F-924C-5B7A4F67AF4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558253" y="4020137"/>
            <a:ext cx="360000" cy="360000"/>
          </a:xfrm>
          <a:prstGeom prst="rect">
            <a:avLst/>
          </a:prstGeom>
        </p:spPr>
      </p:pic>
      <p:pic>
        <p:nvPicPr>
          <p:cNvPr id="126" name="Graphic 125">
            <a:extLst>
              <a:ext uri="{FF2B5EF4-FFF2-40B4-BE49-F238E27FC236}">
                <a16:creationId xmlns:a16="http://schemas.microsoft.com/office/drawing/2014/main" id="{7D744D4F-79BB-104F-9698-6CA0CF85742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108139" y="4020137"/>
            <a:ext cx="360000" cy="360000"/>
          </a:xfrm>
          <a:prstGeom prst="rect">
            <a:avLst/>
          </a:prstGeom>
        </p:spPr>
      </p:pic>
      <p:pic>
        <p:nvPicPr>
          <p:cNvPr id="130" name="Graphic 129">
            <a:extLst>
              <a:ext uri="{FF2B5EF4-FFF2-40B4-BE49-F238E27FC236}">
                <a16:creationId xmlns:a16="http://schemas.microsoft.com/office/drawing/2014/main" id="{A1646224-7668-5944-8C18-52A197D36ED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9558253" y="5062352"/>
            <a:ext cx="360000" cy="360000"/>
          </a:xfrm>
          <a:prstGeom prst="rect">
            <a:avLst/>
          </a:prstGeom>
        </p:spPr>
      </p:pic>
      <p:sp>
        <p:nvSpPr>
          <p:cNvPr id="136" name="TextBox 135">
            <a:extLst>
              <a:ext uri="{FF2B5EF4-FFF2-40B4-BE49-F238E27FC236}">
                <a16:creationId xmlns:a16="http://schemas.microsoft.com/office/drawing/2014/main" id="{3F9C01E5-B9F1-FF4C-8101-F0CF1BF4E037}"/>
              </a:ext>
            </a:extLst>
          </p:cNvPr>
          <p:cNvSpPr txBox="1"/>
          <p:nvPr/>
        </p:nvSpPr>
        <p:spPr>
          <a:xfrm>
            <a:off x="9958915" y="5080770"/>
            <a:ext cx="1319946"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Care</a:t>
            </a:r>
          </a:p>
        </p:txBody>
      </p:sp>
      <p:sp>
        <p:nvSpPr>
          <p:cNvPr id="137" name="TextBox 136">
            <a:extLst>
              <a:ext uri="{FF2B5EF4-FFF2-40B4-BE49-F238E27FC236}">
                <a16:creationId xmlns:a16="http://schemas.microsoft.com/office/drawing/2014/main" id="{C0AA2A90-5F19-134F-88D5-E89B054D1979}"/>
              </a:ext>
            </a:extLst>
          </p:cNvPr>
          <p:cNvSpPr txBox="1"/>
          <p:nvPr/>
        </p:nvSpPr>
        <p:spPr>
          <a:xfrm>
            <a:off x="9958915" y="4038555"/>
            <a:ext cx="1319946"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Care</a:t>
            </a:r>
          </a:p>
        </p:txBody>
      </p:sp>
      <p:sp>
        <p:nvSpPr>
          <p:cNvPr id="138" name="TextBox 137">
            <a:extLst>
              <a:ext uri="{FF2B5EF4-FFF2-40B4-BE49-F238E27FC236}">
                <a16:creationId xmlns:a16="http://schemas.microsoft.com/office/drawing/2014/main" id="{A8D56E46-51FE-E143-8D07-D919D0FD22A4}"/>
              </a:ext>
            </a:extLst>
          </p:cNvPr>
          <p:cNvSpPr txBox="1"/>
          <p:nvPr/>
        </p:nvSpPr>
        <p:spPr>
          <a:xfrm>
            <a:off x="8527206" y="2924614"/>
            <a:ext cx="949103"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Health</a:t>
            </a:r>
          </a:p>
        </p:txBody>
      </p:sp>
      <p:sp>
        <p:nvSpPr>
          <p:cNvPr id="147" name="TextBox 146">
            <a:extLst>
              <a:ext uri="{FF2B5EF4-FFF2-40B4-BE49-F238E27FC236}">
                <a16:creationId xmlns:a16="http://schemas.microsoft.com/office/drawing/2014/main" id="{8674AC61-69F2-B540-9388-0EEF18E4ACC2}"/>
              </a:ext>
            </a:extLst>
          </p:cNvPr>
          <p:cNvSpPr txBox="1"/>
          <p:nvPr/>
        </p:nvSpPr>
        <p:spPr>
          <a:xfrm>
            <a:off x="8527206" y="5099187"/>
            <a:ext cx="1068218"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Fairness</a:t>
            </a:r>
          </a:p>
        </p:txBody>
      </p:sp>
      <p:sp>
        <p:nvSpPr>
          <p:cNvPr id="149" name="TextBox 148">
            <a:extLst>
              <a:ext uri="{FF2B5EF4-FFF2-40B4-BE49-F238E27FC236}">
                <a16:creationId xmlns:a16="http://schemas.microsoft.com/office/drawing/2014/main" id="{0752F1EC-1F7B-C340-8CB9-A24E39CA0D16}"/>
              </a:ext>
            </a:extLst>
          </p:cNvPr>
          <p:cNvSpPr txBox="1"/>
          <p:nvPr/>
        </p:nvSpPr>
        <p:spPr>
          <a:xfrm>
            <a:off x="9958915" y="2924574"/>
            <a:ext cx="109471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Ecology</a:t>
            </a:r>
          </a:p>
        </p:txBody>
      </p:sp>
      <p:sp>
        <p:nvSpPr>
          <p:cNvPr id="151" name="TextBox 150">
            <a:extLst>
              <a:ext uri="{FF2B5EF4-FFF2-40B4-BE49-F238E27FC236}">
                <a16:creationId xmlns:a16="http://schemas.microsoft.com/office/drawing/2014/main" id="{FD2542FD-732B-A047-A25A-CAE005F53AB9}"/>
              </a:ext>
            </a:extLst>
          </p:cNvPr>
          <p:cNvSpPr txBox="1"/>
          <p:nvPr/>
        </p:nvSpPr>
        <p:spPr>
          <a:xfrm>
            <a:off x="8527206" y="4038555"/>
            <a:ext cx="109471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Ecology</a:t>
            </a:r>
          </a:p>
        </p:txBody>
      </p:sp>
      <p:sp>
        <p:nvSpPr>
          <p:cNvPr id="75" name="Right Arrow 74">
            <a:extLst>
              <a:ext uri="{FF2B5EF4-FFF2-40B4-BE49-F238E27FC236}">
                <a16:creationId xmlns:a16="http://schemas.microsoft.com/office/drawing/2014/main" id="{1B9AC679-2A7B-1C40-9C32-39FB107B82A9}"/>
              </a:ext>
            </a:extLst>
          </p:cNvPr>
          <p:cNvSpPr/>
          <p:nvPr/>
        </p:nvSpPr>
        <p:spPr>
          <a:xfrm>
            <a:off x="3893631" y="6159765"/>
            <a:ext cx="521985" cy="429441"/>
          </a:xfrm>
          <a:prstGeom prst="rightArrow">
            <a:avLst/>
          </a:prstGeom>
          <a:solidFill>
            <a:srgbClr val="6AC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76" name="Right Arrow 75">
            <a:extLst>
              <a:ext uri="{FF2B5EF4-FFF2-40B4-BE49-F238E27FC236}">
                <a16:creationId xmlns:a16="http://schemas.microsoft.com/office/drawing/2014/main" id="{3FB115E4-0AB5-6E4D-A9ED-08472FE469E4}"/>
              </a:ext>
            </a:extLst>
          </p:cNvPr>
          <p:cNvSpPr/>
          <p:nvPr/>
        </p:nvSpPr>
        <p:spPr>
          <a:xfrm>
            <a:off x="7436936" y="6159765"/>
            <a:ext cx="521985" cy="429441"/>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1" name="Slide Number Placeholder 1">
            <a:extLst>
              <a:ext uri="{FF2B5EF4-FFF2-40B4-BE49-F238E27FC236}">
                <a16:creationId xmlns:a16="http://schemas.microsoft.com/office/drawing/2014/main" id="{DF4F2EB3-98E7-C44A-89FB-D853E1D7DF40}"/>
              </a:ext>
            </a:extLst>
          </p:cNvPr>
          <p:cNvSpPr>
            <a:spLocks noGrp="1"/>
          </p:cNvSpPr>
          <p:nvPr>
            <p:ph type="sldNum" idx="4"/>
          </p:nvPr>
        </p:nvSpPr>
        <p:spPr>
          <a:xfrm>
            <a:off x="11296611" y="6217623"/>
            <a:ext cx="731600" cy="5248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300" b="0" i="0" u="none" strike="noStrike" kern="1200" cap="none" spc="0" normalizeH="0" baseline="0" noProof="0" smtClean="0">
                <a:ln>
                  <a:noFill/>
                </a:ln>
                <a:solidFill>
                  <a:srgbClr val="44546A"/>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 sz="13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endParaRPr>
          </a:p>
        </p:txBody>
      </p:sp>
      <p:pic>
        <p:nvPicPr>
          <p:cNvPr id="82" name="Graphic 81">
            <a:extLst>
              <a:ext uri="{FF2B5EF4-FFF2-40B4-BE49-F238E27FC236}">
                <a16:creationId xmlns:a16="http://schemas.microsoft.com/office/drawing/2014/main" id="{D71A63C1-0302-4F40-81D4-5B8652D658D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108139" y="6218339"/>
            <a:ext cx="360000" cy="360000"/>
          </a:xfrm>
          <a:prstGeom prst="rect">
            <a:avLst/>
          </a:prstGeom>
        </p:spPr>
      </p:pic>
      <p:sp>
        <p:nvSpPr>
          <p:cNvPr id="83" name="TextBox 82">
            <a:extLst>
              <a:ext uri="{FF2B5EF4-FFF2-40B4-BE49-F238E27FC236}">
                <a16:creationId xmlns:a16="http://schemas.microsoft.com/office/drawing/2014/main" id="{AC792161-97DE-B94F-B976-46735261F17B}"/>
              </a:ext>
            </a:extLst>
          </p:cNvPr>
          <p:cNvSpPr txBox="1"/>
          <p:nvPr/>
        </p:nvSpPr>
        <p:spPr>
          <a:xfrm>
            <a:off x="8527206" y="6236757"/>
            <a:ext cx="109471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Ecology</a:t>
            </a:r>
          </a:p>
        </p:txBody>
      </p:sp>
      <p:pic>
        <p:nvPicPr>
          <p:cNvPr id="84" name="Graphic 83">
            <a:extLst>
              <a:ext uri="{FF2B5EF4-FFF2-40B4-BE49-F238E27FC236}">
                <a16:creationId xmlns:a16="http://schemas.microsoft.com/office/drawing/2014/main" id="{EE74AA75-23D0-4248-8715-CAA85BBB60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558253" y="6212820"/>
            <a:ext cx="360000" cy="360000"/>
          </a:xfrm>
          <a:prstGeom prst="rect">
            <a:avLst/>
          </a:prstGeom>
        </p:spPr>
      </p:pic>
      <p:sp>
        <p:nvSpPr>
          <p:cNvPr id="85" name="TextBox 84">
            <a:extLst>
              <a:ext uri="{FF2B5EF4-FFF2-40B4-BE49-F238E27FC236}">
                <a16:creationId xmlns:a16="http://schemas.microsoft.com/office/drawing/2014/main" id="{9AA0101C-3E8B-1D46-8671-DE2AE435E1E3}"/>
              </a:ext>
            </a:extLst>
          </p:cNvPr>
          <p:cNvSpPr txBox="1"/>
          <p:nvPr/>
        </p:nvSpPr>
        <p:spPr>
          <a:xfrm>
            <a:off x="9958915" y="6236757"/>
            <a:ext cx="1068218"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43546A"/>
                </a:solidFill>
                <a:effectLst/>
                <a:uLnTx/>
                <a:uFillTx/>
                <a:latin typeface="Century Gothic" panose="020F0302020204030204"/>
                <a:ea typeface="+mn-ea"/>
                <a:cs typeface="+mn-cs"/>
              </a:rPr>
              <a:t>Fairness</a:t>
            </a:r>
          </a:p>
        </p:txBody>
      </p:sp>
    </p:spTree>
    <p:extLst>
      <p:ext uri="{BB962C8B-B14F-4D97-AF65-F5344CB8AC3E}">
        <p14:creationId xmlns:p14="http://schemas.microsoft.com/office/powerpoint/2010/main" val="122930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6EBA4EA-E5C0-F3AF-EEC5-FBE7C10D13D9}"/>
              </a:ext>
            </a:extLst>
          </p:cNvPr>
          <p:cNvSpPr>
            <a:spLocks noGrp="1"/>
          </p:cNvSpPr>
          <p:nvPr>
            <p:ph type="sldNum" idx="4"/>
          </p:nvPr>
        </p:nvSpPr>
        <p:spPr/>
        <p:txBody>
          <a:bodyPr/>
          <a:lstStyle/>
          <a:p>
            <a:fld id="{00000000-1234-1234-1234-123412341234}" type="slidenum">
              <a:rPr lang="en" smtClean="0"/>
              <a:pPr/>
              <a:t>7</a:t>
            </a:fld>
            <a:endParaRPr lang="en"/>
          </a:p>
        </p:txBody>
      </p:sp>
      <p:sp>
        <p:nvSpPr>
          <p:cNvPr id="3" name="Title 17">
            <a:extLst>
              <a:ext uri="{FF2B5EF4-FFF2-40B4-BE49-F238E27FC236}">
                <a16:creationId xmlns:a16="http://schemas.microsoft.com/office/drawing/2014/main" id="{A90C09EF-8FD7-63AF-7A1E-E1E9F8E8FCD5}"/>
              </a:ext>
            </a:extLst>
          </p:cNvPr>
          <p:cNvSpPr txBox="1">
            <a:spLocks/>
          </p:cNvSpPr>
          <p:nvPr/>
        </p:nvSpPr>
        <p:spPr>
          <a:xfrm>
            <a:off x="805132" y="1916190"/>
            <a:ext cx="10972800" cy="1240317"/>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r>
              <a:rPr lang="fr-FR" dirty="0" err="1">
                <a:solidFill>
                  <a:schemeClr val="tx2"/>
                </a:solidFill>
              </a:rPr>
              <a:t>What</a:t>
            </a:r>
            <a:r>
              <a:rPr lang="fr-FR" dirty="0">
                <a:solidFill>
                  <a:schemeClr val="tx2"/>
                </a:solidFill>
              </a:rPr>
              <a:t> </a:t>
            </a:r>
            <a:r>
              <a:rPr lang="fr-FR" dirty="0" err="1">
                <a:solidFill>
                  <a:schemeClr val="tx2"/>
                </a:solidFill>
              </a:rPr>
              <a:t>is</a:t>
            </a:r>
            <a:r>
              <a:rPr lang="fr-FR" dirty="0">
                <a:solidFill>
                  <a:schemeClr val="tx2"/>
                </a:solidFill>
              </a:rPr>
              <a:t> </a:t>
            </a:r>
            <a:r>
              <a:rPr lang="fr-FR" dirty="0" err="1">
                <a:solidFill>
                  <a:schemeClr val="tx2"/>
                </a:solidFill>
              </a:rPr>
              <a:t>Organic</a:t>
            </a:r>
            <a:r>
              <a:rPr lang="fr-FR" dirty="0">
                <a:solidFill>
                  <a:schemeClr val="tx2"/>
                </a:solidFill>
              </a:rPr>
              <a:t> Agriculture? </a:t>
            </a:r>
          </a:p>
        </p:txBody>
      </p:sp>
      <p:sp>
        <p:nvSpPr>
          <p:cNvPr id="4" name="Content Placeholder 22">
            <a:extLst>
              <a:ext uri="{FF2B5EF4-FFF2-40B4-BE49-F238E27FC236}">
                <a16:creationId xmlns:a16="http://schemas.microsoft.com/office/drawing/2014/main" id="{792562FD-F0BA-F92A-0B7F-656C40130396}"/>
              </a:ext>
            </a:extLst>
          </p:cNvPr>
          <p:cNvSpPr txBox="1">
            <a:spLocks/>
          </p:cNvSpPr>
          <p:nvPr/>
        </p:nvSpPr>
        <p:spPr>
          <a:xfrm>
            <a:off x="895284" y="2911809"/>
            <a:ext cx="10972800" cy="1660192"/>
          </a:xfrm>
          <a:prstGeom prst="rect">
            <a:avLst/>
          </a:prstGeom>
        </p:spPr>
        <p:txBody>
          <a:bodyPr>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2"/>
                </a:solidFill>
              </a:rPr>
              <a:t>Exercise: Organic practices – what are they?</a:t>
            </a:r>
          </a:p>
          <a:p>
            <a:pPr marL="0" indent="0">
              <a:buFont typeface="Arial" panose="020B0604020202020204" pitchFamily="34" charset="0"/>
              <a:buNone/>
            </a:pPr>
            <a:r>
              <a:rPr lang="en-US" dirty="0">
                <a:solidFill>
                  <a:schemeClr val="tx2"/>
                </a:solidFill>
              </a:rPr>
              <a:t>Time: 5 minutes</a:t>
            </a:r>
          </a:p>
          <a:p>
            <a:pPr marL="0" indent="0">
              <a:buFont typeface="Arial" panose="020B0604020202020204" pitchFamily="34" charset="0"/>
              <a:buNone/>
            </a:pPr>
            <a:endParaRPr lang="en-US" dirty="0">
              <a:solidFill>
                <a:schemeClr val="tx2"/>
              </a:solidFill>
            </a:endParaRPr>
          </a:p>
        </p:txBody>
      </p:sp>
    </p:spTree>
    <p:extLst>
      <p:ext uri="{BB962C8B-B14F-4D97-AF65-F5344CB8AC3E}">
        <p14:creationId xmlns:p14="http://schemas.microsoft.com/office/powerpoint/2010/main" val="5900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946507-6A36-5137-347C-D95139BAE974}"/>
              </a:ext>
            </a:extLst>
          </p:cNvPr>
          <p:cNvSpPr>
            <a:spLocks noGrp="1"/>
          </p:cNvSpPr>
          <p:nvPr>
            <p:ph type="title"/>
          </p:nvPr>
        </p:nvSpPr>
        <p:spPr>
          <a:xfrm>
            <a:off x="-90152" y="849296"/>
            <a:ext cx="5743977" cy="952887"/>
          </a:xfrm>
        </p:spPr>
        <p:txBody>
          <a:bodyPr lIns="91440" tIns="45720" rIns="91440" bIns="45720" anchor="t"/>
          <a:lstStyle/>
          <a:p>
            <a:r>
              <a:rPr lang="en-US" b="1" i="0" kern="1200" dirty="0">
                <a:latin typeface="+mn-lt"/>
                <a:ea typeface="+mn-ea"/>
                <a:cs typeface="+mn-cs"/>
              </a:rPr>
              <a:t>Definition of </a:t>
            </a:r>
            <a:r>
              <a:rPr lang="en-US" dirty="0">
                <a:latin typeface="+mn-lt"/>
                <a:ea typeface="+mn-ea"/>
                <a:cs typeface="+mn-cs"/>
              </a:rPr>
              <a:t>Organic Agriculture</a:t>
            </a:r>
            <a:r>
              <a:rPr lang="en-US" b="1" i="0" kern="1200" dirty="0">
                <a:latin typeface="+mn-lt"/>
                <a:ea typeface="+mn-ea"/>
                <a:cs typeface="+mn-cs"/>
              </a:rPr>
              <a:t> </a:t>
            </a:r>
            <a:endParaRPr lang="en-US" dirty="0"/>
          </a:p>
        </p:txBody>
      </p:sp>
      <p:sp>
        <p:nvSpPr>
          <p:cNvPr id="4" name="TextBox 3">
            <a:extLst>
              <a:ext uri="{FF2B5EF4-FFF2-40B4-BE49-F238E27FC236}">
                <a16:creationId xmlns:a16="http://schemas.microsoft.com/office/drawing/2014/main" id="{8E9D3EA2-23CF-AAA8-C80B-298868C850AA}"/>
              </a:ext>
            </a:extLst>
          </p:cNvPr>
          <p:cNvSpPr txBox="1"/>
          <p:nvPr/>
        </p:nvSpPr>
        <p:spPr>
          <a:xfrm>
            <a:off x="269025" y="2387465"/>
            <a:ext cx="5384800" cy="3986701"/>
          </a:xfrm>
          <a:prstGeom prst="rect">
            <a:avLst/>
          </a:prstGeom>
        </p:spPr>
        <p:txBody>
          <a:bodyPr>
            <a:normAutofit/>
          </a:bodyPr>
          <a:lstStyle/>
          <a:p>
            <a:pPr marL="342900" indent="-342900">
              <a:spcBef>
                <a:spcPct val="20000"/>
              </a:spcBef>
              <a:buFont typeface="Arial"/>
              <a:buChar char="•"/>
            </a:pPr>
            <a:r>
              <a:rPr lang="en-US" sz="1600" b="1" i="0" dirty="0">
                <a:solidFill>
                  <a:srgbClr val="099459"/>
                </a:solidFill>
                <a:effectLst/>
              </a:rPr>
              <a:t>"Organic Agriculture is a production system that sustains the </a:t>
            </a:r>
            <a:r>
              <a:rPr lang="en-US" sz="1600" b="1" i="0" dirty="0">
                <a:solidFill>
                  <a:srgbClr val="FF0000"/>
                </a:solidFill>
                <a:effectLst/>
              </a:rPr>
              <a:t>health of soils, ecosystems, and people. </a:t>
            </a:r>
            <a:br>
              <a:rPr lang="en-US" sz="1600" b="1" i="0" dirty="0">
                <a:solidFill>
                  <a:srgbClr val="FF0000"/>
                </a:solidFill>
                <a:effectLst/>
              </a:rPr>
            </a:br>
            <a:r>
              <a:rPr lang="en-US" sz="1600" b="1" i="0" dirty="0">
                <a:solidFill>
                  <a:srgbClr val="099459"/>
                </a:solidFill>
                <a:effectLst/>
              </a:rPr>
              <a:t/>
            </a:r>
            <a:br>
              <a:rPr lang="en-US" sz="1600" b="1" i="0" dirty="0">
                <a:solidFill>
                  <a:srgbClr val="099459"/>
                </a:solidFill>
                <a:effectLst/>
              </a:rPr>
            </a:br>
            <a:r>
              <a:rPr lang="en-US" sz="1600" b="1" i="0" dirty="0">
                <a:solidFill>
                  <a:srgbClr val="099459"/>
                </a:solidFill>
                <a:effectLst/>
              </a:rPr>
              <a:t>It relies on </a:t>
            </a:r>
            <a:r>
              <a:rPr lang="en-US" sz="1600" b="1" i="0" dirty="0">
                <a:solidFill>
                  <a:srgbClr val="FF0000"/>
                </a:solidFill>
                <a:effectLst/>
              </a:rPr>
              <a:t>ecological processes, biodiversity and cycles adapted to local conditions</a:t>
            </a:r>
            <a:r>
              <a:rPr lang="en-US" sz="1600" b="1" i="0" dirty="0">
                <a:solidFill>
                  <a:srgbClr val="099459"/>
                </a:solidFill>
                <a:effectLst/>
              </a:rPr>
              <a:t>, rather than the use of inputs with adverse effects. </a:t>
            </a:r>
            <a:br>
              <a:rPr lang="en-US" sz="1600" b="1" i="0" dirty="0">
                <a:solidFill>
                  <a:srgbClr val="099459"/>
                </a:solidFill>
                <a:effectLst/>
              </a:rPr>
            </a:br>
            <a:r>
              <a:rPr lang="en-US" sz="1600" b="1" i="0" dirty="0">
                <a:solidFill>
                  <a:srgbClr val="099459"/>
                </a:solidFill>
                <a:effectLst/>
              </a:rPr>
              <a:t/>
            </a:r>
            <a:br>
              <a:rPr lang="en-US" sz="1600" b="1" i="0" dirty="0">
                <a:solidFill>
                  <a:srgbClr val="099459"/>
                </a:solidFill>
                <a:effectLst/>
              </a:rPr>
            </a:br>
            <a:r>
              <a:rPr lang="en-US" sz="1600" b="1" i="0" dirty="0">
                <a:solidFill>
                  <a:srgbClr val="099459"/>
                </a:solidFill>
                <a:effectLst/>
              </a:rPr>
              <a:t>Organic Agriculture combines </a:t>
            </a:r>
            <a:r>
              <a:rPr lang="en-US" sz="1600" b="1" i="0" dirty="0">
                <a:solidFill>
                  <a:srgbClr val="FF0000"/>
                </a:solidFill>
                <a:effectLst/>
              </a:rPr>
              <a:t>tradition, innovation, and science</a:t>
            </a:r>
            <a:r>
              <a:rPr lang="en-US" sz="1600" b="1" i="0" dirty="0">
                <a:solidFill>
                  <a:srgbClr val="099459"/>
                </a:solidFill>
                <a:effectLst/>
              </a:rPr>
              <a:t> to benefit the shared environment and promote </a:t>
            </a:r>
            <a:r>
              <a:rPr lang="en-US" sz="1600" b="1" i="0" dirty="0">
                <a:solidFill>
                  <a:srgbClr val="FF0000"/>
                </a:solidFill>
                <a:effectLst/>
              </a:rPr>
              <a:t>fair relationships and good quality of life </a:t>
            </a:r>
            <a:r>
              <a:rPr lang="en-US" sz="1600" b="1" i="0" dirty="0">
                <a:solidFill>
                  <a:srgbClr val="099459"/>
                </a:solidFill>
                <a:effectLst/>
              </a:rPr>
              <a:t>for all involved.”</a:t>
            </a:r>
          </a:p>
          <a:p>
            <a:pPr marL="342900" indent="-342900">
              <a:spcBef>
                <a:spcPct val="20000"/>
              </a:spcBef>
              <a:buFont typeface="Arial"/>
              <a:buChar char="•"/>
            </a:pPr>
            <a:endParaRPr lang="en-US" sz="1600" b="1" i="0" dirty="0">
              <a:solidFill>
                <a:srgbClr val="099459"/>
              </a:solidFill>
              <a:effectLst/>
            </a:endParaRPr>
          </a:p>
          <a:p>
            <a:pPr marL="342900" indent="-342900">
              <a:spcBef>
                <a:spcPct val="20000"/>
              </a:spcBef>
              <a:buFont typeface="Arial"/>
              <a:buChar char="•"/>
            </a:pPr>
            <a:r>
              <a:rPr lang="en-US" sz="1600" i="1" dirty="0">
                <a:solidFill>
                  <a:srgbClr val="099459"/>
                </a:solidFill>
                <a:effectLst/>
              </a:rPr>
              <a:t>IFOAM General Assembly 2008</a:t>
            </a:r>
            <a:r>
              <a:rPr lang="en-US" sz="1600" dirty="0">
                <a:solidFill>
                  <a:srgbClr val="099459"/>
                </a:solidFill>
              </a:rPr>
              <a:t/>
            </a:r>
            <a:br>
              <a:rPr lang="en-US" sz="1600" dirty="0">
                <a:solidFill>
                  <a:srgbClr val="099459"/>
                </a:solidFill>
              </a:rPr>
            </a:br>
            <a:endParaRPr lang="en-US" sz="1600" dirty="0">
              <a:solidFill>
                <a:srgbClr val="099459"/>
              </a:solidFill>
            </a:endParaRPr>
          </a:p>
        </p:txBody>
      </p:sp>
      <p:sp>
        <p:nvSpPr>
          <p:cNvPr id="14" name="Text Placeholder 6">
            <a:extLst>
              <a:ext uri="{FF2B5EF4-FFF2-40B4-BE49-F238E27FC236}">
                <a16:creationId xmlns:a16="http://schemas.microsoft.com/office/drawing/2014/main" id="{6CFCC278-181D-B184-6422-7AE92302671C}"/>
              </a:ext>
            </a:extLst>
          </p:cNvPr>
          <p:cNvSpPr>
            <a:spLocks noGrp="1"/>
          </p:cNvSpPr>
          <p:nvPr>
            <p:ph type="body" sz="quarter" idx="13"/>
          </p:nvPr>
        </p:nvSpPr>
        <p:spPr>
          <a:xfrm>
            <a:off x="192697" y="170219"/>
            <a:ext cx="1236132" cy="312736"/>
          </a:xfrm>
        </p:spPr>
        <p:txBody>
          <a:bodyPr/>
          <a:lstStyle/>
          <a:p>
            <a:endParaRPr lang="en-US"/>
          </a:p>
        </p:txBody>
      </p:sp>
      <p:pic>
        <p:nvPicPr>
          <p:cNvPr id="1026" name="Picture 2" descr="Comparing Organic, Agroecological and Regenerative Farming part 2 –  Agroecology - resilience">
            <a:extLst>
              <a:ext uri="{FF2B5EF4-FFF2-40B4-BE49-F238E27FC236}">
                <a16:creationId xmlns:a16="http://schemas.microsoft.com/office/drawing/2014/main" id="{31E6119F-E0B7-3E0C-E758-FAF03F765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80" y="986547"/>
            <a:ext cx="4210408" cy="2801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mmaries of sessions • Agroecology Europe">
            <a:extLst>
              <a:ext uri="{FF2B5EF4-FFF2-40B4-BE49-F238E27FC236}">
                <a16:creationId xmlns:a16="http://schemas.microsoft.com/office/drawing/2014/main" id="{0EFBBFA4-428A-C8B0-EA07-A898DF1FE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379" y="4050065"/>
            <a:ext cx="4210407" cy="279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2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750C7-CA96-DF4A-8401-4803FB4B67F3}"/>
              </a:ext>
            </a:extLst>
          </p:cNvPr>
          <p:cNvPicPr>
            <a:picLocks noChangeAspect="1"/>
          </p:cNvPicPr>
          <p:nvPr/>
        </p:nvPicPr>
        <p:blipFill>
          <a:blip r:embed="rId2"/>
          <a:stretch>
            <a:fillRect/>
          </a:stretch>
        </p:blipFill>
        <p:spPr>
          <a:xfrm>
            <a:off x="2565760" y="1137298"/>
            <a:ext cx="9144000" cy="5720702"/>
          </a:xfrm>
          <a:prstGeom prst="rect">
            <a:avLst/>
          </a:prstGeom>
          <a:solidFill>
            <a:schemeClr val="bg1"/>
          </a:solidFill>
        </p:spPr>
      </p:pic>
      <p:sp>
        <p:nvSpPr>
          <p:cNvPr id="4" name="Rectangle 3">
            <a:extLst>
              <a:ext uri="{FF2B5EF4-FFF2-40B4-BE49-F238E27FC236}">
                <a16:creationId xmlns:a16="http://schemas.microsoft.com/office/drawing/2014/main" id="{475612A0-800B-1845-B54C-ACB34114B669}"/>
              </a:ext>
            </a:extLst>
          </p:cNvPr>
          <p:cNvSpPr/>
          <p:nvPr/>
        </p:nvSpPr>
        <p:spPr>
          <a:xfrm>
            <a:off x="480021" y="151642"/>
            <a:ext cx="3243839" cy="461665"/>
          </a:xfrm>
          <a:prstGeom prst="rect">
            <a:avLst/>
          </a:prstGeom>
        </p:spPr>
        <p:txBody>
          <a:bodyPr wrap="square">
            <a:spAutoFit/>
          </a:bodyPr>
          <a:lstStyle/>
          <a:p>
            <a:r>
              <a:rPr lang="en-US" sz="2400" b="1" dirty="0">
                <a:solidFill>
                  <a:srgbClr val="099459"/>
                </a:solidFill>
              </a:rPr>
              <a:t>Towards Organic 3.0</a:t>
            </a:r>
            <a:endParaRPr lang="en-GB" sz="2400" dirty="0">
              <a:solidFill>
                <a:srgbClr val="099459"/>
              </a:solidFill>
            </a:endParaRPr>
          </a:p>
        </p:txBody>
      </p:sp>
      <p:sp>
        <p:nvSpPr>
          <p:cNvPr id="6" name="TextBox 5">
            <a:extLst>
              <a:ext uri="{FF2B5EF4-FFF2-40B4-BE49-F238E27FC236}">
                <a16:creationId xmlns:a16="http://schemas.microsoft.com/office/drawing/2014/main" id="{82D73BAC-9710-3F4B-9EDD-CD66BB76065F}"/>
              </a:ext>
            </a:extLst>
          </p:cNvPr>
          <p:cNvSpPr txBox="1"/>
          <p:nvPr/>
        </p:nvSpPr>
        <p:spPr>
          <a:xfrm>
            <a:off x="380142" y="1137298"/>
            <a:ext cx="5219273" cy="3139321"/>
          </a:xfrm>
          <a:prstGeom prst="rect">
            <a:avLst/>
          </a:prstGeom>
          <a:noFill/>
        </p:spPr>
        <p:txBody>
          <a:bodyPr wrap="square" rtlCol="0">
            <a:spAutoFit/>
          </a:bodyPr>
          <a:lstStyle/>
          <a:p>
            <a:r>
              <a:rPr lang="en-GB" dirty="0">
                <a:solidFill>
                  <a:srgbClr val="002372"/>
                </a:solidFill>
              </a:rPr>
              <a:t>In order to fully utilize its potential, organic agriculture needs to grow, continuously improve its performance and inspire mainstream agriculture. Organic 3.0 provides a roadmap for innovative, inclusive, fair and impactful organic development from farm to final consumer. </a:t>
            </a:r>
          </a:p>
          <a:p>
            <a:r>
              <a:rPr lang="en-GB" dirty="0">
                <a:solidFill>
                  <a:srgbClr val="002372"/>
                </a:solidFill>
              </a:rPr>
              <a:t>All stakeholders and policymakers are invited to participate in the formulation of local and international strategies that advance the implementation of Organic 3.0</a:t>
            </a:r>
          </a:p>
        </p:txBody>
      </p:sp>
    </p:spTree>
    <p:extLst>
      <p:ext uri="{BB962C8B-B14F-4D97-AF65-F5344CB8AC3E}">
        <p14:creationId xmlns:p14="http://schemas.microsoft.com/office/powerpoint/2010/main" val="306482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258F24D-292D-D3BA-AEC7-573428AC3777}"/>
              </a:ext>
            </a:extLst>
          </p:cNvPr>
          <p:cNvSpPr>
            <a:spLocks noGrp="1"/>
          </p:cNvSpPr>
          <p:nvPr>
            <p:ph type="body" sz="quarter" idx="13"/>
          </p:nvPr>
        </p:nvSpPr>
        <p:spPr/>
        <p:txBody>
          <a:bodyPr/>
          <a:lstStyle/>
          <a:p>
            <a:endParaRPr lang="es-PE"/>
          </a:p>
        </p:txBody>
      </p:sp>
      <p:sp>
        <p:nvSpPr>
          <p:cNvPr id="3" name="CuadroTexto 2">
            <a:extLst>
              <a:ext uri="{FF2B5EF4-FFF2-40B4-BE49-F238E27FC236}">
                <a16:creationId xmlns:a16="http://schemas.microsoft.com/office/drawing/2014/main" id="{19130B40-0199-E794-D05E-FD5776CC125C}"/>
              </a:ext>
            </a:extLst>
          </p:cNvPr>
          <p:cNvSpPr txBox="1"/>
          <p:nvPr/>
        </p:nvSpPr>
        <p:spPr>
          <a:xfrm>
            <a:off x="2627290" y="2949262"/>
            <a:ext cx="7226658" cy="646331"/>
          </a:xfrm>
          <a:prstGeom prst="rect">
            <a:avLst/>
          </a:prstGeom>
          <a:noFill/>
        </p:spPr>
        <p:txBody>
          <a:bodyPr wrap="none" rtlCol="0">
            <a:spAutoFit/>
          </a:bodyPr>
          <a:lstStyle/>
          <a:p>
            <a:r>
              <a:rPr lang="es-PE" sz="3600" dirty="0">
                <a:solidFill>
                  <a:schemeClr val="tx2"/>
                </a:solidFill>
              </a:rPr>
              <a:t>The Organic Guarantee System</a:t>
            </a:r>
          </a:p>
        </p:txBody>
      </p:sp>
    </p:spTree>
    <p:extLst>
      <p:ext uri="{BB962C8B-B14F-4D97-AF65-F5344CB8AC3E}">
        <p14:creationId xmlns:p14="http://schemas.microsoft.com/office/powerpoint/2010/main" val="686625960"/>
      </p:ext>
    </p:extLst>
  </p:cSld>
  <p:clrMapOvr>
    <a:masterClrMapping/>
  </p:clrMapOvr>
</p:sld>
</file>

<file path=ppt/theme/theme1.xml><?xml version="1.0" encoding="utf-8"?>
<a:theme xmlns:a="http://schemas.openxmlformats.org/drawingml/2006/main" name="White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rk Green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rk Blue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assic Green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II - IFOAM">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5469"/>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445469"/>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ark Blue - IFOAM ">
  <a:themeElements>
    <a:clrScheme name="Custom 16">
      <a:dk1>
        <a:srgbClr val="FFFFFF"/>
      </a:dk1>
      <a:lt1>
        <a:srgbClr val="000000"/>
      </a:lt1>
      <a:dk2>
        <a:srgbClr val="002372"/>
      </a:dk2>
      <a:lt2>
        <a:srgbClr val="B4C800"/>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32edbd-25bd-4de0-8eee-a7a4ddb20725">
      <Terms xmlns="http://schemas.microsoft.com/office/infopath/2007/PartnerControls"/>
    </lcf76f155ced4ddcb4097134ff3c332f>
    <TaxCatchAll xmlns="bbc4dafd-12f0-43d4-a9e3-7744c001e9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3C20B9807E0F742BE106DFC8565F932" ma:contentTypeVersion="17" ma:contentTypeDescription="Ein neues Dokument erstellen." ma:contentTypeScope="" ma:versionID="b8ca8eedc6d34518bccac101e26967dd">
  <xsd:schema xmlns:xsd="http://www.w3.org/2001/XMLSchema" xmlns:xs="http://www.w3.org/2001/XMLSchema" xmlns:p="http://schemas.microsoft.com/office/2006/metadata/properties" xmlns:ns2="f432edbd-25bd-4de0-8eee-a7a4ddb20725" xmlns:ns3="bbc4dafd-12f0-43d4-a9e3-7744c001e9e2" targetNamespace="http://schemas.microsoft.com/office/2006/metadata/properties" ma:root="true" ma:fieldsID="0bc8c36c2004603bba4b6dcf8dd484b9" ns2:_="" ns3:_="">
    <xsd:import namespace="f432edbd-25bd-4de0-8eee-a7a4ddb20725"/>
    <xsd:import namespace="bbc4dafd-12f0-43d4-a9e3-7744c001e9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2edbd-25bd-4de0-8eee-a7a4ddb207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e2adbf09-dec5-49c2-a40f-b4429b7fc3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4dafd-12f0-43d4-a9e3-7744c001e9e2"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fefe989-6360-414b-9285-ef1978dac7db}" ma:internalName="TaxCatchAll" ma:showField="CatchAllData" ma:web="bbc4dafd-12f0-43d4-a9e3-7744c001e9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B837F4-217A-4AD0-B9E7-88D031C72698}">
  <ds:schemaRefs>
    <ds:schemaRef ds:uri="http://schemas.microsoft.com/office/2006/metadata/properties"/>
    <ds:schemaRef ds:uri="http://purl.org/dc/terms/"/>
    <ds:schemaRef ds:uri="http://schemas.openxmlformats.org/package/2006/metadata/core-properties"/>
    <ds:schemaRef ds:uri="bbc4dafd-12f0-43d4-a9e3-7744c001e9e2"/>
    <ds:schemaRef ds:uri="http://schemas.microsoft.com/office/2006/documentManagement/types"/>
    <ds:schemaRef ds:uri="http://schemas.microsoft.com/office/infopath/2007/PartnerControls"/>
    <ds:schemaRef ds:uri="http://purl.org/dc/elements/1.1/"/>
    <ds:schemaRef ds:uri="f432edbd-25bd-4de0-8eee-a7a4ddb20725"/>
    <ds:schemaRef ds:uri="http://www.w3.org/XML/1998/namespace"/>
    <ds:schemaRef ds:uri="http://purl.org/dc/dcmitype/"/>
  </ds:schemaRefs>
</ds:datastoreItem>
</file>

<file path=customXml/itemProps2.xml><?xml version="1.0" encoding="utf-8"?>
<ds:datastoreItem xmlns:ds="http://schemas.openxmlformats.org/officeDocument/2006/customXml" ds:itemID="{6F602D14-B40B-4E17-96F1-FE4878E4B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2edbd-25bd-4de0-8eee-a7a4ddb20725"/>
    <ds:schemaRef ds:uri="bbc4dafd-12f0-43d4-a9e3-7744c001e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55688C-D715-4C5E-A5DB-1584DE746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86881</TotalTime>
  <Words>2116</Words>
  <Application>Microsoft Office PowerPoint</Application>
  <PresentationFormat>Широкоэкранный</PresentationFormat>
  <Paragraphs>286</Paragraphs>
  <Slides>30</Slides>
  <Notes>22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8</vt:i4>
      </vt:variant>
      <vt:variant>
        <vt:lpstr>Внедренные серверы OLE</vt:lpstr>
      </vt:variant>
      <vt:variant>
        <vt:i4>2</vt:i4>
      </vt:variant>
      <vt:variant>
        <vt:lpstr>Заголовки слайдов</vt:lpstr>
      </vt:variant>
      <vt:variant>
        <vt:i4>30</vt:i4>
      </vt:variant>
    </vt:vector>
  </HeadingPairs>
  <TitlesOfParts>
    <vt:vector size="49" baseType="lpstr">
      <vt:lpstr>ＭＳ Ｐゴシック</vt:lpstr>
      <vt:lpstr>SimSun</vt:lpstr>
      <vt:lpstr>Arial</vt:lpstr>
      <vt:lpstr>Calibri</vt:lpstr>
      <vt:lpstr>Century Gothic</vt:lpstr>
      <vt:lpstr>Filson Pro Bold</vt:lpstr>
      <vt:lpstr>StarSymbol</vt:lpstr>
      <vt:lpstr>Times</vt:lpstr>
      <vt:lpstr>Wingdings</vt:lpstr>
      <vt:lpstr>White - IFOAM</vt:lpstr>
      <vt:lpstr>Dark Green - IFOAM </vt:lpstr>
      <vt:lpstr>Dark Blue - IFOAM </vt:lpstr>
      <vt:lpstr>Classic Green - IFOAM</vt:lpstr>
      <vt:lpstr>White II - IFOAM</vt:lpstr>
      <vt:lpstr>Custom Design</vt:lpstr>
      <vt:lpstr>1_Custom Design</vt:lpstr>
      <vt:lpstr>1_Dark Blue - IFOAM </vt:lpstr>
      <vt:lpstr>Image</vt:lpstr>
      <vt:lpstr>Bitmap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Definition of Organic Agriculture </vt:lpstr>
      <vt:lpstr>Презентация PowerPoint</vt:lpstr>
      <vt:lpstr>Презентация PowerPoint</vt:lpstr>
      <vt:lpstr>Презентация PowerPoint</vt:lpstr>
      <vt:lpstr>Презентация PowerPoint</vt:lpstr>
      <vt:lpstr>Презентация PowerPoint</vt:lpstr>
      <vt:lpstr>                                   1980s - now: Value Chain and certification </vt:lpstr>
      <vt:lpstr>Презентация PowerPoint</vt:lpstr>
      <vt:lpstr>Презентация PowerPoint</vt:lpstr>
      <vt:lpstr>Презентация PowerPoint</vt:lpstr>
      <vt:lpstr>IFOAM family of standards</vt:lpstr>
      <vt:lpstr>The standard must pass COROS in order to enter the family </vt:lpstr>
      <vt:lpstr>Advantages of FoS and COROS passage </vt:lpstr>
      <vt:lpstr>Regional Organic Standards - 2015-2023.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Stevie Caledonia</dc:creator>
  <cp:lastModifiedBy>Akhanova, Aliya</cp:lastModifiedBy>
  <cp:revision>327</cp:revision>
  <dcterms:created xsi:type="dcterms:W3CDTF">2015-01-14T10:56:40Z</dcterms:created>
  <dcterms:modified xsi:type="dcterms:W3CDTF">2024-10-01T09:24:53Z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0x01010003C20B9807E0F742BE106DFC8565F932</vt:lpwstr>
  </property>
</Properties>
</file>