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13" r:id="rId2"/>
    <p:sldId id="365" r:id="rId3"/>
    <p:sldId id="380" r:id="rId4"/>
    <p:sldId id="358" r:id="rId5"/>
    <p:sldId id="381" r:id="rId6"/>
    <p:sldId id="382" r:id="rId7"/>
    <p:sldId id="383" r:id="rId8"/>
    <p:sldId id="303" r:id="rId9"/>
    <p:sldId id="384" r:id="rId10"/>
    <p:sldId id="385" r:id="rId11"/>
    <p:sldId id="386" r:id="rId12"/>
    <p:sldId id="387" r:id="rId13"/>
    <p:sldId id="372" r:id="rId14"/>
    <p:sldId id="388" r:id="rId15"/>
    <p:sldId id="389" r:id="rId16"/>
    <p:sldId id="375" r:id="rId17"/>
    <p:sldId id="258" r:id="rId18"/>
    <p:sldId id="369" r:id="rId19"/>
    <p:sldId id="390" r:id="rId2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0"/>
    <p:restoredTop sz="94717"/>
  </p:normalViewPr>
  <p:slideViewPr>
    <p:cSldViewPr snapToGrid="0" showGuides="1">
      <p:cViewPr varScale="1">
        <p:scale>
          <a:sx n="82" d="100"/>
          <a:sy n="82" d="100"/>
        </p:scale>
        <p:origin x="686" y="67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15880-758D-244E-B6B1-4EA48CA13ED2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D300A-3E3E-0042-9398-74946621E6F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076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D300A-3E3E-0042-9398-74946621E6F4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904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9901-EA10-ECA1-C4A5-F4512D6A9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AF5E3-B188-551D-2709-EF89E448F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AF879-830A-44C1-5266-43ACDCFF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CBBFD-E709-2F03-11E1-898FF514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1E86-AFB0-490B-99E2-064FB5FB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617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34F0-7135-CE58-FD0A-841EB4AD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96376-15A4-BB40-C542-965FBCB64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02C70-F32F-30FE-133A-9A29E534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80207-844D-C74E-5E14-4182C862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1E9E1-FADE-4E1E-2142-BE992BBF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607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4EEBC-6061-92C1-6AFD-87D1887CC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5BC1B-CDBB-0CBB-8DD7-9E5C11888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01E0E-817E-36D0-EACA-BAD6A79A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6BD58-DAFB-0DD1-F245-FFF5A9CD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3D945-045C-A561-2BC7-60F767C4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2544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6720-587C-0897-7CE1-A305EB17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E88E3-6F01-2D70-14EF-24649F3A2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3A123-2E73-47DD-C91C-689BEB8B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EC717-D18C-0118-77FE-34B22A12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AA47E-8A80-0E98-0D39-61A584D4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6470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1CCFF-04B3-046F-7F10-01E7A7FC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CF4B7-2FD9-875A-76B7-A383F3A0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5A861-597E-A1E8-80D0-F8BBD479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D922E-F156-14CD-D544-55C111CA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D3E2-06AD-7950-0892-23A9A4CB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5437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F765-F27E-7915-A257-64E00705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2D45A-20C4-A1F4-9461-137421AAA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935B8-33D9-64EE-B9DE-1D7B6C41A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CB1A5-D392-2F41-DD68-3B643830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CDEDC-95F2-40C3-53D0-FD892930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A4637-BF92-EC46-FB22-97756D54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144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7EF9-230D-7639-A6DE-4BB85F60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91F09-6039-88E9-D9D7-6EB044FA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82ACC-F1B4-8565-70C4-7EC21B945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605CC-D1AC-8814-4226-26AB7E215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620E5-197F-FDF9-2C75-B335E1061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6D9D27-818E-735F-6EC6-BCAC917E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7187E5-ACDD-DF5E-1847-87449AAC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8D5D6F-61A6-8265-D85E-E3B17872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3446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38D1-20B0-38CE-5320-DBD490AFA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9CD9B8-1B3D-98D9-FECC-2BE3731C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13241-BC83-28BC-78AE-410A6704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AE0C3-774D-E07E-83F8-49551820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738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9B4FE4-51FE-5A45-3FFB-FFB2144C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C0444-79AC-E20F-7109-EDD9290B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67349-785B-49A7-C142-2493B69F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B671-2ED1-5776-97E7-8D86805F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27C43-7288-0D8F-53FE-496A4FC12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FCA7C-E776-1338-C307-BDDE2D0FF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AFE76-32CA-8526-D3E5-98E25B68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35D1A-08E6-ABC7-1F3E-E2780D3D8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C5BEF-3DA3-9BAC-E7B8-F130D142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6453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585D-CFD4-239B-DE85-6D3D4899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215B6-1C19-4D2D-ECC3-C39425C1E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1B24C-3C79-B1D1-739F-9919D3506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AAF73-706F-37A1-0457-AAA20B22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1F365-F569-7C42-1C89-157AA5E7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A0583-AA40-CD8C-52EF-6C072D0A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249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432B1D-EA5B-F18C-806E-36122AC7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48073-3420-2F5D-0EF5-7C4CF24B9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D069D-E187-447B-C306-DF6321378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6385B-0058-754A-866E-D561F8C839C9}" type="datetimeFigureOut">
              <a:rPr lang="en-NL" smtClean="0"/>
              <a:t>06/03/2024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A508B-9EA9-0322-8459-32A2F03A0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37C3-76BE-1FA2-50F9-31140800E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67C56-B99A-CE41-AD4B-8D03E0F54A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330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9E507747-7A08-1244-9DA2-4DED62A9846E}"/>
              </a:ext>
            </a:extLst>
          </p:cNvPr>
          <p:cNvSpPr txBox="1">
            <a:spLocks/>
          </p:cNvSpPr>
          <p:nvPr/>
        </p:nvSpPr>
        <p:spPr>
          <a:xfrm>
            <a:off x="10821878" y="2015231"/>
            <a:ext cx="2009337" cy="2057117"/>
          </a:xfrm>
          <a:prstGeom prst="rect">
            <a:avLst/>
          </a:prstGeom>
          <a:solidFill>
            <a:schemeClr val="bg1">
              <a:lumMod val="75000"/>
              <a:alpha val="35682"/>
            </a:schemeClr>
          </a:solidFill>
        </p:spPr>
        <p:txBody>
          <a:bodyPr vert="horz" lIns="180000" tIns="180000" rIns="252000" bIns="18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0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en-US" sz="4000" dirty="0">
              <a:solidFill>
                <a:sysClr val="windowText" lastClr="000000">
                  <a:lumMod val="75000"/>
                  <a:lumOff val="25000"/>
                </a:sysClr>
              </a:solidFill>
              <a:latin typeface="Corbel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BE614E49-70FB-2346-A895-D498B1323117}"/>
              </a:ext>
            </a:extLst>
          </p:cNvPr>
          <p:cNvSpPr txBox="1">
            <a:spLocks/>
          </p:cNvSpPr>
          <p:nvPr/>
        </p:nvSpPr>
        <p:spPr>
          <a:xfrm>
            <a:off x="10821878" y="4061039"/>
            <a:ext cx="2009337" cy="1002917"/>
          </a:xfrm>
          <a:prstGeom prst="rect">
            <a:avLst/>
          </a:prstGeom>
          <a:solidFill>
            <a:srgbClr val="848964">
              <a:alpha val="80000"/>
            </a:srgb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endParaRPr lang="en-US" sz="2400" b="1" dirty="0">
              <a:solidFill>
                <a:srgbClr val="FFFFFF"/>
              </a:solidFill>
              <a:latin typeface="Candar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21770"/>
            <a:ext cx="10821880" cy="6161314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 txBox="1">
            <a:spLocks/>
          </p:cNvSpPr>
          <p:nvPr/>
        </p:nvSpPr>
        <p:spPr>
          <a:xfrm>
            <a:off x="3666478" y="1678329"/>
            <a:ext cx="7155402" cy="239401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vert="horz" lIns="180000" tIns="180000" rIns="252000" bIns="18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0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4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orbel"/>
              </a:rPr>
              <a:t>Улучшение управления оросительными системами: </a:t>
            </a:r>
          </a:p>
          <a:p>
            <a:pPr lvl="0">
              <a:defRPr/>
            </a:pPr>
            <a:r>
              <a:rPr lang="ru-RU" sz="4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orbel"/>
              </a:rPr>
              <a:t>Мировой опыт с акцентом на Европу</a:t>
            </a:r>
            <a:endParaRPr lang="en-US" sz="4000" dirty="0">
              <a:solidFill>
                <a:sysClr val="windowText" lastClr="000000">
                  <a:lumMod val="75000"/>
                  <a:lumOff val="25000"/>
                </a:sysClr>
              </a:solidFill>
              <a:latin typeface="Corbel"/>
            </a:endParaRP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3666478" y="4061039"/>
            <a:ext cx="7155402" cy="1002917"/>
          </a:xfrm>
          <a:prstGeom prst="rect">
            <a:avLst/>
          </a:prstGeom>
          <a:solidFill>
            <a:srgbClr val="848964">
              <a:alpha val="80000"/>
            </a:srgb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2400" b="1" dirty="0">
              <a:solidFill>
                <a:srgbClr val="FFFFFF"/>
              </a:solidFill>
              <a:latin typeface="Candar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7286" y="3972155"/>
            <a:ext cx="12192000" cy="2885845"/>
            <a:chOff x="0" y="3979889"/>
            <a:chExt cx="12192000" cy="2885845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6906827" y="3979889"/>
              <a:ext cx="5017887" cy="118504"/>
            </a:xfrm>
            <a:prstGeom prst="rect">
              <a:avLst/>
            </a:prstGeom>
            <a:solidFill>
              <a:srgbClr val="708F8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6804534"/>
              <a:ext cx="9828000" cy="61200"/>
            </a:xfrm>
            <a:prstGeom prst="rect">
              <a:avLst/>
            </a:prstGeom>
            <a:solidFill>
              <a:srgbClr val="708F8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616000" y="6803695"/>
              <a:ext cx="576000" cy="61200"/>
            </a:xfrm>
            <a:prstGeom prst="rect">
              <a:avLst/>
            </a:prstGeom>
            <a:solidFill>
              <a:srgbClr val="708F8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828000" y="6803695"/>
              <a:ext cx="1788000" cy="61200"/>
            </a:xfrm>
            <a:prstGeom prst="rect">
              <a:avLst/>
            </a:prstGeom>
            <a:solidFill>
              <a:srgbClr val="DADAD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</a:endParaRPr>
            </a:p>
          </p:txBody>
        </p:sp>
      </p:grpSp>
      <p:pic>
        <p:nvPicPr>
          <p:cNvPr id="8" name="Picture 5">
            <a:extLst>
              <a:ext uri="{FF2B5EF4-FFF2-40B4-BE49-F238E27FC236}">
                <a16:creationId xmlns:a16="http://schemas.microsoft.com/office/drawing/2014/main" id="{0D893C46-5A1F-012B-4CC9-17B7E77E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3" y="211060"/>
            <a:ext cx="4238719" cy="66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A650CFB5-DA7F-3344-91C6-C3288E597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73" y="1147730"/>
            <a:ext cx="2362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88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ield of corn&#10;&#10;Description automatically generated with medium confidence">
            <a:extLst>
              <a:ext uri="{FF2B5EF4-FFF2-40B4-BE49-F238E27FC236}">
                <a16:creationId xmlns:a16="http://schemas.microsoft.com/office/drawing/2014/main" id="{418FE66B-F313-5836-A938-92A139091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3" r="932" b="1"/>
          <a:stretch/>
        </p:blipFill>
        <p:spPr>
          <a:xfrm>
            <a:off x="20" y="73859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3B92D-35C3-A45B-9F2F-839A98E2C47B}"/>
              </a:ext>
            </a:extLst>
          </p:cNvPr>
          <p:cNvSpPr txBox="1"/>
          <p:nvPr/>
        </p:nvSpPr>
        <p:spPr>
          <a:xfrm>
            <a:off x="246741" y="91104"/>
            <a:ext cx="11255829" cy="1569660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2400" b="1" dirty="0">
                <a:solidFill>
                  <a:schemeClr val="bg1"/>
                </a:solidFill>
                <a:latin typeface="Corbel"/>
              </a:rPr>
              <a:t>Контролируемый водоотвод для адаптации уровня грунтовых вод в течение вегетационного периода:</a:t>
            </a:r>
          </a:p>
          <a:p>
            <a:pPr algn="l">
              <a:defRPr/>
            </a:pPr>
            <a:r>
              <a:rPr lang="ru-RU" sz="2400" b="1" dirty="0">
                <a:solidFill>
                  <a:schemeClr val="bg1"/>
                </a:solidFill>
                <a:latin typeface="Corbel"/>
              </a:rPr>
              <a:t>сочетание снижения засоленности с сохранением воды для оптимизации растениеводства</a:t>
            </a:r>
            <a:endParaRPr lang="en-US" sz="2400" b="1" dirty="0">
              <a:solidFill>
                <a:schemeClr val="bg1"/>
              </a:solidFill>
              <a:latin typeface="Corb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2AE68-F230-CF6A-BFFF-584810CEF6EE}"/>
              </a:ext>
            </a:extLst>
          </p:cNvPr>
          <p:cNvSpPr txBox="1"/>
          <p:nvPr/>
        </p:nvSpPr>
        <p:spPr>
          <a:xfrm>
            <a:off x="143305" y="6197600"/>
            <a:ext cx="11709171" cy="707886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Уровень грунтовых вод можно регулировать в соответствии с потребностями сельскохозяйственных культур в воде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65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0" descr="DSC04148.JPG">
            <a:extLst>
              <a:ext uri="{FF2B5EF4-FFF2-40B4-BE49-F238E27FC236}">
                <a16:creationId xmlns:a16="http://schemas.microsoft.com/office/drawing/2014/main" id="{BE5341CD-A916-8E3B-7CA3-A3C4DE29F3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1" r="4326"/>
          <a:stretch>
            <a:fillRect/>
          </a:stretch>
        </p:blipFill>
        <p:spPr>
          <a:xfrm>
            <a:off x="0" y="-102820"/>
            <a:ext cx="9419771" cy="6970801"/>
          </a:xfrm>
          <a:prstGeom prst="rect">
            <a:avLst/>
          </a:prstGeom>
        </p:spPr>
      </p:pic>
      <p:pic>
        <p:nvPicPr>
          <p:cNvPr id="3" name="Afbeelding 1" descr="DSC03277.JPG">
            <a:extLst>
              <a:ext uri="{FF2B5EF4-FFF2-40B4-BE49-F238E27FC236}">
                <a16:creationId xmlns:a16="http://schemas.microsoft.com/office/drawing/2014/main" id="{8861946B-F7B4-09E7-1DA9-BD571DE146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4" r="9018"/>
          <a:stretch>
            <a:fillRect/>
          </a:stretch>
        </p:blipFill>
        <p:spPr>
          <a:xfrm>
            <a:off x="8215085" y="551542"/>
            <a:ext cx="3560839" cy="2670629"/>
          </a:xfrm>
          <a:prstGeom prst="rect">
            <a:avLst/>
          </a:prstGeom>
        </p:spPr>
      </p:pic>
      <p:pic>
        <p:nvPicPr>
          <p:cNvPr id="4" name="Afbeelding 7" descr="Schermafbeelding 2014-08-18 om 16.49.55.png">
            <a:extLst>
              <a:ext uri="{FF2B5EF4-FFF2-40B4-BE49-F238E27FC236}">
                <a16:creationId xmlns:a16="http://schemas.microsoft.com/office/drawing/2014/main" id="{F24A66E3-C9A5-8C07-EF66-44EDAF4AC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539" y="3876533"/>
            <a:ext cx="3705354" cy="26064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0AE417-B53B-2872-11E2-D97D9BA5AA46}"/>
              </a:ext>
            </a:extLst>
          </p:cNvPr>
          <p:cNvSpPr txBox="1">
            <a:spLocks/>
          </p:cNvSpPr>
          <p:nvPr/>
        </p:nvSpPr>
        <p:spPr>
          <a:xfrm>
            <a:off x="442486" y="435429"/>
            <a:ext cx="7482313" cy="1708242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Использование солеустойчивых сортов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- Испытание существующих сортов на </a:t>
            </a:r>
            <a:r>
              <a:rPr lang="ru-RU" sz="3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солеустойчивость</a:t>
            </a:r>
            <a:endParaRPr lang="en-GB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E38BF-B6FE-0235-974B-EBC95942DFDE}"/>
              </a:ext>
            </a:extLst>
          </p:cNvPr>
          <p:cNvSpPr txBox="1"/>
          <p:nvPr/>
        </p:nvSpPr>
        <p:spPr>
          <a:xfrm>
            <a:off x="188686" y="2365829"/>
            <a:ext cx="7577927" cy="2308324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Испытание </a:t>
            </a:r>
            <a:r>
              <a:rPr lang="ru-RU" dirty="0" err="1">
                <a:solidFill>
                  <a:schemeClr val="bg1"/>
                </a:solidFill>
              </a:rPr>
              <a:t>солеустойчивости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</a:rPr>
              <a:t>Проверка устойчивости различных сортов сельскохозяйственных культур к различным смесям</a:t>
            </a:r>
          </a:p>
          <a:p>
            <a:r>
              <a:rPr lang="ru-RU" dirty="0">
                <a:solidFill>
                  <a:schemeClr val="bg1"/>
                </a:solidFill>
              </a:rPr>
              <a:t>пресной и соленой воды на острове </a:t>
            </a:r>
            <a:r>
              <a:rPr lang="ru-RU" dirty="0" err="1">
                <a:solidFill>
                  <a:schemeClr val="bg1"/>
                </a:solidFill>
              </a:rPr>
              <a:t>Тексель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 </a:t>
            </a:r>
          </a:p>
          <a:p>
            <a:r>
              <a:rPr lang="ru-RU" dirty="0">
                <a:solidFill>
                  <a:schemeClr val="bg1"/>
                </a:solidFill>
              </a:rPr>
              <a:t>Многие сорта имеют ранее неизвестную </a:t>
            </a:r>
          </a:p>
          <a:p>
            <a:r>
              <a:rPr lang="ru-RU" dirty="0">
                <a:solidFill>
                  <a:schemeClr val="bg1"/>
                </a:solidFill>
              </a:rPr>
              <a:t>способность справляться с солью, особенно в </a:t>
            </a:r>
          </a:p>
          <a:p>
            <a:r>
              <a:rPr lang="ru-RU" dirty="0">
                <a:solidFill>
                  <a:schemeClr val="bg1"/>
                </a:solidFill>
              </a:rPr>
              <a:t>песчаные участки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indmills and cars in a field&#10;&#10;Description automatically generated">
            <a:extLst>
              <a:ext uri="{FF2B5EF4-FFF2-40B4-BE49-F238E27FC236}">
                <a16:creationId xmlns:a16="http://schemas.microsoft.com/office/drawing/2014/main" id="{0BE8AF30-EF9B-7CE7-D87B-F7B958DA1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32" r="1734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E45DA88-B9AC-AAAD-CF59-9873F083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365125"/>
            <a:ext cx="11640457" cy="1325563"/>
          </a:xfr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Corbel" panose="020B0503020204020204" pitchFamily="34" charset="0"/>
              </a:rPr>
              <a:t>3. Работа над созданием нормативной базы и правил управления оросительной инфраструктурой</a:t>
            </a:r>
            <a:endParaRPr lang="en-NL" sz="4000" b="1" dirty="0"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86041-4FFF-575F-238C-55716AF034DD}"/>
              </a:ext>
            </a:extLst>
          </p:cNvPr>
          <p:cNvSpPr txBox="1"/>
          <p:nvPr/>
        </p:nvSpPr>
        <p:spPr>
          <a:xfrm>
            <a:off x="4673600" y="3535792"/>
            <a:ext cx="6705600" cy="2677656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lvl="1"/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Эффективное управление</a:t>
            </a:r>
          </a:p>
          <a:p>
            <a:pPr lvl="1"/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Управление орошением как государственным предприятием</a:t>
            </a:r>
          </a:p>
          <a:p>
            <a:pPr lvl="1"/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Обеспечение финансирования</a:t>
            </a:r>
          </a:p>
          <a:p>
            <a:pPr lvl="1"/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Управление многофункциональностью</a:t>
            </a:r>
            <a:endParaRPr lang="en-NL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37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00CB2BB9-3C5A-784F-40EC-69400D465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423D9B-3F30-5C67-24CB-43EC0425EF69}"/>
              </a:ext>
            </a:extLst>
          </p:cNvPr>
          <p:cNvSpPr txBox="1"/>
          <p:nvPr/>
        </p:nvSpPr>
        <p:spPr>
          <a:xfrm>
            <a:off x="117136" y="258901"/>
            <a:ext cx="119577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</a:rPr>
              <a:t>Эффективное управление в Испании: ассоциации оросителей и трибуналы</a:t>
            </a:r>
          </a:p>
          <a:p>
            <a:endParaRPr lang="ru-RU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ru-RU" sz="2400" b="1" u="sng" dirty="0">
                <a:solidFill>
                  <a:schemeClr val="bg1"/>
                </a:solidFill>
                <a:latin typeface="Corbel" panose="020B0503020204020204" pitchFamily="34" charset="0"/>
              </a:rPr>
              <a:t>Репрезентативное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</a:rPr>
              <a:t>: защищает многочисленные интересы в орошении и управлении водными ресурсами</a:t>
            </a:r>
          </a:p>
          <a:p>
            <a:r>
              <a:rPr lang="ru-RU" sz="2400" b="1" u="sng" dirty="0">
                <a:solidFill>
                  <a:schemeClr val="bg1"/>
                </a:solidFill>
                <a:latin typeface="Corbel" panose="020B0503020204020204" pitchFamily="34" charset="0"/>
              </a:rPr>
              <a:t>Автономное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</a:rPr>
              <a:t>: работает как профессиональная организация, ограничивает бюрократию и политическое вмешательство</a:t>
            </a:r>
          </a:p>
          <a:p>
            <a:r>
              <a:rPr lang="ru-RU" sz="2400" b="1" u="sng" dirty="0">
                <a:solidFill>
                  <a:schemeClr val="bg1"/>
                </a:solidFill>
                <a:latin typeface="Corbel" panose="020B0503020204020204" pitchFamily="34" charset="0"/>
              </a:rPr>
              <a:t>Децентрализованное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</a:rPr>
              <a:t>: передает на более низкие уровни (АВП) то, что может быть лучше всего сделано на местном уровне</a:t>
            </a:r>
          </a:p>
          <a:p>
            <a:r>
              <a:rPr lang="ru-RU" sz="2400" b="1" u="sng" dirty="0">
                <a:solidFill>
                  <a:schemeClr val="bg1"/>
                </a:solidFill>
                <a:latin typeface="Corbel" panose="020B0503020204020204" pitchFamily="34" charset="0"/>
              </a:rPr>
              <a:t>Самокорректирующееся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</a:rPr>
              <a:t>: встроенные механизмы компенсации для решения конфликтов и нарушений</a:t>
            </a:r>
          </a:p>
          <a:p>
            <a:endParaRPr lang="ru-RU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93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pipe in a field&#10;&#10;Description automatically generated">
            <a:extLst>
              <a:ext uri="{FF2B5EF4-FFF2-40B4-BE49-F238E27FC236}">
                <a16:creationId xmlns:a16="http://schemas.microsoft.com/office/drawing/2014/main" id="{8784AD77-E373-243A-9BE4-89B75A2B4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4" descr="A diagram of a business plan&#10;&#10;Description automatically generated">
            <a:extLst>
              <a:ext uri="{FF2B5EF4-FFF2-40B4-BE49-F238E27FC236}">
                <a16:creationId xmlns:a16="http://schemas.microsoft.com/office/drawing/2014/main" id="{3D8F594D-DA47-0986-68A1-298BCCD2E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486" y="87085"/>
            <a:ext cx="3889826" cy="44046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3C5DE1-74EA-FC45-76C2-7FF46B4D01FC}"/>
              </a:ext>
            </a:extLst>
          </p:cNvPr>
          <p:cNvSpPr txBox="1">
            <a:spLocks/>
          </p:cNvSpPr>
          <p:nvPr/>
        </p:nvSpPr>
        <p:spPr>
          <a:xfrm>
            <a:off x="188688" y="4034971"/>
            <a:ext cx="6638736" cy="1325563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Эксплуатация оросительных систем в качестве государственного предприятия</a:t>
            </a:r>
            <a:endParaRPr lang="en-NL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Picture 8" descr="A water flowing from pipes into a field&#10;&#10;Description automatically generated with medium confidence">
            <a:extLst>
              <a:ext uri="{FF2B5EF4-FFF2-40B4-BE49-F238E27FC236}">
                <a16:creationId xmlns:a16="http://schemas.microsoft.com/office/drawing/2014/main" id="{D7A74B31-3D6A-AE00-1E90-23F4181DF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917" y="4034971"/>
            <a:ext cx="3291200" cy="2585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B4F11-1A2A-37CD-B97E-9E20AE67CB5E}"/>
              </a:ext>
            </a:extLst>
          </p:cNvPr>
          <p:cNvSpPr txBox="1"/>
          <p:nvPr/>
        </p:nvSpPr>
        <p:spPr>
          <a:xfrm>
            <a:off x="6601328" y="4937874"/>
            <a:ext cx="1966394" cy="1754326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Обращение к частным поставщикам услуг: различные услуги и формы контрактов</a:t>
            </a:r>
            <a:endParaRPr lang="en-NL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C64605-0C32-E2AB-6FF2-8177ACD12518}"/>
              </a:ext>
            </a:extLst>
          </p:cNvPr>
          <p:cNvCxnSpPr/>
          <p:nvPr/>
        </p:nvCxnSpPr>
        <p:spPr>
          <a:xfrm>
            <a:off x="8642965" y="56896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EB905D-B4A9-7627-10DA-B8F023BFED2C}"/>
              </a:ext>
            </a:extLst>
          </p:cNvPr>
          <p:cNvCxnSpPr/>
          <p:nvPr/>
        </p:nvCxnSpPr>
        <p:spPr>
          <a:xfrm>
            <a:off x="8336641" y="5815037"/>
            <a:ext cx="70575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F9484E5-A68E-2CB3-43A8-25978231D8FA}"/>
              </a:ext>
            </a:extLst>
          </p:cNvPr>
          <p:cNvSpPr txBox="1"/>
          <p:nvPr/>
        </p:nvSpPr>
        <p:spPr>
          <a:xfrm>
            <a:off x="9299841" y="5793789"/>
            <a:ext cx="2631276" cy="923330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Частные подрядчики запускают аварийные насосы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8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>
            <a:extLst>
              <a:ext uri="{FF2B5EF4-FFF2-40B4-BE49-F238E27FC236}">
                <a16:creationId xmlns:a16="http://schemas.microsoft.com/office/drawing/2014/main" id="{1E0DCED3-3BB4-CDEE-1EAC-96D36C6B6B39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4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6CFF56F-79E9-BE8D-6BCB-28C87F0EF89C}"/>
              </a:ext>
            </a:extLst>
          </p:cNvPr>
          <p:cNvSpPr txBox="1">
            <a:spLocks/>
          </p:cNvSpPr>
          <p:nvPr/>
        </p:nvSpPr>
        <p:spPr>
          <a:xfrm>
            <a:off x="301171" y="3282042"/>
            <a:ext cx="10515600" cy="3210832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Упрощенная система оплаты за воду</a:t>
            </a:r>
          </a:p>
          <a:p>
            <a:r>
              <a:rPr lang="ru-RU" dirty="0">
                <a:solidFill>
                  <a:schemeClr val="bg1"/>
                </a:solidFill>
              </a:rPr>
              <a:t>Плата за потребление воды для обеспечения справедливости</a:t>
            </a:r>
          </a:p>
          <a:p>
            <a:r>
              <a:rPr lang="ru-RU" dirty="0">
                <a:solidFill>
                  <a:schemeClr val="bg1"/>
                </a:solidFill>
              </a:rPr>
              <a:t>Также развивать другие потоки доходов </a:t>
            </a:r>
          </a:p>
          <a:p>
            <a:r>
              <a:rPr lang="ru-RU" dirty="0">
                <a:solidFill>
                  <a:schemeClr val="bg1"/>
                </a:solidFill>
              </a:rPr>
              <a:t>Обеспечить покрытие расходов на эксплуатацию и техническое обслуживание и аварийные работы</a:t>
            </a:r>
          </a:p>
          <a:p>
            <a:r>
              <a:rPr lang="ru-RU" dirty="0">
                <a:solidFill>
                  <a:schemeClr val="bg1"/>
                </a:solidFill>
              </a:rPr>
              <a:t>Встроенные системы стимулирования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7CEF1-B41B-8A5D-7C9E-7766CA460259}"/>
              </a:ext>
            </a:extLst>
          </p:cNvPr>
          <p:cNvSpPr txBox="1"/>
          <p:nvPr/>
        </p:nvSpPr>
        <p:spPr>
          <a:xfrm>
            <a:off x="6110514" y="478971"/>
            <a:ext cx="5568341" cy="1384995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Пример использования банкоматных карт для выпуска оросительных материалов</a:t>
            </a:r>
            <a:endParaRPr lang="en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76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>
            <a:extLst>
              <a:ext uri="{FF2B5EF4-FFF2-40B4-BE49-F238E27FC236}">
                <a16:creationId xmlns:a16="http://schemas.microsoft.com/office/drawing/2014/main" id="{1E0DCED3-3BB4-CDEE-1EAC-96D36C6B6B39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4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74D4EC5-968C-CCC5-3D27-836AEE4D5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87" y="1930400"/>
            <a:ext cx="6764755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34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water quality control&#10;&#10;Description automatically generated with medium confidence">
            <a:extLst>
              <a:ext uri="{FF2B5EF4-FFF2-40B4-BE49-F238E27FC236}">
                <a16:creationId xmlns:a16="http://schemas.microsoft.com/office/drawing/2014/main" id="{9CBD2463-7CD3-2AF2-700B-62FF94E8BB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540307" y="98321"/>
            <a:ext cx="4680727" cy="6759680"/>
          </a:xfrm>
        </p:spPr>
      </p:pic>
      <p:pic>
        <p:nvPicPr>
          <p:cNvPr id="6" name="Picture 5" descr="Three combines harvesting wheat">
            <a:extLst>
              <a:ext uri="{FF2B5EF4-FFF2-40B4-BE49-F238E27FC236}">
                <a16:creationId xmlns:a16="http://schemas.microsoft.com/office/drawing/2014/main" id="{3B38CADD-C18D-0383-F8B3-C1E79589C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04" r="5789" b="-1"/>
          <a:stretch/>
        </p:blipFill>
        <p:spPr>
          <a:xfrm>
            <a:off x="7054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5F5ACC-1F9E-0ABE-DF0A-097BBA56A6D6}"/>
              </a:ext>
            </a:extLst>
          </p:cNvPr>
          <p:cNvCxnSpPr/>
          <p:nvPr/>
        </p:nvCxnSpPr>
        <p:spPr>
          <a:xfrm>
            <a:off x="5617029" y="1828800"/>
            <a:ext cx="1335314" cy="0"/>
          </a:xfrm>
          <a:prstGeom prst="line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D45692-28EF-7C6D-FE94-4EFE421FFB33}"/>
              </a:ext>
            </a:extLst>
          </p:cNvPr>
          <p:cNvSpPr txBox="1"/>
          <p:nvPr/>
        </p:nvSpPr>
        <p:spPr>
          <a:xfrm>
            <a:off x="3165217" y="2459529"/>
            <a:ext cx="4352081" cy="2677656"/>
          </a:xfrm>
          <a:prstGeom prst="rect">
            <a:avLst/>
          </a:prstGeom>
          <a:gradFill>
            <a:gsLst>
              <a:gs pos="2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Оросительные системы предоставляют больше услуг, чем сельскохозяйственное водоснабжение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Это должно быть учтено в инфраструктуре и политике</a:t>
            </a:r>
            <a:endParaRPr lang="en-NL" sz="2400" b="1" dirty="0"/>
          </a:p>
        </p:txBody>
      </p:sp>
    </p:spTree>
    <p:extLst>
      <p:ext uri="{BB962C8B-B14F-4D97-AF65-F5344CB8AC3E}">
        <p14:creationId xmlns:p14="http://schemas.microsoft.com/office/powerpoint/2010/main" val="566912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DE52E4D2-E968-E442-191D-4BBB04F71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" r="8199" b="1"/>
          <a:stretch/>
        </p:blipFill>
        <p:spPr>
          <a:xfrm>
            <a:off x="-14497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B64CC7-DC98-86D8-71EC-07A0A0AB264A}"/>
              </a:ext>
            </a:extLst>
          </p:cNvPr>
          <p:cNvSpPr txBox="1"/>
          <p:nvPr/>
        </p:nvSpPr>
        <p:spPr>
          <a:xfrm>
            <a:off x="560497" y="2515748"/>
            <a:ext cx="11071005" cy="3539430"/>
          </a:xfrm>
          <a:prstGeom prst="rect">
            <a:avLst/>
          </a:prstGeom>
          <a:gradFill>
            <a:gsLst>
              <a:gs pos="2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32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УПРАВЛЕНИЕ МНОГОФУНКЦИОНАЛЬНОСТЬЮ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МНОГОЧИСЛЕННЫЕ ФУНКЦИИ, МНОГОЧИСЛЕННЫЙ ИСТОЧНИК ДОХОДА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НАПРИМЕР: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orbel" panose="020B0503020204020204" pitchFamily="34" charset="0"/>
              </a:rPr>
              <a:t>ВОДОХРАНИЛИЩА КАК ПОПУЛЯРНАЯ СОБСТВЕННОСТЬ НА ВОДНЫХ РУБЕЖАХ</a:t>
            </a:r>
            <a:endParaRPr lang="en-NL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48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channel with a green hill&#10;&#10;Description automatically generated with medium confidence">
            <a:extLst>
              <a:ext uri="{FF2B5EF4-FFF2-40B4-BE49-F238E27FC236}">
                <a16:creationId xmlns:a16="http://schemas.microsoft.com/office/drawing/2014/main" id="{23EFDA21-CF7C-811A-2218-31B126120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13F28FF-8E66-F1F1-FE21-28E1B74C4D19}"/>
              </a:ext>
            </a:extLst>
          </p:cNvPr>
          <p:cNvSpPr txBox="1">
            <a:spLocks/>
          </p:cNvSpPr>
          <p:nvPr/>
        </p:nvSpPr>
        <p:spPr>
          <a:xfrm>
            <a:off x="523875" y="5317240"/>
            <a:ext cx="11210925" cy="74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Спасибо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E99B7D4-945A-C453-C0F1-96E08408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121" y="211060"/>
            <a:ext cx="4238719" cy="6667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65468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7112984-358F-27D3-B68C-BA4307B5F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635" y="1147730"/>
            <a:ext cx="2362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Sprinklers spraying water on a farm&#10;&#10;Description automatically generated">
            <a:extLst>
              <a:ext uri="{FF2B5EF4-FFF2-40B4-BE49-F238E27FC236}">
                <a16:creationId xmlns:a16="http://schemas.microsoft.com/office/drawing/2014/main" id="{0B1BC59D-A619-A7C7-C2F8-EB881A67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gradFill>
            <a:gsLst>
              <a:gs pos="7992">
                <a:srgbClr val="1F2B40"/>
              </a:gs>
              <a:gs pos="0">
                <a:schemeClr val="accent1">
                  <a:alpha val="33000"/>
                  <a:lumMod val="2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606E72-3A26-A3EE-851B-9DC6B57DC97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984704"/>
          </a:xfrm>
          <a:prstGeom prst="rect">
            <a:avLst/>
          </a:prstGeom>
          <a:gradFill>
            <a:gsLst>
              <a:gs pos="97000">
                <a:schemeClr val="accent1">
                  <a:alpha val="33000"/>
                  <a:lumMod val="22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Почему это важно - восемь положений</a:t>
            </a:r>
            <a:endParaRPr lang="en-NL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1C6CFF-8793-A71E-D9CC-DC170B2DD85B}"/>
              </a:ext>
            </a:extLst>
          </p:cNvPr>
          <p:cNvSpPr txBox="1">
            <a:spLocks/>
          </p:cNvSpPr>
          <p:nvPr/>
        </p:nvSpPr>
        <p:spPr>
          <a:xfrm>
            <a:off x="849775" y="1825625"/>
            <a:ext cx="10515600" cy="4351338"/>
          </a:xfrm>
          <a:prstGeom prst="rect">
            <a:avLst/>
          </a:prstGeom>
          <a:gradFill>
            <a:gsLst>
              <a:gs pos="100000">
                <a:schemeClr val="accent1">
                  <a:alpha val="33000"/>
                  <a:lumMod val="22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Орошение является крупнейшим в мире потребителем воды - в нем ключ к устойчивому управлению водными ресурсами. </a:t>
            </a:r>
          </a:p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Тем не менее, водопотребление во многих оросительных системах продолжает расти - за счет стратегических запасов или других видов использования, таких как экологические стоки.</a:t>
            </a:r>
          </a:p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Орошение имеет огромное значение для производства продуктов питания и волокна, однако удельный расход воды на единицу продукции для сельскохозяйственных культур все еще значительно ниже оптимальной.</a:t>
            </a:r>
          </a:p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Оросительные системы выполняют множество других функций, оптимизировать которые пока не удается.</a:t>
            </a:r>
          </a:p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Качество воды (например, соленость) представляет повышенный риск, но данный вопрос еще не решен).</a:t>
            </a:r>
          </a:p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Управление крупными оросительными системами устарело и не ориентировано на изменения.</a:t>
            </a:r>
          </a:p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Обычно недостаточное финансирование приводит к принципу «строить, пренебрегать, перестраивать».</a:t>
            </a:r>
          </a:p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Возможности для оптимизации не используются.</a:t>
            </a:r>
            <a:endParaRPr lang="en-NL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0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channel with a green hill&#10;&#10;Description automatically generated with medium confidence">
            <a:extLst>
              <a:ext uri="{FF2B5EF4-FFF2-40B4-BE49-F238E27FC236}">
                <a16:creationId xmlns:a16="http://schemas.microsoft.com/office/drawing/2014/main" id="{23EFDA21-CF7C-811A-2218-31B126120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13F28FF-8E66-F1F1-FE21-28E1B74C4D19}"/>
              </a:ext>
            </a:extLst>
          </p:cNvPr>
          <p:cNvSpPr txBox="1">
            <a:spLocks/>
          </p:cNvSpPr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Концепция по улучшению управления оросительными системами 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1A6F25-401A-548C-A43C-C68095DDF12B}"/>
              </a:ext>
            </a:extLst>
          </p:cNvPr>
          <p:cNvSpPr txBox="1">
            <a:spLocks/>
          </p:cNvSpPr>
          <p:nvPr/>
        </p:nvSpPr>
        <p:spPr>
          <a:xfrm>
            <a:off x="693057" y="417739"/>
            <a:ext cx="5069114" cy="2354487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Модернизация оросительной инфраструктуры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Эффективное орошение полей 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Управление оросительной системой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Распределение воды</a:t>
            </a:r>
          </a:p>
          <a:p>
            <a:endParaRPr lang="ru-RU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C3335-6097-8980-7929-37325F88CCEF}"/>
              </a:ext>
            </a:extLst>
          </p:cNvPr>
          <p:cNvSpPr txBox="1">
            <a:spLocks/>
          </p:cNvSpPr>
          <p:nvPr/>
        </p:nvSpPr>
        <p:spPr>
          <a:xfrm>
            <a:off x="6643914" y="367381"/>
            <a:ext cx="5217885" cy="2137004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Управление водными ресурсами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Использование нетрадиционных источников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Снижение заболачивания и засоления, решение проблемы нехватки воды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orbel" panose="020B0503020204020204" pitchFamily="34" charset="0"/>
              </a:rPr>
              <a:t>Солеустойчивые культуры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E72122-26CA-6BBC-98F4-B4AE1EEBA9F3}"/>
              </a:ext>
            </a:extLst>
          </p:cNvPr>
          <p:cNvCxnSpPr>
            <a:cxnSpLocks/>
          </p:cNvCxnSpPr>
          <p:nvPr/>
        </p:nvCxnSpPr>
        <p:spPr>
          <a:xfrm flipH="1" flipV="1">
            <a:off x="6357261" y="1248237"/>
            <a:ext cx="25397" cy="1142162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0682BD-2741-45AD-629A-0B8FA67B4D5E}"/>
              </a:ext>
            </a:extLst>
          </p:cNvPr>
          <p:cNvCxnSpPr>
            <a:cxnSpLocks/>
          </p:cNvCxnSpPr>
          <p:nvPr/>
        </p:nvCxnSpPr>
        <p:spPr>
          <a:xfrm flipV="1">
            <a:off x="5762171" y="1393370"/>
            <a:ext cx="1204686" cy="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64BACF-1C9E-88CE-964E-1737FDA9A304}"/>
              </a:ext>
            </a:extLst>
          </p:cNvPr>
          <p:cNvSpPr txBox="1">
            <a:spLocks/>
          </p:cNvSpPr>
          <p:nvPr/>
        </p:nvSpPr>
        <p:spPr>
          <a:xfrm>
            <a:off x="4118428" y="2835649"/>
            <a:ext cx="5555347" cy="2354487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chemeClr val="bg1"/>
                </a:solidFill>
                <a:latin typeface="Corbel" panose="020B0503020204020204" pitchFamily="34" charset="0"/>
              </a:rPr>
              <a:t>Нормативно-правовая база для оросительной инфраструктуры</a:t>
            </a:r>
          </a:p>
          <a:p>
            <a:pPr lvl="1"/>
            <a:r>
              <a:rPr lang="ru-RU" sz="3000" dirty="0">
                <a:solidFill>
                  <a:schemeClr val="bg1"/>
                </a:solidFill>
                <a:latin typeface="Corbel" panose="020B0503020204020204" pitchFamily="34" charset="0"/>
              </a:rPr>
              <a:t>Эффективное управление</a:t>
            </a:r>
          </a:p>
          <a:p>
            <a:pPr lvl="1"/>
            <a:r>
              <a:rPr lang="ru-RU" sz="3000" dirty="0">
                <a:solidFill>
                  <a:schemeClr val="bg1"/>
                </a:solidFill>
                <a:latin typeface="Corbel" panose="020B0503020204020204" pitchFamily="34" charset="0"/>
              </a:rPr>
              <a:t>Работа в качестве государственного предприятия</a:t>
            </a:r>
          </a:p>
          <a:p>
            <a:pPr lvl="1"/>
            <a:r>
              <a:rPr lang="ru-RU" sz="3000" dirty="0">
                <a:solidFill>
                  <a:schemeClr val="bg1"/>
                </a:solidFill>
                <a:latin typeface="Corbel" panose="020B0503020204020204" pitchFamily="34" charset="0"/>
              </a:rPr>
              <a:t>Надежное финансирование</a:t>
            </a:r>
          </a:p>
          <a:p>
            <a:pPr lvl="1"/>
            <a:r>
              <a:rPr lang="ru-RU" sz="3000" dirty="0">
                <a:solidFill>
                  <a:schemeClr val="bg1"/>
                </a:solidFill>
                <a:latin typeface="Corbel" panose="020B0503020204020204" pitchFamily="34" charset="0"/>
              </a:rPr>
              <a:t>Решение многочисленных задач</a:t>
            </a:r>
          </a:p>
        </p:txBody>
      </p:sp>
    </p:spTree>
    <p:extLst>
      <p:ext uri="{BB962C8B-B14F-4D97-AF65-F5344CB8AC3E}">
        <p14:creationId xmlns:p14="http://schemas.microsoft.com/office/powerpoint/2010/main" val="747830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76E68-69BD-B7B7-1D28-DC1BEF77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231494"/>
            <a:ext cx="10909640" cy="15045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3100" dirty="0">
                <a:latin typeface="Corbel" panose="020B0503020204020204" pitchFamily="34" charset="0"/>
              </a:rPr>
              <a:t>1. </a:t>
            </a:r>
            <a:r>
              <a:rPr lang="ru-RU" sz="3100" b="1" dirty="0">
                <a:latin typeface="Corbel" panose="020B0503020204020204" pitchFamily="34" charset="0"/>
              </a:rPr>
              <a:t>Модернизация оросительной инфраструктуры</a:t>
            </a:r>
            <a:r>
              <a:rPr lang="ru-RU" sz="3100" dirty="0">
                <a:latin typeface="Corbel" panose="020B0503020204020204" pitchFamily="34" charset="0"/>
              </a:rPr>
              <a:t/>
            </a:r>
            <a:br>
              <a:rPr lang="ru-RU" sz="3100" dirty="0">
                <a:latin typeface="Corbel" panose="020B0503020204020204" pitchFamily="34" charset="0"/>
              </a:rPr>
            </a:br>
            <a:r>
              <a:rPr lang="ru-RU" sz="3100" dirty="0">
                <a:latin typeface="Corbel" panose="020B0503020204020204" pitchFamily="34" charset="0"/>
              </a:rPr>
              <a:t>Экономия воды: используйте ряд усовершенствованных полевых технологий, но помните о потерях на испарение (= смотрите на чистые потери)</a:t>
            </a:r>
            <a:endParaRPr lang="en-US" sz="3100" dirty="0">
              <a:latin typeface="Corbel" panose="020B0503020204020204" pitchFamily="34" charset="0"/>
            </a:endParaRP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3A4D74A6-1044-B607-9BA1-4A1A1C4DF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40" r="6679" b="2"/>
          <a:stretch/>
        </p:blipFill>
        <p:spPr>
          <a:xfrm>
            <a:off x="4354102" y="2728165"/>
            <a:ext cx="3479198" cy="3600041"/>
          </a:xfrm>
          <a:prstGeom prst="rect">
            <a:avLst/>
          </a:prstGeom>
        </p:spPr>
      </p:pic>
      <p:pic>
        <p:nvPicPr>
          <p:cNvPr id="7" name="Picture 6" descr="A corn field with roots and light&#10;&#10;Description automatically generated with medium confidence">
            <a:extLst>
              <a:ext uri="{FF2B5EF4-FFF2-40B4-BE49-F238E27FC236}">
                <a16:creationId xmlns:a16="http://schemas.microsoft.com/office/drawing/2014/main" id="{660395F3-25A0-67A3-F4F9-04148DCE2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9" r="11698" b="2"/>
          <a:stretch/>
        </p:blipFill>
        <p:spPr>
          <a:xfrm>
            <a:off x="8271535" y="2728165"/>
            <a:ext cx="3479181" cy="360004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54D9531-DCC7-CE93-FAE3-81571329A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r="20495" b="-1"/>
          <a:stretch/>
        </p:blipFill>
        <p:spPr bwMode="auto">
          <a:xfrm>
            <a:off x="356066" y="2728165"/>
            <a:ext cx="3479168" cy="360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8A646-AC4E-7742-683A-5B3D4C5B0D33}"/>
              </a:ext>
            </a:extLst>
          </p:cNvPr>
          <p:cNvSpPr txBox="1"/>
          <p:nvPr/>
        </p:nvSpPr>
        <p:spPr>
          <a:xfrm>
            <a:off x="586493" y="1882410"/>
            <a:ext cx="318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Мобильные круговые системы</a:t>
            </a:r>
            <a:r>
              <a:rPr lang="en-NL"/>
              <a:t> (</a:t>
            </a:r>
            <a:r>
              <a:rPr lang="ru-RU" dirty="0"/>
              <a:t>высокие потери на испарение</a:t>
            </a:r>
            <a:r>
              <a:rPr lang="en-NL"/>
              <a:t>)</a:t>
            </a:r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052BA7-BB0F-56C5-CFC1-14EF7F6FC656}"/>
              </a:ext>
            </a:extLst>
          </p:cNvPr>
          <p:cNvSpPr txBox="1"/>
          <p:nvPr/>
        </p:nvSpPr>
        <p:spPr>
          <a:xfrm>
            <a:off x="4618504" y="1984606"/>
            <a:ext cx="318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Гребни (потери можно использовать повторно)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4F8309-AF76-DEAA-C248-1110D82970AC}"/>
              </a:ext>
            </a:extLst>
          </p:cNvPr>
          <p:cNvSpPr txBox="1"/>
          <p:nvPr/>
        </p:nvSpPr>
        <p:spPr>
          <a:xfrm>
            <a:off x="8271535" y="1832394"/>
            <a:ext cx="318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Подпочвенный полив (отсутствие валовых/чистых потерь)</a:t>
            </a:r>
            <a:endParaRPr lang="en-NL" dirty="0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8B1942AB-8591-7826-8F84-8B6DFBFDBAC3}"/>
              </a:ext>
            </a:extLst>
          </p:cNvPr>
          <p:cNvSpPr/>
          <p:nvPr/>
        </p:nvSpPr>
        <p:spPr>
          <a:xfrm rot="2664265">
            <a:off x="188795" y="2791234"/>
            <a:ext cx="665322" cy="622960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1306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6E68-69BD-B7B7-1D28-DC1BEF77E4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428" y="365125"/>
            <a:ext cx="90641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Corbel" panose="020B0503020204020204" pitchFamily="34" charset="0"/>
              </a:rPr>
              <a:t>1. Модернизация оросительной инфраструктуры</a:t>
            </a:r>
            <a:br>
              <a:rPr lang="ru-RU" sz="2800" b="1" dirty="0">
                <a:latin typeface="Corbel" panose="020B0503020204020204" pitchFamily="34" charset="0"/>
              </a:rPr>
            </a:br>
            <a:r>
              <a:rPr lang="ru-RU" sz="2800" dirty="0">
                <a:latin typeface="Corbel" panose="020B0503020204020204" pitchFamily="34" charset="0"/>
              </a:rPr>
              <a:t>Управление системой: объединить полностью автоматизированные высокоточные системы с дистанционным зондированием и информационными технологиями </a:t>
            </a:r>
            <a:endParaRPr lang="en-NL" sz="2800" dirty="0">
              <a:latin typeface="Corbel" panose="020B0503020204020204" pitchFamily="34" charset="0"/>
            </a:endParaRPr>
          </a:p>
        </p:txBody>
      </p:sp>
      <p:pic>
        <p:nvPicPr>
          <p:cNvPr id="6" name="Picture 5" descr="A map of the north and south america&#10;&#10;Description automatically generated with medium confidence">
            <a:extLst>
              <a:ext uri="{FF2B5EF4-FFF2-40B4-BE49-F238E27FC236}">
                <a16:creationId xmlns:a16="http://schemas.microsoft.com/office/drawing/2014/main" id="{8B8E58A9-22D1-B4DE-6BF7-69E9878E2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3" y="2520312"/>
            <a:ext cx="5615001" cy="3972563"/>
          </a:xfrm>
          <a:prstGeom prst="rect">
            <a:avLst/>
          </a:prstGeom>
        </p:spPr>
      </p:pic>
      <p:pic>
        <p:nvPicPr>
          <p:cNvPr id="9" name="Picture 8" descr="A pipe with a valve in the middle of dirt&#10;&#10;Description automatically generated">
            <a:extLst>
              <a:ext uri="{FF2B5EF4-FFF2-40B4-BE49-F238E27FC236}">
                <a16:creationId xmlns:a16="http://schemas.microsoft.com/office/drawing/2014/main" id="{B1376A72-23FE-0F9B-F28E-7A0A82FF6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734" y="2574018"/>
            <a:ext cx="2939143" cy="39188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10CA31-F3A4-6FA8-B36C-BE485AD68958}"/>
              </a:ext>
            </a:extLst>
          </p:cNvPr>
          <p:cNvSpPr txBox="1"/>
          <p:nvPr/>
        </p:nvSpPr>
        <p:spPr>
          <a:xfrm>
            <a:off x="537030" y="1947687"/>
            <a:ext cx="9086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Дистанционное зондирование для измерения </a:t>
            </a:r>
            <a:r>
              <a:rPr lang="ru-RU" dirty="0" err="1"/>
              <a:t>эвапотранспирации</a:t>
            </a:r>
            <a:r>
              <a:rPr lang="ru-RU" dirty="0"/>
              <a:t> и влажности																																																															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E03D9-DD6E-BBA6-EC9D-1F6C6EB12100}"/>
              </a:ext>
            </a:extLst>
          </p:cNvPr>
          <p:cNvSpPr txBox="1"/>
          <p:nvPr/>
        </p:nvSpPr>
        <p:spPr>
          <a:xfrm>
            <a:off x="10029372" y="3599543"/>
            <a:ext cx="1811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Автоматизированная система, реагирующая на сигналы при воздействии влаги	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9468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9561-6B41-4426-C84B-AEEC373AE6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16477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Corbel" panose="020B0503020204020204" pitchFamily="34" charset="0"/>
              </a:rPr>
              <a:t>	</a:t>
            </a:r>
            <a:r>
              <a:rPr lang="ru-RU" sz="2800" b="1" dirty="0">
                <a:latin typeface="Corbel" panose="020B0503020204020204" pitchFamily="34" charset="0"/>
              </a:rPr>
              <a:t> 1. Модернизация оросительной инфраструктуры</a:t>
            </a:r>
            <a:r>
              <a:rPr lang="ru-RU" sz="2800" dirty="0">
                <a:latin typeface="Corbel" panose="020B0503020204020204" pitchFamily="34" charset="0"/>
              </a:rPr>
              <a:t/>
            </a:r>
            <a:br>
              <a:rPr lang="ru-RU" sz="2800" dirty="0">
                <a:latin typeface="Corbel" panose="020B0503020204020204" pitchFamily="34" charset="0"/>
              </a:rPr>
            </a:br>
            <a:r>
              <a:rPr lang="ru-RU" sz="2800" dirty="0">
                <a:latin typeface="Corbel" panose="020B0503020204020204" pitchFamily="34" charset="0"/>
              </a:rPr>
              <a:t>Необходимо увязать это с улучшением </a:t>
            </a:r>
            <a:r>
              <a:rPr lang="ru-RU" sz="2800" u="sng" dirty="0">
                <a:latin typeface="Corbel" panose="020B0503020204020204" pitchFamily="34" charset="0"/>
              </a:rPr>
              <a:t>распределения воды на уровне системы - аппаратное (диспетчерская) и программное обеспечение (правила) </a:t>
            </a:r>
            <a:endParaRPr lang="en-NL" sz="2800" u="sng" dirty="0">
              <a:latin typeface="Corbel" panose="020B0503020204020204" pitchFamily="34" charset="0"/>
            </a:endParaRPr>
          </a:p>
        </p:txBody>
      </p:sp>
      <p:pic>
        <p:nvPicPr>
          <p:cNvPr id="4" name="Picture 3" descr="A map of the country&#10;&#10;Description automatically generated with medium confidence">
            <a:extLst>
              <a:ext uri="{FF2B5EF4-FFF2-40B4-BE49-F238E27FC236}">
                <a16:creationId xmlns:a16="http://schemas.microsoft.com/office/drawing/2014/main" id="{62338E4A-19F2-4319-0C12-05AF3C6E4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2873829"/>
            <a:ext cx="6225422" cy="3496613"/>
          </a:xfrm>
          <a:prstGeom prst="rect">
            <a:avLst/>
          </a:prstGeom>
        </p:spPr>
      </p:pic>
      <p:pic>
        <p:nvPicPr>
          <p:cNvPr id="6" name="Picture 5" descr="A screens on a wall&#10;&#10;Description automatically generated">
            <a:extLst>
              <a:ext uri="{FF2B5EF4-FFF2-40B4-BE49-F238E27FC236}">
                <a16:creationId xmlns:a16="http://schemas.microsoft.com/office/drawing/2014/main" id="{A883CCE1-B720-66DA-F9D8-EC53A5F5C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981" y="2496457"/>
            <a:ext cx="4385733" cy="32893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1585F65-3BBB-EF56-A895-05EEF76FFF00}"/>
              </a:ext>
            </a:extLst>
          </p:cNvPr>
          <p:cNvSpPr txBox="1">
            <a:spLocks/>
          </p:cNvSpPr>
          <p:nvPr/>
        </p:nvSpPr>
        <p:spPr>
          <a:xfrm>
            <a:off x="718843" y="5918002"/>
            <a:ext cx="10897093" cy="803232"/>
          </a:xfrm>
          <a:prstGeom prst="rect">
            <a:avLst/>
          </a:prstGeom>
          <a:solidFill>
            <a:srgbClr val="848964">
              <a:alpha val="80000"/>
            </a:srgb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ru-RU" dirty="0">
                <a:solidFill>
                  <a:srgbClr val="F2F2F2"/>
                </a:solidFill>
                <a:latin typeface="Candara"/>
              </a:rPr>
              <a:t>Вопрос</a:t>
            </a:r>
            <a:r>
              <a:rPr lang="ru-RU" b="1" dirty="0">
                <a:solidFill>
                  <a:srgbClr val="F2F2F2"/>
                </a:solidFill>
                <a:latin typeface="Candara"/>
              </a:rPr>
              <a:t> "Кто, что, как, когда и где получает" </a:t>
            </a:r>
            <a:r>
              <a:rPr lang="ru-RU" dirty="0">
                <a:solidFill>
                  <a:srgbClr val="F2F2F2"/>
                </a:solidFill>
                <a:latin typeface="Candara"/>
              </a:rPr>
              <a:t>лежит в основе управления водными ресурсами, экономики и общества в целом</a:t>
            </a:r>
            <a:endParaRPr lang="en-US" i="1" dirty="0">
              <a:solidFill>
                <a:srgbClr val="F2F2F2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5825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ater treatment plant with a concrete structure&#10;&#10;Description automatically generated with medium confidence">
            <a:extLst>
              <a:ext uri="{FF2B5EF4-FFF2-40B4-BE49-F238E27FC236}">
                <a16:creationId xmlns:a16="http://schemas.microsoft.com/office/drawing/2014/main" id="{60F9EB69-1E30-BBE8-996E-2E052AD87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F79D40-49C6-E89D-0F37-CF546784BB20}"/>
              </a:ext>
            </a:extLst>
          </p:cNvPr>
          <p:cNvSpPr txBox="1"/>
          <p:nvPr/>
        </p:nvSpPr>
        <p:spPr>
          <a:xfrm>
            <a:off x="232229" y="576275"/>
            <a:ext cx="11727541" cy="3293209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orbel" panose="020B0503020204020204" pitchFamily="34" charset="0"/>
              </a:rPr>
              <a:t>2. Управление водными ресурсами в оросительных системах</a:t>
            </a:r>
          </a:p>
          <a:p>
            <a:endParaRPr lang="ru-RU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orbel" panose="020B0503020204020204" pitchFamily="34" charset="0"/>
              </a:rPr>
              <a:t>Использование нетрадиционных источников воды для решения проблемы дефицита воды</a:t>
            </a:r>
          </a:p>
          <a:p>
            <a:pPr lvl="1"/>
            <a:r>
              <a:rPr lang="ru-RU" sz="2400" dirty="0">
                <a:solidFill>
                  <a:schemeClr val="bg1"/>
                </a:solidFill>
                <a:latin typeface="Corbel" panose="020B0503020204020204" pitchFamily="34" charset="0"/>
              </a:rPr>
              <a:t>	- Снижение заболачивания и засоления и экономия воды</a:t>
            </a:r>
          </a:p>
          <a:p>
            <a:pPr lvl="1"/>
            <a:r>
              <a:rPr lang="ru-RU" sz="2400" dirty="0">
                <a:solidFill>
                  <a:schemeClr val="bg1"/>
                </a:solidFill>
                <a:latin typeface="Corbel" panose="020B0503020204020204" pitchFamily="34" charset="0"/>
              </a:rPr>
              <a:t>	- Совместное использование поверхностных и подземных вод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orbel" panose="020B0503020204020204" pitchFamily="34" charset="0"/>
              </a:rPr>
              <a:t>Контролируемый водоотвод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Corbel" panose="020B0503020204020204" pitchFamily="34" charset="0"/>
              </a:rPr>
              <a:t>Использование солеустойчивых культур </a:t>
            </a:r>
            <a:endParaRPr lang="en-NL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0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 treatment plant with a concrete structure&#10;&#10;Description automatically generated with medium confidence">
            <a:extLst>
              <a:ext uri="{FF2B5EF4-FFF2-40B4-BE49-F238E27FC236}">
                <a16:creationId xmlns:a16="http://schemas.microsoft.com/office/drawing/2014/main" id="{22D4A5DD-6C68-80E1-308D-E71DCE3E5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55A9CB-7112-96DB-3236-0DF493B7CBFD}"/>
              </a:ext>
            </a:extLst>
          </p:cNvPr>
          <p:cNvSpPr txBox="1">
            <a:spLocks/>
          </p:cNvSpPr>
          <p:nvPr/>
        </p:nvSpPr>
        <p:spPr>
          <a:xfrm>
            <a:off x="2706715" y="0"/>
            <a:ext cx="7482313" cy="1708242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bg1"/>
                </a:solidFill>
                <a:latin typeface="Corbel" panose="020B0503020204020204" pitchFamily="34" charset="0"/>
              </a:rPr>
              <a:t>Нетрадиционные водные ресурсы могут решить проблему дефицита воды</a:t>
            </a:r>
            <a:endParaRPr lang="en-GB" sz="3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3375B8-AC92-C965-956F-49AD5F58C483}"/>
              </a:ext>
            </a:extLst>
          </p:cNvPr>
          <p:cNvSpPr txBox="1">
            <a:spLocks/>
          </p:cNvSpPr>
          <p:nvPr/>
        </p:nvSpPr>
        <p:spPr>
          <a:xfrm>
            <a:off x="311858" y="1625600"/>
            <a:ext cx="11448020" cy="4614479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Использование нетрадиционных водных ресурсов включает в себя:</a:t>
            </a:r>
          </a:p>
          <a:p>
            <a:pPr lvl="1"/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повторное использование городских и технических вод</a:t>
            </a:r>
          </a:p>
          <a:p>
            <a:pPr lvl="1"/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опреснение соленой воды</a:t>
            </a:r>
          </a:p>
          <a:p>
            <a:pPr lvl="1"/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сбор дождевой воды</a:t>
            </a:r>
          </a:p>
          <a:p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Восстановленная вода в </a:t>
            </a:r>
            <a:r>
              <a:rPr lang="ru-RU" sz="2200" b="1" dirty="0">
                <a:solidFill>
                  <a:schemeClr val="bg1"/>
                </a:solidFill>
                <a:latin typeface="Corbel" panose="020B0503020204020204" pitchFamily="34" charset="0"/>
              </a:rPr>
              <a:t>Испании</a:t>
            </a:r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 широко используется в сельском хозяйстве, </a:t>
            </a:r>
            <a:r>
              <a:rPr lang="ru-RU" sz="2200" b="1" dirty="0">
                <a:solidFill>
                  <a:schemeClr val="bg1"/>
                </a:solidFill>
                <a:latin typeface="Corbel" panose="020B0503020204020204" pitchFamily="34" charset="0"/>
              </a:rPr>
              <a:t>составляя 61,9% от общего объема потребления</a:t>
            </a:r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. Она служит важнейшим источником орошения, особенно в засушливых и полузасушливых регионах. Увеличение запасов водных ресурсов</a:t>
            </a:r>
          </a:p>
          <a:p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Такое использование приводит к:</a:t>
            </a:r>
          </a:p>
          <a:p>
            <a:pPr lvl="1"/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увеличению запасов водных ресурсов</a:t>
            </a:r>
          </a:p>
          <a:p>
            <a:pPr lvl="1"/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сохранению ресурсов пресной воды, таких как водно-болотные угодья, реки и водоносные горизонты.</a:t>
            </a:r>
          </a:p>
          <a:p>
            <a:r>
              <a:rPr lang="ru-RU" sz="2200" dirty="0">
                <a:solidFill>
                  <a:schemeClr val="bg1"/>
                </a:solidFill>
                <a:latin typeface="Corbel" panose="020B0503020204020204" pitchFamily="34" charset="0"/>
              </a:rPr>
              <a:t>Следовательно, фермеры получают доступ к более предсказуемому и чистому водоснабжению</a:t>
            </a:r>
            <a:endParaRPr lang="en-GB" sz="2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grass, outdoor object&#10;&#10;Description automatically generated">
            <a:extLst>
              <a:ext uri="{FF2B5EF4-FFF2-40B4-BE49-F238E27FC236}">
                <a16:creationId xmlns:a16="http://schemas.microsoft.com/office/drawing/2014/main" id="{59CA12A4-99C5-2744-8A6C-AEF07E12B3F3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2" b="21224"/>
          <a:stretch/>
        </p:blipFill>
        <p:spPr>
          <a:xfrm>
            <a:off x="1" y="0"/>
            <a:ext cx="12191998" cy="6589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44793-8486-E006-1991-EDC2290DEED2}"/>
              </a:ext>
            </a:extLst>
          </p:cNvPr>
          <p:cNvSpPr txBox="1"/>
          <p:nvPr/>
        </p:nvSpPr>
        <p:spPr>
          <a:xfrm>
            <a:off x="246741" y="91104"/>
            <a:ext cx="11255829" cy="954107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2800" b="1" dirty="0">
                <a:solidFill>
                  <a:schemeClr val="bg1"/>
                </a:solidFill>
                <a:latin typeface="Corbel"/>
              </a:rPr>
              <a:t>Совместное управление поверхностными и подземными водами в оросительных системах для снижения заболачивания и засоления</a:t>
            </a:r>
            <a:endParaRPr kumimoji="0" lang="en-US" sz="28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DB9EDC6-7809-F410-90F8-1596C7F62690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0743" y="3106056"/>
            <a:ext cx="4892409" cy="3184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3D8C79-1474-24B4-769E-F0687C39718B}"/>
              </a:ext>
            </a:extLst>
          </p:cNvPr>
          <p:cNvSpPr txBox="1"/>
          <p:nvPr/>
        </p:nvSpPr>
        <p:spPr>
          <a:xfrm>
            <a:off x="14513" y="2926195"/>
            <a:ext cx="3191674" cy="3046988"/>
          </a:xfrm>
          <a:prstGeom prst="rect">
            <a:avLst/>
          </a:prstGeom>
          <a:gradFill>
            <a:gsLst>
              <a:gs pos="19000">
                <a:schemeClr val="bg2">
                  <a:lumMod val="75000"/>
                  <a:alpha val="34283"/>
                </a:schemeClr>
              </a:gs>
              <a:gs pos="100000">
                <a:schemeClr val="bg2">
                  <a:lumMod val="75000"/>
                  <a:alpha val="14748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chemeClr val="bg2">
                  <a:lumMod val="75000"/>
                  <a:alpha val="34283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Corbel" panose="020B0503020204020204" pitchFamily="34" charset="0"/>
              </a:rPr>
              <a:t>Повторное использование неглубоких грунтовых вод в оросительных системах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Поиск баланса между "оптимальным просачиванием и повторным использованием</a:t>
            </a:r>
          </a:p>
          <a:p>
            <a:pPr marL="1066800" lvl="2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Без потерь, без дефицита</a:t>
            </a:r>
          </a:p>
          <a:p>
            <a:pPr marL="1066800" lvl="2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Ориентация на спрос</a:t>
            </a:r>
          </a:p>
          <a:p>
            <a:pPr marL="1066800" lvl="2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Буфер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Коэффициент качества воды</a:t>
            </a:r>
            <a:endParaRPr lang="en-NL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691</Words>
  <Application>Microsoft Office PowerPoint</Application>
  <PresentationFormat>Широкоэкранный</PresentationFormat>
  <Paragraphs>101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Candara</vt:lpstr>
      <vt:lpstr>Corbel</vt:lpstr>
      <vt:lpstr>Office Theme</vt:lpstr>
      <vt:lpstr>Презентация PowerPoint</vt:lpstr>
      <vt:lpstr>Презентация PowerPoint</vt:lpstr>
      <vt:lpstr>Презентация PowerPoint</vt:lpstr>
      <vt:lpstr>1. Модернизация оросительной инфраструктуры Экономия воды: используйте ряд усовершенствованных полевых технологий, но помните о потерях на испарение (= смотрите на чистые потери)</vt:lpstr>
      <vt:lpstr>1. Модернизация оросительной инфраструктуры Управление системой: объединить полностью автоматизированные высокоточные системы с дистанционным зондированием и информационными технологиями </vt:lpstr>
      <vt:lpstr>  1. Модернизация оросительной инфраструктуры Необходимо увязать это с улучшением распределения воды на уровне системы - аппаратное (диспетчерская) и программное обеспечение (правила)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Работа над созданием нормативной базы и правил управления оросительной инфраструктурой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van Steenbergen</dc:creator>
  <cp:lastModifiedBy>Aliya Akhanova</cp:lastModifiedBy>
  <cp:revision>19</cp:revision>
  <dcterms:created xsi:type="dcterms:W3CDTF">2024-05-25T18:01:42Z</dcterms:created>
  <dcterms:modified xsi:type="dcterms:W3CDTF">2024-06-03T12:10:12Z</dcterms:modified>
</cp:coreProperties>
</file>