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33"/>
  </p:notesMasterIdLst>
  <p:sldIdLst>
    <p:sldId id="257" r:id="rId5"/>
    <p:sldId id="258" r:id="rId6"/>
    <p:sldId id="259" r:id="rId7"/>
    <p:sldId id="262" r:id="rId8"/>
    <p:sldId id="263" r:id="rId9"/>
    <p:sldId id="264" r:id="rId10"/>
    <p:sldId id="266" r:id="rId11"/>
    <p:sldId id="265" r:id="rId12"/>
    <p:sldId id="269" r:id="rId13"/>
    <p:sldId id="267" r:id="rId14"/>
    <p:sldId id="270" r:id="rId15"/>
    <p:sldId id="272" r:id="rId16"/>
    <p:sldId id="274" r:id="rId17"/>
    <p:sldId id="278" r:id="rId18"/>
    <p:sldId id="279" r:id="rId19"/>
    <p:sldId id="276" r:id="rId20"/>
    <p:sldId id="277" r:id="rId21"/>
    <p:sldId id="280" r:id="rId22"/>
    <p:sldId id="283" r:id="rId23"/>
    <p:sldId id="285" r:id="rId24"/>
    <p:sldId id="286" r:id="rId25"/>
    <p:sldId id="294" r:id="rId26"/>
    <p:sldId id="287" r:id="rId27"/>
    <p:sldId id="289" r:id="rId28"/>
    <p:sldId id="291" r:id="rId29"/>
    <p:sldId id="290" r:id="rId30"/>
    <p:sldId id="292" r:id="rId31"/>
    <p:sldId id="29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DD27922-2A6C-4F28-B0E4-D88C50A1E400}">
          <p14:sldIdLst>
            <p14:sldId id="257"/>
            <p14:sldId id="258"/>
            <p14:sldId id="259"/>
            <p14:sldId id="262"/>
            <p14:sldId id="263"/>
            <p14:sldId id="264"/>
            <p14:sldId id="266"/>
            <p14:sldId id="265"/>
            <p14:sldId id="269"/>
            <p14:sldId id="267"/>
            <p14:sldId id="270"/>
            <p14:sldId id="272"/>
            <p14:sldId id="274"/>
            <p14:sldId id="278"/>
            <p14:sldId id="279"/>
            <p14:sldId id="276"/>
            <p14:sldId id="277"/>
            <p14:sldId id="280"/>
            <p14:sldId id="283"/>
            <p14:sldId id="285"/>
            <p14:sldId id="286"/>
            <p14:sldId id="294"/>
            <p14:sldId id="287"/>
            <p14:sldId id="289"/>
            <p14:sldId id="291"/>
            <p14:sldId id="290"/>
            <p14:sldId id="292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accent6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6"/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Лист1!$E$3:$J$3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Лист1!$E$4:$J$4</c:f>
              <c:numCache>
                <c:formatCode>General</c:formatCode>
                <c:ptCount val="6"/>
                <c:pt idx="0">
                  <c:v>277145</c:v>
                </c:pt>
                <c:pt idx="1">
                  <c:v>132134</c:v>
                </c:pt>
                <c:pt idx="2">
                  <c:v>294289</c:v>
                </c:pt>
                <c:pt idx="3">
                  <c:v>114886</c:v>
                </c:pt>
                <c:pt idx="4">
                  <c:v>113247</c:v>
                </c:pt>
                <c:pt idx="5">
                  <c:v>103447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DC-4855-AC10-AF1418633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296811136"/>
        <c:axId val="296821120"/>
      </c:barChart>
      <c:catAx>
        <c:axId val="29681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96821120"/>
        <c:crosses val="autoZero"/>
        <c:auto val="1"/>
        <c:lblAlgn val="ctr"/>
        <c:lblOffset val="100"/>
        <c:noMultiLvlLbl val="0"/>
      </c:catAx>
      <c:valAx>
        <c:axId val="296821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9681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A77D0-4F65-4FA4-9908-A1D079C5BF88}" type="datetimeFigureOut">
              <a:rPr lang="x-none" smtClean="0"/>
              <a:t>03.06.2024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EB544-7F69-4ABB-944D-85678A06045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08605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EB544-7F69-4ABB-944D-85678A06045D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0998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EB544-7F69-4ABB-944D-85678A06045D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16060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3A43-0036-43A3-9BA9-7880A48CEBF0}" type="datetimeFigureOut">
              <a:rPr lang="x-none" smtClean="0"/>
              <a:t>03.06.2024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048FE-4F79-47D1-A114-C0810AF5BE1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18176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3A43-0036-43A3-9BA9-7880A48CEBF0}" type="datetimeFigureOut">
              <a:rPr lang="x-none" smtClean="0"/>
              <a:t>03.06.2024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048FE-4F79-47D1-A114-C0810AF5BE1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7270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3A43-0036-43A3-9BA9-7880A48CEBF0}" type="datetimeFigureOut">
              <a:rPr lang="x-none" smtClean="0"/>
              <a:t>03.06.2024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048FE-4F79-47D1-A114-C0810AF5BE1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0771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3A43-0036-43A3-9BA9-7880A48CEBF0}" type="datetimeFigureOut">
              <a:rPr lang="x-none" smtClean="0"/>
              <a:t>03.06.2024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048FE-4F79-47D1-A114-C0810AF5BE1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4996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3A43-0036-43A3-9BA9-7880A48CEBF0}" type="datetimeFigureOut">
              <a:rPr lang="x-none" smtClean="0"/>
              <a:t>03.06.2024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048FE-4F79-47D1-A114-C0810AF5BE1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199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3A43-0036-43A3-9BA9-7880A48CEBF0}" type="datetimeFigureOut">
              <a:rPr lang="x-none" smtClean="0"/>
              <a:t>03.06.2024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048FE-4F79-47D1-A114-C0810AF5BE1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2813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3A43-0036-43A3-9BA9-7880A48CEBF0}" type="datetimeFigureOut">
              <a:rPr lang="x-none" smtClean="0"/>
              <a:t>03.06.2024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048FE-4F79-47D1-A114-C0810AF5BE1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851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3A43-0036-43A3-9BA9-7880A48CEBF0}" type="datetimeFigureOut">
              <a:rPr lang="x-none" smtClean="0"/>
              <a:t>03.06.2024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048FE-4F79-47D1-A114-C0810AF5BE1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1065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3A43-0036-43A3-9BA9-7880A48CEBF0}" type="datetimeFigureOut">
              <a:rPr lang="x-none" smtClean="0"/>
              <a:t>03.06.2024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048FE-4F79-47D1-A114-C0810AF5BE1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828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3A43-0036-43A3-9BA9-7880A48CEBF0}" type="datetimeFigureOut">
              <a:rPr lang="x-none" smtClean="0"/>
              <a:t>03.06.2024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048FE-4F79-47D1-A114-C0810AF5BE1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6327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3A43-0036-43A3-9BA9-7880A48CEBF0}" type="datetimeFigureOut">
              <a:rPr lang="x-none" smtClean="0"/>
              <a:t>03.06.2024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048FE-4F79-47D1-A114-C0810AF5BE1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16035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73A43-0036-43A3-9BA9-7880A48CEBF0}" type="datetimeFigureOut">
              <a:rPr lang="x-none" smtClean="0"/>
              <a:t>03.06.2024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048FE-4F79-47D1-A114-C0810AF5BE1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6739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jpg"/><Relationship Id="rId5" Type="http://schemas.openxmlformats.org/officeDocument/2006/relationships/image" Target="../media/image3.e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98AD15-AA73-EB34-EB6D-23F440D2B5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03638"/>
            <a:ext cx="12192000" cy="355436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9D8C97-5F85-3EA6-293B-A05CB11C7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536" y="2235200"/>
            <a:ext cx="9144000" cy="2387600"/>
          </a:xfrm>
        </p:spPr>
        <p:txBody>
          <a:bodyPr>
            <a:noAutofit/>
          </a:bodyPr>
          <a:lstStyle/>
          <a:p>
            <a:pPr indent="450215"/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ИНСТИТУЦИОНАЛЬНОЕ И ЭКОНОМИЧЕСКОЕ СТИМУЛИРОВАНИЕ ОРГАНИЧЕСКОГО СЕЛЬСКОГО ХОЗЯЙСТВА </a:t>
            </a:r>
            <a:b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x-non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x-non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x-none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x-none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МИРОВОЙ ОПЫТ</a:t>
            </a:r>
            <a:r>
              <a:rPr lang="x-none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x-none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ВОЗМОЖНОСТИ ЕГО АДАПТАЦИИ </a:t>
            </a:r>
            <a:r>
              <a:rPr lang="x-none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x-none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 УСЛОВИЯМ КАЗАХСТАНА</a:t>
            </a:r>
            <a:endParaRPr lang="x-none" sz="2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34E23FC-9997-CB05-4C87-35D96F9DB5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8537" y="4752052"/>
            <a:ext cx="9144000" cy="1655762"/>
          </a:xfrm>
        </p:spPr>
        <p:txBody>
          <a:bodyPr/>
          <a:lstStyle/>
          <a:p>
            <a:pPr indent="450215" algn="just"/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Авторы:</a:t>
            </a:r>
            <a:endParaRPr lang="x-none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Д.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э.н</a:t>
            </a:r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профессор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Григорук</a:t>
            </a:r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Владимир Васильевич</a:t>
            </a:r>
            <a:endParaRPr lang="x-none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Климов Е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вгений Владимирович</a:t>
            </a:r>
            <a:endParaRPr lang="x-none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56CF196-E4C1-C6B6-7393-88E4FF3B41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" t="12385" r="6461" b="12615"/>
          <a:stretch/>
        </p:blipFill>
        <p:spPr bwMode="auto">
          <a:xfrm>
            <a:off x="4039460" y="104984"/>
            <a:ext cx="3069262" cy="18899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A794638-BD42-873D-3269-2D934909DC86}"/>
              </a:ext>
            </a:extLst>
          </p:cNvPr>
          <p:cNvCxnSpPr/>
          <p:nvPr/>
        </p:nvCxnSpPr>
        <p:spPr>
          <a:xfrm flipV="1">
            <a:off x="0" y="3192333"/>
            <a:ext cx="12192000" cy="6006"/>
          </a:xfrm>
          <a:prstGeom prst="line">
            <a:avLst/>
          </a:prstGeom>
          <a:ln w="130175" cmpd="thickThin">
            <a:solidFill>
              <a:srgbClr val="4269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897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7C4E6B-75B8-4745-8ABB-98C0F74D4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952" y="-117754"/>
            <a:ext cx="10515600" cy="1325563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Руководство для общественной поддержки органического сельского хозяйства (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IFOAM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) подразделяет меры поддержки органического сельского хозяйства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на три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группы: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E1502-A4F7-6E13-61B2-E2E6330DA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565" y="1679780"/>
            <a:ext cx="10619772" cy="5416167"/>
          </a:xfrm>
        </p:spPr>
        <p:txBody>
          <a:bodyPr>
            <a:noAutofit/>
          </a:bodyPr>
          <a:lstStyle/>
          <a:p>
            <a:pPr marL="571500" indent="-342900" algn="just">
              <a:buAutoNum type="arabicPeriod"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Меры, стимулирующие производство и предложение органических продуктов.</a:t>
            </a:r>
          </a:p>
          <a:p>
            <a:pPr marL="514350" indent="-285750" algn="just">
              <a:spcBef>
                <a:spcPts val="0"/>
              </a:spcBef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органические исследования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 algn="just">
              <a:spcBef>
                <a:spcPts val="0"/>
              </a:spcBef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органическая сертификация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 algn="just">
              <a:spcBef>
                <a:spcPts val="0"/>
              </a:spcBef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профессиональное обучение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 algn="just">
              <a:spcBef>
                <a:spcPts val="0"/>
              </a:spcBef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конверсия и содержание площадей под органическое производство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 algn="just">
              <a:spcBef>
                <a:spcPts val="0"/>
              </a:spcBef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инвестиции в органическую ферму на создание органической инфраструктуры, агротуризма и др.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Меры, стимулирующие спрос на органическую продукцию.</a:t>
            </a:r>
          </a:p>
          <a:p>
            <a:pPr marL="514350" indent="-285750" algn="just"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потребителей и рекламные кампании,</a:t>
            </a:r>
            <a:endParaRPr lang="x-non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 algn="just"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закупки,</a:t>
            </a:r>
            <a:endParaRPr lang="x-non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 algn="just"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внутренней торговли и потребления,</a:t>
            </a:r>
            <a:endParaRPr lang="x-non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 algn="just"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школьное органическое садоводство и учебные программы,</a:t>
            </a:r>
            <a:endParaRPr lang="x-non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 algn="just"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экспорта и другие меры. </a:t>
            </a:r>
            <a:endParaRPr lang="x-non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Меры, содействующие органическому развитию.</a:t>
            </a:r>
          </a:p>
          <a:p>
            <a:pPr marL="465750" indent="-285750" algn="just"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подготовку и распространение национальных данных,</a:t>
            </a:r>
            <a:endParaRPr lang="x-non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5750" indent="-285750" algn="just"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органических ассоциаций и других НПО,</a:t>
            </a:r>
            <a:endParaRPr lang="x-non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5750" indent="-285750" algn="just"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органической экспертизы в государственном секторе</a:t>
            </a:r>
          </a:p>
          <a:p>
            <a:endParaRPr lang="x-none" sz="180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CBA73FF-1E17-40D1-1452-2635A216E507}"/>
              </a:ext>
            </a:extLst>
          </p:cNvPr>
          <p:cNvGrpSpPr/>
          <p:nvPr/>
        </p:nvGrpSpPr>
        <p:grpSpPr>
          <a:xfrm>
            <a:off x="0" y="160416"/>
            <a:ext cx="12192000" cy="1195159"/>
            <a:chOff x="0" y="160416"/>
            <a:chExt cx="12192000" cy="1195159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1D0F081-4BA5-5EFD-2000-639599168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056752"/>
              <a:ext cx="12192000" cy="298823"/>
            </a:xfrm>
            <a:prstGeom prst="rect">
              <a:avLst/>
            </a:prstGeom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BC6A9614-250F-4206-D0E1-20624E408EF0}"/>
                </a:ext>
              </a:extLst>
            </p:cNvPr>
            <p:cNvCxnSpPr/>
            <p:nvPr/>
          </p:nvCxnSpPr>
          <p:spPr>
            <a:xfrm flipH="1" flipV="1">
              <a:off x="838200" y="160416"/>
              <a:ext cx="15240" cy="769224"/>
            </a:xfrm>
            <a:prstGeom prst="line">
              <a:avLst/>
            </a:prstGeom>
            <a:ln w="231775" cmpd="thickThin">
              <a:solidFill>
                <a:srgbClr val="4269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6ED4DCD-7C32-6594-6EB7-99027A364E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908613"/>
              </p:ext>
            </p:extLst>
          </p:nvPr>
        </p:nvGraphicFramePr>
        <p:xfrm>
          <a:off x="9257217" y="4542528"/>
          <a:ext cx="2334762" cy="1460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CorelDRAW" r:id="rId5" imgW="2408718" imgH="1507158" progId="CorelDraw.Graphic.21">
                  <p:embed/>
                </p:oleObj>
              </mc:Choice>
              <mc:Fallback>
                <p:oleObj name="CorelDRAW" r:id="rId5" imgW="2408718" imgH="1507158" progId="CorelDraw.Graphic.21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F6ED4DCD-7C32-6594-6EB7-99027A364E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57217" y="4542528"/>
                        <a:ext cx="2334762" cy="14605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6186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FEE140A-49F4-6038-6258-E5F08344A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336" y="-27383"/>
            <a:ext cx="9858704" cy="1325563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ПРЕИМУЩЕСТВА ОРГАНИЧЕСКОГО СЕЛЬСКОГО ХОЗЯЙСТВА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B6C412-0CB1-DCA4-6810-BF16705C6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6647"/>
            <a:ext cx="10515600" cy="4351338"/>
          </a:xfrm>
        </p:spPr>
        <p:txBody>
          <a:bodyPr>
            <a:normAutofit lnSpcReduction="10000"/>
          </a:bodyPr>
          <a:lstStyle/>
          <a:p>
            <a:pPr marL="514350" indent="-285750" algn="just"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ru-RU" sz="20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защищает и увеличивает биоразнообразие и устойчивые агроэкосистемы;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x-non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 algn="just"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поддерживает методы биологической борьбы с вредителями и способствует экологическому равновесию;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 algn="just"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сохраняет качество воды и, следовательно, сводит к минимуму потребность в дорогостоящей очистке;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 algn="just"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ru-RU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поддерживает плодородие почвы.</a:t>
            </a:r>
          </a:p>
          <a:p>
            <a:pPr marL="514350" indent="-285750" algn="just"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сохранение ландшафтов, </a:t>
            </a:r>
          </a:p>
          <a:p>
            <a:pPr marL="514350" indent="-285750" algn="just"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положительное влияние на здоровье. </a:t>
            </a:r>
          </a:p>
          <a:p>
            <a:pPr indent="0" algn="just">
              <a:buNone/>
              <a:tabLst>
                <a:tab pos="540385" algn="l"/>
              </a:tabLst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buNone/>
              <a:tabLst>
                <a:tab pos="54038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Там же отмечают, что в целом органическое сельское хозяйство обходится обществу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дешевле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чем традиционное сельское хозяйство. Если бы негативные внешние эффекты традиционного сельского хозяйства были учтены в цене, традиционная продукция была бы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дороже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чем органическая.</a:t>
            </a:r>
            <a:endParaRPr lang="x-non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 algn="just">
              <a:buFont typeface="Wingdings" panose="05000000000000000000" pitchFamily="2" charset="2"/>
              <a:buChar char="§"/>
              <a:tabLst>
                <a:tab pos="540385" algn="l"/>
              </a:tabLst>
            </a:pPr>
            <a:endParaRPr lang="x-none" sz="2000" u="none" strike="noStrike" dirty="0"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x-none" dirty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03AAAAAC-65D8-5E34-3FBA-53C95425F76E}"/>
              </a:ext>
            </a:extLst>
          </p:cNvPr>
          <p:cNvCxnSpPr/>
          <p:nvPr/>
        </p:nvCxnSpPr>
        <p:spPr>
          <a:xfrm flipH="1" flipV="1">
            <a:off x="838200" y="160416"/>
            <a:ext cx="15240" cy="769224"/>
          </a:xfrm>
          <a:prstGeom prst="line">
            <a:avLst/>
          </a:prstGeom>
          <a:ln w="231775" cmpd="thickThin">
            <a:solidFill>
              <a:srgbClr val="4269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4D6A5D6-7848-32C4-64A6-F95A158601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048445"/>
              </p:ext>
            </p:extLst>
          </p:nvPr>
        </p:nvGraphicFramePr>
        <p:xfrm>
          <a:off x="10881360" y="-27383"/>
          <a:ext cx="1242384" cy="77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CorelDRAW" r:id="rId3" imgW="2408718" imgH="1507158" progId="CorelDraw.Graphic.21">
                  <p:embed/>
                </p:oleObj>
              </mc:Choice>
              <mc:Fallback>
                <p:oleObj name="CorelDRAW" r:id="rId3" imgW="2408718" imgH="1507158" progId="CorelDraw.Graphic.21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24D6A5D6-7848-32C4-64A6-F95A158601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81360" y="-27383"/>
                        <a:ext cx="1242384" cy="7772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1880E8-C0BD-C01B-4449-409490B8A35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6752"/>
            <a:ext cx="12192000" cy="29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1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D0F41EE-FB6E-F0E2-1959-6A1BFB23A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554" y="122518"/>
            <a:ext cx="8499191" cy="780769"/>
          </a:xfrm>
        </p:spPr>
        <p:txBody>
          <a:bodyPr/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Классификацию мер стимулирования Казахский НИИ экономики АПК и развития сельских территорий: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869BB5-AA1B-F1C6-EA8E-BF9A9C56A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545" y="1538402"/>
            <a:ext cx="10515600" cy="5031069"/>
          </a:xfrm>
          <a:solidFill>
            <a:schemeClr val="bg1"/>
          </a:solidFill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Государственное регулирование (поддержка)</a:t>
            </a:r>
            <a:endParaRPr lang="x-none" sz="1800" b="1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600"/>
              </a:spcAft>
              <a:buNone/>
            </a:pPr>
            <a:r>
              <a:rPr lang="ru-RU"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методы нефинансовой поддержки (институциональная поддержка):</a:t>
            </a:r>
            <a:endParaRPr lang="x-none" sz="1800" b="1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ru-RU"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законодательное и нормативно-правовое регулирование; </a:t>
            </a:r>
            <a:endParaRPr lang="x-none" sz="1800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ru-RU"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реализация республиканских, региональных и отраслевых программ организации и развития производства органической продукции:</a:t>
            </a:r>
            <a:endParaRPr lang="x-none" sz="1800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ru-RU"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информационное, консультационное и методическое обеспечение субъектов органического производства;</a:t>
            </a:r>
            <a:endParaRPr lang="x-none" sz="1800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ru-RU"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научно-исследовательских работ в области производства органической продукции;</a:t>
            </a:r>
            <a:endParaRPr lang="x-none" sz="1800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600"/>
              </a:spcAft>
              <a:buNone/>
            </a:pPr>
            <a:r>
              <a:rPr lang="ru-RU"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методы финансовой поддержки:</a:t>
            </a:r>
            <a:endParaRPr lang="x-none" sz="1800" b="1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tabLst>
                <a:tab pos="630555" algn="l"/>
              </a:tabLst>
            </a:pPr>
            <a:r>
              <a:rPr lang="ru-RU"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субсидирование;</a:t>
            </a:r>
            <a:endParaRPr lang="x-none" sz="1800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tabLst>
                <a:tab pos="630555" algn="l"/>
              </a:tabLst>
            </a:pPr>
            <a:r>
              <a:rPr lang="ru-RU"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льготное кредитование;</a:t>
            </a:r>
            <a:endParaRPr lang="x-none" sz="1800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tabLst>
                <a:tab pos="630555" algn="l"/>
              </a:tabLst>
            </a:pPr>
            <a:r>
              <a:rPr lang="ru-RU"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 рисков, возникающих при производстве органической продукции.</a:t>
            </a:r>
          </a:p>
          <a:p>
            <a:pPr marL="0" indent="0" algn="just">
              <a:spcBef>
                <a:spcPts val="0"/>
              </a:spcBef>
              <a:buNone/>
              <a:tabLst>
                <a:tab pos="630555" algn="l"/>
              </a:tabLst>
            </a:pPr>
            <a:endParaRPr lang="ru-RU" sz="1800" b="1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  <a:tabLst>
                <a:tab pos="630555" algn="l"/>
              </a:tabLst>
            </a:pPr>
            <a:r>
              <a:rPr lang="ru-RU"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Рыночное регулирование органического производства:</a:t>
            </a:r>
          </a:p>
          <a:p>
            <a:pPr algn="just">
              <a:spcBef>
                <a:spcPts val="0"/>
              </a:spcBef>
              <a:tabLst>
                <a:tab pos="630555" algn="l"/>
              </a:tabLst>
            </a:pPr>
            <a:r>
              <a:rPr lang="ru-RU"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органическая премия (повышенная цена продажи);</a:t>
            </a:r>
          </a:p>
          <a:p>
            <a:pPr algn="just">
              <a:spcBef>
                <a:spcPts val="0"/>
              </a:spcBef>
              <a:tabLst>
                <a:tab pos="630555" algn="l"/>
              </a:tabLst>
            </a:pPr>
            <a:r>
              <a:rPr lang="ru-RU"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спроса на органическую продукцию;</a:t>
            </a:r>
          </a:p>
          <a:p>
            <a:pPr algn="just">
              <a:spcBef>
                <a:spcPts val="0"/>
              </a:spcBef>
              <a:tabLst>
                <a:tab pos="630555" algn="l"/>
              </a:tabLst>
            </a:pPr>
            <a:r>
              <a:rPr lang="ru-RU"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здорового образа питания и сохранения чистой экологической среды;</a:t>
            </a:r>
          </a:p>
          <a:p>
            <a:pPr algn="just">
              <a:spcBef>
                <a:spcPts val="0"/>
              </a:spcBef>
              <a:tabLst>
                <a:tab pos="630555" algn="l"/>
              </a:tabLst>
            </a:pPr>
            <a:r>
              <a:rPr lang="ru-RU"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субъекта органического производства получить максимум прибыли;</a:t>
            </a:r>
          </a:p>
          <a:p>
            <a:pPr algn="just">
              <a:spcBef>
                <a:spcPts val="0"/>
              </a:spcBef>
              <a:tabLst>
                <a:tab pos="630555" algn="l"/>
              </a:tabLst>
            </a:pPr>
            <a:r>
              <a:rPr lang="ru-RU"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продвижение органической продукции на внутреннем и внешних рынках . </a:t>
            </a:r>
          </a:p>
          <a:p>
            <a:pPr algn="just">
              <a:spcBef>
                <a:spcPts val="0"/>
              </a:spcBef>
              <a:tabLst>
                <a:tab pos="630555" algn="l"/>
              </a:tabLst>
            </a:pPr>
            <a:endParaRPr lang="x-none" sz="1800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6F91B20F-DF35-6E5B-5D0A-EE9ED0BEBCC5}"/>
              </a:ext>
            </a:extLst>
          </p:cNvPr>
          <p:cNvCxnSpPr/>
          <p:nvPr/>
        </p:nvCxnSpPr>
        <p:spPr>
          <a:xfrm flipH="1" flipV="1">
            <a:off x="838200" y="160416"/>
            <a:ext cx="15240" cy="769224"/>
          </a:xfrm>
          <a:prstGeom prst="line">
            <a:avLst/>
          </a:prstGeom>
          <a:ln w="231775" cmpd="thickThin">
            <a:solidFill>
              <a:srgbClr val="4269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30C37CF-D236-2D86-53D8-B9278D8546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602965"/>
              </p:ext>
            </p:extLst>
          </p:nvPr>
        </p:nvGraphicFramePr>
        <p:xfrm>
          <a:off x="10881360" y="-27383"/>
          <a:ext cx="1242384" cy="77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CorelDRAW" r:id="rId3" imgW="2408718" imgH="1507158" progId="CorelDraw.Graphic.21">
                  <p:embed/>
                </p:oleObj>
              </mc:Choice>
              <mc:Fallback>
                <p:oleObj name="CorelDRAW" r:id="rId3" imgW="2408718" imgH="1507158" progId="CorelDraw.Graphic.21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C30C37CF-D236-2D86-53D8-B9278D8546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81360" y="-27383"/>
                        <a:ext cx="1242384" cy="7772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87EBC5-A9BB-D658-8554-FDF226D98EB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6752"/>
            <a:ext cx="12192000" cy="298823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DCF4FC3-469F-2ADF-967A-E58166A19CB2}"/>
              </a:ext>
            </a:extLst>
          </p:cNvPr>
          <p:cNvCxnSpPr/>
          <p:nvPr/>
        </p:nvCxnSpPr>
        <p:spPr>
          <a:xfrm flipH="1" flipV="1">
            <a:off x="838200" y="142151"/>
            <a:ext cx="15240" cy="769224"/>
          </a:xfrm>
          <a:prstGeom prst="line">
            <a:avLst/>
          </a:prstGeom>
          <a:ln w="231775" cmpd="thickThin">
            <a:solidFill>
              <a:srgbClr val="4269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768332D7-7AA5-96E8-4A9D-EC53DF359C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602965"/>
              </p:ext>
            </p:extLst>
          </p:nvPr>
        </p:nvGraphicFramePr>
        <p:xfrm>
          <a:off x="10881360" y="-45648"/>
          <a:ext cx="1242384" cy="77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CorelDRAW" r:id="rId6" imgW="2408718" imgH="1507158" progId="CorelDraw.Graphic.21">
                  <p:embed/>
                </p:oleObj>
              </mc:Choice>
              <mc:Fallback>
                <p:oleObj name="CorelDRAW" r:id="rId6" imgW="2408718" imgH="1507158" progId="CorelDraw.Graphic.21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768332D7-7AA5-96E8-4A9D-EC53DF359C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81360" y="-45648"/>
                        <a:ext cx="1242384" cy="7772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4775E54-D5F1-5409-A418-52D4F7CF9F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8487"/>
            <a:ext cx="12192000" cy="29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63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69B0815-DA90-8A40-93C1-87D7A792F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428" y="292683"/>
            <a:ext cx="7756634" cy="792343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Мотивы, которые побуждают производителей производить, а потребителей покупать органические продукты питания. </a:t>
            </a:r>
            <a:r>
              <a:rPr lang="x-non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x-non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ECBBB6-6A68-5C61-25E5-50C2BC752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995" y="1693709"/>
            <a:ext cx="10566722" cy="4359738"/>
          </a:xfr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rmAutofit lnSpcReduction="10000"/>
          </a:bodyPr>
          <a:lstStyle/>
          <a:p>
            <a:pPr indent="0" algn="just"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Мотивы к производству органической продукции будут:</a:t>
            </a:r>
            <a:endParaRPr lang="x-none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желание удовлетворить запросы личной семьи в экологически здоровой еде;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8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сохранить природную среду в процессе производства;</a:t>
            </a:r>
            <a:endParaRPr lang="x-none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8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реализовать продукцию по достойной цене, т.е. получить премию от покупателя за высокое качество продовольственного товара;</a:t>
            </a:r>
            <a:endParaRPr lang="x-none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8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получить прибыль для удовлетворения личных потребностей и расширения производства.</a:t>
            </a:r>
          </a:p>
          <a:p>
            <a:pPr indent="0" algn="just" fontAlgn="base">
              <a:buNone/>
            </a:pPr>
            <a:endParaRPr lang="ru-RU" sz="1800" b="1" dirty="0"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 fontAlgn="base">
              <a:buNone/>
            </a:pPr>
            <a:r>
              <a:rPr lang="ru-RU" sz="1800" b="1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Мотивы потребления органической продукции :</a:t>
            </a:r>
            <a:endParaRPr lang="x-none" sz="1800" b="1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SzPts val="1000"/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8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экологическая безопасность питания;</a:t>
            </a:r>
            <a:endParaRPr lang="x-none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SzPts val="1000"/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8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высокое качество и свежесть продукции;</a:t>
            </a:r>
            <a:endParaRPr lang="x-none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SzPts val="1000"/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8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лучшие вкусовые свойства органической продукции;</a:t>
            </a:r>
            <a:endParaRPr lang="x-none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SzPts val="1000"/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8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отсутствие генетически модифицированных организмов;</a:t>
            </a:r>
            <a:endParaRPr lang="x-none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SzPts val="1000"/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8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поддержка фермерских доходов как мощный элемент повышения лояльности потребителей.</a:t>
            </a:r>
            <a:endParaRPr lang="x-none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736080C8-C1F2-D5E6-8FCF-3CA8973D64A2}"/>
              </a:ext>
            </a:extLst>
          </p:cNvPr>
          <p:cNvCxnSpPr/>
          <p:nvPr/>
        </p:nvCxnSpPr>
        <p:spPr>
          <a:xfrm flipH="1" flipV="1">
            <a:off x="838200" y="160416"/>
            <a:ext cx="15240" cy="769224"/>
          </a:xfrm>
          <a:prstGeom prst="line">
            <a:avLst/>
          </a:prstGeom>
          <a:ln w="231775" cmpd="thickThin">
            <a:solidFill>
              <a:srgbClr val="4269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EA21DD6-C512-41AF-7B23-D9AEF2B9B6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266185"/>
              </p:ext>
            </p:extLst>
          </p:nvPr>
        </p:nvGraphicFramePr>
        <p:xfrm>
          <a:off x="10881360" y="-27383"/>
          <a:ext cx="1242384" cy="77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CorelDRAW" r:id="rId3" imgW="2408718" imgH="1507158" progId="CorelDraw.Graphic.21">
                  <p:embed/>
                </p:oleObj>
              </mc:Choice>
              <mc:Fallback>
                <p:oleObj name="CorelDRAW" r:id="rId3" imgW="2408718" imgH="1507158" progId="CorelDraw.Graphic.21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7EA21DD6-C512-41AF-7B23-D9AEF2B9B6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81360" y="-27383"/>
                        <a:ext cx="1242384" cy="7772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A03995-ED6F-6962-BDC7-27F77F2C9E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6752"/>
            <a:ext cx="12192000" cy="29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23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D03D0-F6F5-B4A4-AEC5-FADCDAE73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456" y="-104742"/>
            <a:ext cx="10515600" cy="1325563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СТИМУЛИРУЮЩАЯ РОЛЬ НОРМАТИВНО-ПРАВОВОГО ОБЕСПЕЧЕНИЯ ОРГАНИЧЕСКОГО СЕЛЬСКОГО ХОЗЯЙСТВА В МИРЕ И ЕС</a:t>
            </a:r>
            <a:endParaRPr lang="x-none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17D6A0-FC00-C4D4-9E31-74D17123E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истори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endParaRPr lang="ru-RU" sz="20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1980 году Франция стала первой страной в Европе, принявшей национальное законодательство в сфере органического сельского хозяйства.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2015 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Дания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приняла Органический план действий который предполагает стать 100% органической страной.</a:t>
            </a: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Германии действует закон об органическом сельском хозяйстве (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Okolandbaugeserz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OLG), принятый 15 июля 2002 года</a:t>
            </a:r>
          </a:p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1990 году в США был принят закон, а в 2002 году НОП</a:t>
            </a: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1 января 2022 года в ЕС введено в действие новое органическое законодательство - Регламент Европейского Парламента и Совета ЕС №2018/848 </a:t>
            </a: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Стратегии «От фермы до вилки» Комиссия ЕС определила цель - «не менее 25% сельскохозяйственных земель ЕС под органическим сельским хозяйством к 2030 г.</a:t>
            </a:r>
          </a:p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ADCB0A1A-64CA-F76E-2BF7-44CC765F6172}"/>
              </a:ext>
            </a:extLst>
          </p:cNvPr>
          <p:cNvCxnSpPr/>
          <p:nvPr/>
        </p:nvCxnSpPr>
        <p:spPr>
          <a:xfrm flipH="1" flipV="1">
            <a:off x="838200" y="160416"/>
            <a:ext cx="15240" cy="769224"/>
          </a:xfrm>
          <a:prstGeom prst="line">
            <a:avLst/>
          </a:prstGeom>
          <a:ln w="231775" cmpd="thickThin">
            <a:solidFill>
              <a:srgbClr val="4269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01CCA78-CDC1-D311-7A7A-7147D29C50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266185"/>
              </p:ext>
            </p:extLst>
          </p:nvPr>
        </p:nvGraphicFramePr>
        <p:xfrm>
          <a:off x="10881360" y="-27383"/>
          <a:ext cx="1242384" cy="77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CorelDRAW" r:id="rId3" imgW="2408718" imgH="1507158" progId="CorelDraw.Graphic.21">
                  <p:embed/>
                </p:oleObj>
              </mc:Choice>
              <mc:Fallback>
                <p:oleObj name="CorelDRAW" r:id="rId3" imgW="2408718" imgH="1507158" progId="CorelDraw.Graphic.21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A01CCA78-CDC1-D311-7A7A-7147D29C50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81360" y="-27383"/>
                        <a:ext cx="1242384" cy="7772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A7AE94-B186-7225-E393-17E62BB36E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6752"/>
            <a:ext cx="12192000" cy="29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74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49B4EF-6D23-9F0B-D7AC-B7CB6B201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937" y="46672"/>
            <a:ext cx="9892861" cy="1325563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ОСИ ПЛАНА ПО РАЗВИТИЮ ОРГАНИЧЕСКОГО ПРОИЗВОДСТВА ЕС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(из Регламента Европейского Парламента и Совета ЕС №2018/848)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x-none" sz="14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3725FCD-0320-CF90-A405-7B69289265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184661"/>
              </p:ext>
            </p:extLst>
          </p:nvPr>
        </p:nvGraphicFramePr>
        <p:xfrm>
          <a:off x="461141" y="1482687"/>
          <a:ext cx="11269717" cy="518160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3312073">
                  <a:extLst>
                    <a:ext uri="{9D8B030D-6E8A-4147-A177-3AD203B41FA5}">
                      <a16:colId xmlns:a16="http://schemas.microsoft.com/office/drawing/2014/main" val="230295345"/>
                    </a:ext>
                  </a:extLst>
                </a:gridCol>
                <a:gridCol w="7957644">
                  <a:extLst>
                    <a:ext uri="{9D8B030D-6E8A-4147-A177-3AD203B41FA5}">
                      <a16:colId xmlns:a16="http://schemas.microsoft.com/office/drawing/2014/main" val="3358221638"/>
                    </a:ext>
                  </a:extLst>
                </a:gridCol>
              </a:tblGrid>
              <a:tr h="137427">
                <a:tc>
                  <a:txBody>
                    <a:bodyPr/>
                    <a:lstStyle/>
                    <a:p>
                      <a:pPr algn="ctr"/>
                      <a:r>
                        <a:rPr lang="ru-RU" sz="17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- ОСИ</a:t>
                      </a:r>
                      <a:endParaRPr lang="x-none" sz="17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7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</a:t>
                      </a:r>
                      <a:endParaRPr lang="x-none" sz="17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347145"/>
                  </a:ext>
                </a:extLst>
              </a:tr>
              <a:tr h="1450446">
                <a:tc>
                  <a:txBody>
                    <a:bodyPr/>
                    <a:lstStyle/>
                    <a:p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Ось 1 - Органическое питание и продукты для всех: Стимулирование спроса и обеспечение доверия потребителей </a:t>
                      </a:r>
                      <a:endParaRPr lang="x-none" sz="17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84175" lvl="1" indent="-204788" algn="l">
                        <a:buFont typeface="Arial" panose="020B0604020202020204" pitchFamily="34" charset="0"/>
                        <a:buChar char="•"/>
                        <a:tabLst>
                          <a:tab pos="357188" algn="l"/>
                        </a:tabLst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Продвижение органического земледелия и логотипа ЕС</a:t>
                      </a:r>
                      <a:endParaRPr lang="x-none" sz="17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84175" lvl="1" indent="-204788" algn="l">
                        <a:buFont typeface="Arial" panose="020B0604020202020204" pitchFamily="34" charset="0"/>
                        <a:buChar char="•"/>
                        <a:tabLst>
                          <a:tab pos="357188" algn="l"/>
                        </a:tabLst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Продвижение органических столовых и расширение использования "зеленых" государственных закупок</a:t>
                      </a:r>
                      <a:endParaRPr lang="x-none" sz="17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84175" lvl="1" indent="-204788" algn="l">
                        <a:buFont typeface="Arial" panose="020B0604020202020204" pitchFamily="34" charset="0"/>
                        <a:buChar char="•"/>
                        <a:tabLst>
                          <a:tab pos="357188" algn="l"/>
                        </a:tabLst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систем органического школьного образования</a:t>
                      </a:r>
                      <a:endParaRPr lang="x-none" sz="17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84175" lvl="1" indent="-204788" algn="l">
                        <a:buFont typeface="Arial" panose="020B0604020202020204" pitchFamily="34" charset="0"/>
                        <a:buChar char="•"/>
                        <a:tabLst>
                          <a:tab pos="357188" algn="l"/>
                        </a:tabLst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Предотвращение фальсификации продуктов питания и укрепление доверия потребителей</a:t>
                      </a:r>
                      <a:endParaRPr lang="x-none" sz="17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84175" lvl="1" indent="-204788" algn="l">
                        <a:buFont typeface="Arial" panose="020B0604020202020204" pitchFamily="34" charset="0"/>
                        <a:buChar char="•"/>
                        <a:tabLst>
                          <a:tab pos="357188" algn="l"/>
                        </a:tabLst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Улучшение прослеживаемости</a:t>
                      </a:r>
                      <a:endParaRPr lang="x-none" sz="17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84175" lvl="1" indent="-204788" algn="l">
                        <a:buFont typeface="Arial" panose="020B0604020202020204" pitchFamily="34" charset="0"/>
                        <a:buChar char="•"/>
                        <a:tabLst>
                          <a:tab pos="357188" algn="l"/>
                        </a:tabLst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Стимулирование вклада частного сектора </a:t>
                      </a:r>
                      <a:endParaRPr lang="x-none" sz="17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6552879"/>
                  </a:ext>
                </a:extLst>
              </a:tr>
              <a:tr h="1338873">
                <a:tc>
                  <a:txBody>
                    <a:bodyPr/>
                    <a:lstStyle/>
                    <a:p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Ось 2 -На пути к 2030 году: Стимулирование конверсии и формирование</a:t>
                      </a:r>
                      <a:r>
                        <a:rPr lang="ru-RU" sz="17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цепи поставок</a:t>
                      </a:r>
                      <a:endParaRPr lang="x-none" sz="17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84175" lvl="1" indent="-204788" algn="l">
                        <a:buFont typeface="Arial" panose="020B0604020202020204" pitchFamily="34" charset="0"/>
                        <a:buChar char="•"/>
                        <a:tabLst>
                          <a:tab pos="357188" algn="l"/>
                        </a:tabLst>
                      </a:pPr>
                      <a:r>
                        <a:rPr lang="ru-RU" sz="17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Поощрение конверсии, инвестиций и обмен передовым опытом</a:t>
                      </a:r>
                      <a:endParaRPr lang="x-none" sz="17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84175" lvl="1" indent="-204788" algn="l">
                        <a:buFont typeface="Arial" panose="020B0604020202020204" pitchFamily="34" charset="0"/>
                        <a:buChar char="•"/>
                        <a:tabLst>
                          <a:tab pos="357188" algn="l"/>
                        </a:tabLst>
                      </a:pPr>
                      <a:r>
                        <a:rPr lang="ru-RU" sz="17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отраслевого анализа для повышения прозрачности рынка</a:t>
                      </a:r>
                      <a:endParaRPr lang="x-none" sz="17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84175" lvl="1" indent="-204788" algn="l">
                        <a:buFont typeface="Arial" panose="020B0604020202020204" pitchFamily="34" charset="0"/>
                        <a:buChar char="•"/>
                        <a:tabLst>
                          <a:tab pos="357188" algn="l"/>
                        </a:tabLst>
                      </a:pPr>
                      <a:r>
                        <a:rPr lang="ru-RU" sz="17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Поддержка организации пищевой цепи</a:t>
                      </a:r>
                      <a:endParaRPr lang="x-none" sz="17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84175" lvl="1" indent="-204788" algn="l">
                        <a:buFont typeface="Arial" panose="020B0604020202020204" pitchFamily="34" charset="0"/>
                        <a:buChar char="•"/>
                        <a:tabLst>
                          <a:tab pos="357188" algn="l"/>
                        </a:tabLst>
                      </a:pPr>
                      <a:r>
                        <a:rPr lang="ru-RU" sz="17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Укрепление местной и мелкой переработки и развитие коротких цепей поставок</a:t>
                      </a:r>
                      <a:endParaRPr lang="x-none" sz="17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84175" lvl="1" indent="-204788" algn="l">
                        <a:buFont typeface="Arial" panose="020B0604020202020204" pitchFamily="34" charset="0"/>
                        <a:buChar char="•"/>
                        <a:tabLst>
                          <a:tab pos="357188" algn="l"/>
                        </a:tabLst>
                      </a:pPr>
                      <a:r>
                        <a:rPr lang="ru-RU" sz="17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Улучшение питания животных в соответствии с органическими правилами</a:t>
                      </a:r>
                      <a:endParaRPr lang="x-none" sz="17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84175" lvl="1" indent="-204788" algn="l">
                        <a:buFont typeface="Arial" panose="020B0604020202020204" pitchFamily="34" charset="0"/>
                        <a:buChar char="•"/>
                        <a:tabLst>
                          <a:tab pos="357188" algn="l"/>
                        </a:tabLst>
                      </a:pPr>
                      <a:r>
                        <a:rPr lang="ru-RU" sz="17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Укрепление органической аквакультуры </a:t>
                      </a:r>
                      <a:endParaRPr lang="x-none" sz="17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8260400"/>
                  </a:ext>
                </a:extLst>
              </a:tr>
              <a:tr h="1190118">
                <a:tc>
                  <a:txBody>
                    <a:bodyPr/>
                    <a:lstStyle/>
                    <a:p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Ось 3 - Органика как пример модели для подражания: повышение вклада органического сельского хозяйства в устойчивое развитие. </a:t>
                      </a:r>
                      <a:endParaRPr lang="x-none" sz="17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84175" lvl="1" indent="-204788" algn="l">
                        <a:buFont typeface="Arial" panose="020B0604020202020204" pitchFamily="34" charset="0"/>
                        <a:buChar char="•"/>
                        <a:tabLst>
                          <a:tab pos="357188" algn="l"/>
                        </a:tabLst>
                      </a:pPr>
                      <a:r>
                        <a:rPr lang="ru-RU" sz="17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Снижение воздействия на климат и окружающую среду</a:t>
                      </a:r>
                      <a:endParaRPr lang="x-none" sz="17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84175" lvl="1" indent="-204788" algn="l">
                        <a:buFont typeface="Arial" panose="020B0604020202020204" pitchFamily="34" charset="0"/>
                        <a:buChar char="•"/>
                        <a:tabLst>
                          <a:tab pos="357188" algn="l"/>
                        </a:tabLst>
                      </a:pPr>
                      <a:r>
                        <a:rPr lang="ru-RU" sz="17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Расширение генетического биоразнообразия и повышение урожайности</a:t>
                      </a:r>
                      <a:endParaRPr lang="x-none" sz="17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84175" lvl="1" indent="-204788" algn="l">
                        <a:buFont typeface="Arial" panose="020B0604020202020204" pitchFamily="34" charset="0"/>
                        <a:buChar char="•"/>
                        <a:tabLst>
                          <a:tab pos="357188" algn="l"/>
                        </a:tabLst>
                      </a:pPr>
                      <a:r>
                        <a:rPr lang="ru-RU" sz="17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Альтернативы спорным препаратам и другим средствам защиты растений</a:t>
                      </a:r>
                      <a:endParaRPr lang="x-none" sz="17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84175" lvl="1" indent="-204788" algn="l">
                        <a:buFont typeface="Arial" panose="020B0604020202020204" pitchFamily="34" charset="0"/>
                        <a:buChar char="•"/>
                        <a:tabLst>
                          <a:tab pos="357188" algn="l"/>
                        </a:tabLst>
                      </a:pPr>
                      <a:r>
                        <a:rPr lang="ru-RU" sz="17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Повышение уровня благополучия животных</a:t>
                      </a:r>
                      <a:endParaRPr lang="x-none" sz="17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84175" lvl="1" indent="-204788" algn="l">
                        <a:buFont typeface="Arial" panose="020B0604020202020204" pitchFamily="34" charset="0"/>
                        <a:buChar char="•"/>
                        <a:tabLst>
                          <a:tab pos="357188" algn="l"/>
                        </a:tabLst>
                      </a:pPr>
                      <a:r>
                        <a:rPr lang="ru-RU" sz="17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Повышение эффективности использования ресурсов </a:t>
                      </a:r>
                      <a:endParaRPr lang="x-none" sz="17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2866744"/>
                  </a:ext>
                </a:extLst>
              </a:tr>
            </a:tbl>
          </a:graphicData>
        </a:graphic>
      </p:graphicFrame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61C2A2BC-E0D9-FD4B-EA7B-7651DA04AD77}"/>
              </a:ext>
            </a:extLst>
          </p:cNvPr>
          <p:cNvCxnSpPr/>
          <p:nvPr/>
        </p:nvCxnSpPr>
        <p:spPr>
          <a:xfrm flipH="1" flipV="1">
            <a:off x="838200" y="160416"/>
            <a:ext cx="15240" cy="769224"/>
          </a:xfrm>
          <a:prstGeom prst="line">
            <a:avLst/>
          </a:prstGeom>
          <a:ln w="231775" cmpd="thickThin">
            <a:solidFill>
              <a:srgbClr val="4269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8DD0C26-B94D-C970-43A7-AA1A802D8B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53656"/>
              </p:ext>
            </p:extLst>
          </p:nvPr>
        </p:nvGraphicFramePr>
        <p:xfrm>
          <a:off x="10881360" y="-27383"/>
          <a:ext cx="1242384" cy="77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CorelDRAW" r:id="rId3" imgW="2408718" imgH="1507158" progId="CorelDraw.Graphic.21">
                  <p:embed/>
                </p:oleObj>
              </mc:Choice>
              <mc:Fallback>
                <p:oleObj name="CorelDRAW" r:id="rId3" imgW="2408718" imgH="1507158" progId="CorelDraw.Graphic.21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D8DD0C26-B94D-C970-43A7-AA1A802D8B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81360" y="-27383"/>
                        <a:ext cx="1242384" cy="7772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DE5E5D-6D89-2637-2510-501F72E039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6752"/>
            <a:ext cx="12192000" cy="29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26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46247-4237-7632-639B-CAE28A8BB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044" y="30012"/>
            <a:ext cx="10111508" cy="1325563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СТАНОВЛЕНИЕ НОРМАТИВНО-ПРАВОВОЙ БАЗЫ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ОРГАНИЧЕСКОГО СЕЛЬСКОГО ХОЗЯЙСТВА РК</a:t>
            </a:r>
            <a:endParaRPr lang="x-none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10BC12-A6F9-3CDA-7F73-15BDD4741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2504"/>
            <a:ext cx="10515600" cy="4351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 Республики от 27 ноября 2015г. № 423-v 3PK «О производстве органической продукции».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производства и оборота органической продукции (приказ от 23 мая 2016 г. № 230), (в связи с введением органических стандартов (2017) правила утратили свое значение);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ведения реестра производителей органической продукции (приказ от 18 декабря 2015 г. № 1–3/1102);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разрешенных средств, применяемых при производстве органической продукции (приказ от 23 мая 2016 г. № 231)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 РК 3109–2017 - Продукция органическая. Национальный знак соответствия органической продукции. Технические требования и порядок маркирования органической продукции;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 РК 3110–2017 - Оценка соответствия. Требования к органам по подтверждению соответствия производства органической продукции и органической продукции; СТ РК 3111-2017 - Продукция органическая. Требования к процессу производства.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Закона Республики Казахстан «О производстве и обороте органической продукции, Апрель 2024 г.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x-none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48683378-C03C-B919-C9CA-AC6D410158A1}"/>
              </a:ext>
            </a:extLst>
          </p:cNvPr>
          <p:cNvCxnSpPr/>
          <p:nvPr/>
        </p:nvCxnSpPr>
        <p:spPr>
          <a:xfrm flipH="1" flipV="1">
            <a:off x="838200" y="160416"/>
            <a:ext cx="15240" cy="769224"/>
          </a:xfrm>
          <a:prstGeom prst="line">
            <a:avLst/>
          </a:prstGeom>
          <a:ln w="231775" cmpd="thickThin">
            <a:solidFill>
              <a:srgbClr val="4269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9B025E79-102A-87F2-5F65-9A6EDE8E00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892487"/>
              </p:ext>
            </p:extLst>
          </p:nvPr>
        </p:nvGraphicFramePr>
        <p:xfrm>
          <a:off x="10881360" y="-27383"/>
          <a:ext cx="1242384" cy="77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CorelDRAW" r:id="rId3" imgW="2408718" imgH="1507158" progId="CorelDraw.Graphic.21">
                  <p:embed/>
                </p:oleObj>
              </mc:Choice>
              <mc:Fallback>
                <p:oleObj name="CorelDRAW" r:id="rId3" imgW="2408718" imgH="1507158" progId="CorelDraw.Graphic.21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9B025E79-102A-87F2-5F65-9A6EDE8E00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81360" y="-27383"/>
                        <a:ext cx="1242384" cy="7772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58197C-F33C-AA46-CAE4-F9AE6B06713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6752"/>
            <a:ext cx="12192000" cy="29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17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D320E1-3AD2-9BE5-7598-756F7033B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510" y="0"/>
            <a:ext cx="8229600" cy="1325563"/>
          </a:xfrm>
        </p:spPr>
        <p:txBody>
          <a:bodyPr/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ПРОГРАММНО-ЦЕЛЕВОЕ РЕГУЛИРОВАНИЕ И ПОДДЕРЖКА </a:t>
            </a:r>
            <a:endParaRPr lang="x-none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BC84BE-B03A-B82F-39A3-D824834CE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Первоначально планы действий по развитию и поддержке органического сельского хозяйства составляли Дания, Испания, Италия и другие страны Европы. 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Индии учреждена национальная программа развития производства органики (National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Programme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Organic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Production – NPOP).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США 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2002 г. на уровне закона была принята Национальная органическая программа (National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Organic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Program – NOP)</a:t>
            </a:r>
          </a:p>
          <a:p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Армении в 2017 г. была разработана Стратегия укрепления потенциала и план действий по развитию органического сельского хозяйства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Беларусь предусматривает поддержать ОСХ в Национальной стратегии устойчивого социально-экономического развития Республики Беларусь на период до 2030 г.  Доля органических земель до 3–4% к 2030 году.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Российская Федерация. Министерством сельского хозяйства Российской Федерации в 2019 г. была подготовлена дорожная карта развития органического сельского хозяйства, 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x-none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14BE644-FF16-D220-AB34-3F90E49042AF}"/>
              </a:ext>
            </a:extLst>
          </p:cNvPr>
          <p:cNvCxnSpPr/>
          <p:nvPr/>
        </p:nvCxnSpPr>
        <p:spPr>
          <a:xfrm flipH="1" flipV="1">
            <a:off x="838200" y="160416"/>
            <a:ext cx="15240" cy="769224"/>
          </a:xfrm>
          <a:prstGeom prst="line">
            <a:avLst/>
          </a:prstGeom>
          <a:ln w="231775" cmpd="thickThin">
            <a:solidFill>
              <a:srgbClr val="4269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CCF70E7-8B0C-88F0-7F72-C4A9BC2B3D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548125"/>
              </p:ext>
            </p:extLst>
          </p:nvPr>
        </p:nvGraphicFramePr>
        <p:xfrm>
          <a:off x="10881360" y="-27383"/>
          <a:ext cx="1242384" cy="77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CorelDRAW" r:id="rId3" imgW="2408718" imgH="1507158" progId="CorelDraw.Graphic.21">
                  <p:embed/>
                </p:oleObj>
              </mc:Choice>
              <mc:Fallback>
                <p:oleObj name="CorelDRAW" r:id="rId3" imgW="2408718" imgH="1507158" progId="CorelDraw.Graphic.21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6CCF70E7-8B0C-88F0-7F72-C4A9BC2B3D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81360" y="-27383"/>
                        <a:ext cx="1242384" cy="7772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D589A4-E38A-4243-120D-12AADDCC150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6752"/>
            <a:ext cx="12192000" cy="29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15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D320E1-3AD2-9BE5-7598-756F7033B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495" y="0"/>
            <a:ext cx="8524416" cy="1325563"/>
          </a:xfrm>
        </p:spPr>
        <p:txBody>
          <a:bodyPr/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Программно-целевое регулирование и поддержка в Узбекистане</a:t>
            </a:r>
            <a:endParaRPr lang="x-none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BC84BE-B03A-B82F-39A3-D824834CE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607" y="1757107"/>
            <a:ext cx="10515600" cy="4793194"/>
          </a:xfrm>
        </p:spPr>
        <p:txBody>
          <a:bodyPr>
            <a:noAutofit/>
          </a:bodyPr>
          <a:lstStyle/>
          <a:p>
            <a:pPr lvl="0" algn="just" fontAlgn="base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ru-RU" sz="1800" b="1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Концепция</a:t>
            </a:r>
            <a:r>
              <a:rPr lang="ru-RU" sz="180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по развитию производства органической сельскохозяйственной и органической продовольственной продукции в Республике Узбекистан; </a:t>
            </a:r>
            <a:endParaRPr lang="x-none" sz="1800" u="none" strike="noStrike" dirty="0">
              <a:effectLst/>
              <a:highlight>
                <a:srgbClr val="FFFFFF"/>
              </a:highlight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ru-RU" sz="180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800" b="1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Дорожная карта» </a:t>
            </a:r>
            <a:r>
              <a:rPr lang="ru-RU" sz="180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по реализации Концепции по развитию производства органической сельскохозяйственной и органической продовольственной продукции; </a:t>
            </a:r>
            <a:endParaRPr lang="x-none" sz="1800" u="none" strike="noStrike" dirty="0">
              <a:effectLst/>
              <a:highlight>
                <a:srgbClr val="FFFFFF"/>
              </a:highlight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ru-RU" sz="1800" b="1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Прогнозные показатели </a:t>
            </a:r>
            <a:r>
              <a:rPr lang="ru-RU" sz="180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поэтапного перехода на органическое производство на сельскохозяйственных землях и землях лесного фонда в 2020- 2025 годах; </a:t>
            </a:r>
            <a:endParaRPr lang="x-none" sz="1800" u="none" strike="noStrike" dirty="0">
              <a:effectLst/>
              <a:highlight>
                <a:srgbClr val="FFFFFF"/>
              </a:highlight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ru-RU" sz="1800" b="1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Прогнозные показатели </a:t>
            </a:r>
            <a:r>
              <a:rPr lang="ru-RU" sz="180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по основным видам </a:t>
            </a:r>
            <a:r>
              <a:rPr lang="ru-RU" sz="1800" u="none" strike="noStrike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экспорто</a:t>
            </a:r>
            <a:r>
              <a:rPr lang="ru-RU" sz="180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-ориентированных культур земельных площадей, сертифицируемых по требованиям международных стандартов надлежащей сельскохозяйственной практики (Global G.A.P.) в 2020-2025 годах;</a:t>
            </a:r>
            <a:endParaRPr lang="x-none" sz="1800" u="none" strike="noStrike" dirty="0">
              <a:effectLst/>
              <a:highlight>
                <a:srgbClr val="FFFFFF"/>
              </a:highlight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ru-RU" sz="1800" b="1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План практических мер </a:t>
            </a:r>
            <a:r>
              <a:rPr lang="ru-RU" sz="180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по организации выращивания органического хлопка-сырца и производства органической текстильной продукции хлопково-текстильными производственными предприятиями и кластерами; </a:t>
            </a:r>
            <a:endParaRPr lang="x-none" sz="1800" u="none" strike="noStrike" dirty="0">
              <a:effectLst/>
              <a:highlight>
                <a:srgbClr val="FFFFFF"/>
              </a:highlight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ru-RU" sz="1800" b="1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План мер по созданию органических рынков </a:t>
            </a:r>
            <a:r>
              <a:rPr lang="ru-RU" sz="180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и ресторанов для дальнейшего повышения привлекательности </a:t>
            </a:r>
            <a:r>
              <a:rPr lang="ru-RU" sz="1800" u="none" strike="noStrike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агроэкотуризма</a:t>
            </a:r>
            <a:r>
              <a:rPr lang="ru-RU" sz="180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в регионах республики.  </a:t>
            </a:r>
            <a:endParaRPr lang="x-none" sz="1800" u="none" strike="noStrike" dirty="0">
              <a:effectLst/>
              <a:highlight>
                <a:srgbClr val="FFFFFF"/>
              </a:highlight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x-none" sz="1800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3652D0D-76C5-A6D7-3A4C-10CE8A3ED434}"/>
              </a:ext>
            </a:extLst>
          </p:cNvPr>
          <p:cNvCxnSpPr/>
          <p:nvPr/>
        </p:nvCxnSpPr>
        <p:spPr>
          <a:xfrm flipH="1" flipV="1">
            <a:off x="838200" y="160416"/>
            <a:ext cx="15240" cy="769224"/>
          </a:xfrm>
          <a:prstGeom prst="line">
            <a:avLst/>
          </a:prstGeom>
          <a:ln w="231775" cmpd="thickThin">
            <a:solidFill>
              <a:srgbClr val="4269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2EF605B-0AE5-6D4A-DC41-54E7FC2154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480988"/>
              </p:ext>
            </p:extLst>
          </p:nvPr>
        </p:nvGraphicFramePr>
        <p:xfrm>
          <a:off x="10881360" y="-27383"/>
          <a:ext cx="1242384" cy="77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CorelDRAW" r:id="rId3" imgW="2408718" imgH="1507158" progId="CorelDraw.Graphic.21">
                  <p:embed/>
                </p:oleObj>
              </mc:Choice>
              <mc:Fallback>
                <p:oleObj name="CorelDRAW" r:id="rId3" imgW="2408718" imgH="1507158" progId="CorelDraw.Graphic.21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42EF605B-0AE5-6D4A-DC41-54E7FC2154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81360" y="-27383"/>
                        <a:ext cx="1242384" cy="7772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D64294-D690-E290-9871-CDE25AE736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6752"/>
            <a:ext cx="12192000" cy="29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55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0BC84BE-B03A-B82F-39A3-D824834CE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021"/>
            <a:ext cx="10515600" cy="4631942"/>
          </a:xfrm>
        </p:spPr>
        <p:txBody>
          <a:bodyPr>
            <a:normAutofit fontScale="92500" lnSpcReduction="10000"/>
          </a:bodyPr>
          <a:lstStyle/>
          <a:p>
            <a:pPr indent="0" algn="just">
              <a:buNone/>
            </a:pPr>
            <a:r>
              <a:rPr lang="ru-RU" sz="1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Необходимые шаги:</a:t>
            </a:r>
          </a:p>
          <a:p>
            <a:pPr indent="450215" algn="just"/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привлечь бизнес сектор к развитию и реализации проектов по органическому сельскому хозяйству, внедрению инновационных технологических и технических подходов для решения экономических и экологических проблем; </a:t>
            </a:r>
            <a:endParaRPr lang="x-none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оказывать финансовую и техническую поддержку реализации научно-исследовательских программ и проектов развития органического сельского хозяйства; </a:t>
            </a:r>
            <a:endParaRPr lang="x-none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привлекать к активному участию гражданское общество для популяризации органического движения и доступа к органической продукции, что непосредственно повлияет на улучшение состояния здоровья населения, а также на состояние окружающей среды в целом;</a:t>
            </a:r>
            <a:endParaRPr lang="x-none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разработать государственную программу до 2030г. с определением индикаторов, указывающих вектор перспективных достижений и реальную поддержку развития органического земледелия посредством предоставления субсидий и грантов для фермеров с целью смягчения непредвиденных экономических, финансовых и других рисков; </a:t>
            </a:r>
            <a:endParaRPr lang="x-none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скорректировать образовательные программы, тренинги и семинары по технологии выращивания органических культур, семеноводству, освоению внутреннего и экспортного рынка, повысить уровень консультационно-информационных услуг и об органическом сельском хозяйстве на всех уровнях образовательной системы и фермерского сообщества.</a:t>
            </a:r>
            <a:endParaRPr lang="x-none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88E60AC-3F35-155F-E79B-435583E5A66C}"/>
              </a:ext>
            </a:extLst>
          </p:cNvPr>
          <p:cNvSpPr txBox="1">
            <a:spLocks/>
          </p:cNvSpPr>
          <p:nvPr/>
        </p:nvSpPr>
        <p:spPr>
          <a:xfrm>
            <a:off x="1544495" y="0"/>
            <a:ext cx="85244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Программно-целевое регулирование и поддержка в Казахстане</a:t>
            </a:r>
            <a:endParaRPr lang="x-none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26F09FB-2D07-9E89-A91A-FA4EC1A38EA4}"/>
              </a:ext>
            </a:extLst>
          </p:cNvPr>
          <p:cNvCxnSpPr/>
          <p:nvPr/>
        </p:nvCxnSpPr>
        <p:spPr>
          <a:xfrm flipH="1" flipV="1">
            <a:off x="838200" y="160416"/>
            <a:ext cx="15240" cy="769224"/>
          </a:xfrm>
          <a:prstGeom prst="line">
            <a:avLst/>
          </a:prstGeom>
          <a:ln w="231775" cmpd="thickThin">
            <a:solidFill>
              <a:srgbClr val="4269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199E7867-E3E0-C787-F104-EF6980B6F0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0281"/>
              </p:ext>
            </p:extLst>
          </p:nvPr>
        </p:nvGraphicFramePr>
        <p:xfrm>
          <a:off x="10881360" y="-27383"/>
          <a:ext cx="1242384" cy="77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CorelDRAW" r:id="rId3" imgW="2408718" imgH="1507158" progId="CorelDraw.Graphic.21">
                  <p:embed/>
                </p:oleObj>
              </mc:Choice>
              <mc:Fallback>
                <p:oleObj name="CorelDRAW" r:id="rId3" imgW="2408718" imgH="1507158" progId="CorelDraw.Graphic.21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199E7867-E3E0-C787-F104-EF6980B6F0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81360" y="-27383"/>
                        <a:ext cx="1242384" cy="7772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E31128A-10A1-9161-FA13-D3628CC3F3B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6752"/>
            <a:ext cx="12192000" cy="29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85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EA9013-6F42-20D8-BFE3-244423ED2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559" y="270301"/>
            <a:ext cx="10515600" cy="722895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ПРЕЗЕНТАЦИИ</a:t>
            </a:r>
            <a:endParaRPr lang="x-non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6BB6E2-43CF-46AA-D4C8-813A1FB2C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628" y="1817225"/>
            <a:ext cx="10515600" cy="3888874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x-none" sz="11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279295"/>
              </p:ext>
            </p:extLst>
          </p:nvPr>
        </p:nvGraphicFramePr>
        <p:xfrm>
          <a:off x="764627" y="1482687"/>
          <a:ext cx="11080531" cy="5974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0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2303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Климов</a:t>
                      </a:r>
                      <a:r>
                        <a:rPr lang="ru-RU" sz="1800" i="1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Евгений Владимирович</a:t>
                      </a:r>
                      <a:endParaRPr lang="x-none" sz="180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1. </a:t>
                      </a: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ПОКАЗАТЕЛИ ПРОИЗВОДСТВА И РЫНКА ОРГАНИЧЕСКОЙ ПРОДУКЦИИ</a:t>
                      </a:r>
                      <a:endParaRPr lang="ru-RU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x-none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</a:t>
                      </a:r>
                      <a:r>
                        <a:rPr lang="ru-RU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СИТУАЦИЯ В МИРЕ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x-none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1.2.	СИТУАЦИЯ В ЕВРОПЕ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x-none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1.3.	СИТУАЦИЯ В КАЗАХСТАНЕ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x-none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МЕТОДИЧЕСКИЕ ОСНОВЫ СТИМУЛИРОВАНИЯ ПРОИЗВОДСТВА</a:t>
                      </a:r>
                      <a:endParaRPr lang="ru-RU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**********************************************************************************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Григорук</a:t>
                      </a:r>
                      <a:r>
                        <a:rPr lang="ru-RU" sz="1800" b="1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Владимир</a:t>
                      </a:r>
                      <a:r>
                        <a:rPr lang="ru-RU" sz="1800" b="1" i="1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Васильевич</a:t>
                      </a:r>
                      <a:endParaRPr lang="x-none" sz="1800" b="1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buAutoNum type="arabicPeriod" startAt="3"/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x-none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НСТИТУЦИОНАЛЬНАЯ ПОДДЕРЖКА </a:t>
                      </a: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ОСХ</a:t>
                      </a:r>
                    </a:p>
                    <a:p>
                      <a:pPr marL="273050" indent="0">
                        <a:lnSpc>
                          <a:spcPct val="107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3.1. НОРМАТИВНО-ПРАВОВО</a:t>
                      </a:r>
                      <a:r>
                        <a:rPr lang="ru-RU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x-none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ОБЕСПЕЧЕНИ</a:t>
                      </a:r>
                      <a:r>
                        <a:rPr lang="ru-RU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x-none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ОРГАНИЧЕСКОГО СЕЛЬСКОГО ХОЗЯЙСТВА В МИРЕ И ЕВРОПЕЙСКОМ СОЮЗЕ</a:t>
                      </a:r>
                    </a:p>
                    <a:p>
                      <a:pPr marL="273050" indent="0">
                        <a:lnSpc>
                          <a:spcPct val="107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3.2. СТАНОВЛЕНИЕ НОРМАТИВНО-ПРАВОВОЙ БАЗЫ ОРГАНИЧЕСКОГО СЕЛЬСКОГО ХОЗЯЙСТВА РК</a:t>
                      </a:r>
                    </a:p>
                    <a:p>
                      <a:pPr marL="357188" indent="0">
                        <a:lnSpc>
                          <a:spcPct val="107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3.3. ПРОГРАММНО-ЦЕЛЕВОЕ РЕГУЛИРОВАНИЕ И ПОДДЕРЖКА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ФИНАНСОВОЕ СТИМУЛИРОВАНИЯ ОРГАНИЧЕСКОГО </a:t>
                      </a: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ПРОИЗВОДСТВА И ПОТРЕБЛЕНИЯ</a:t>
                      </a:r>
                      <a:endParaRPr lang="x-none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x-none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РЕКОМЕНДАЦИИ ПО СТИМУЛИРОВАНИЮ </a:t>
                      </a: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ОСХ </a:t>
                      </a:r>
                      <a:r>
                        <a:rPr lang="x-none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РК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ЗАКЛЮЧЕНИЕ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buNone/>
                      </a:pPr>
                      <a:endParaRPr lang="ru-RU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661"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68B90F-2CBB-4233-469D-7B5F6C6F3D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6752"/>
            <a:ext cx="12192000" cy="298823"/>
          </a:xfrm>
          <a:prstGeom prst="rect">
            <a:avLst/>
          </a:prstGeom>
        </p:spPr>
      </p:pic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23FFC46F-5ED6-DD95-F15B-2435E0BE8B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970781"/>
              </p:ext>
            </p:extLst>
          </p:nvPr>
        </p:nvGraphicFramePr>
        <p:xfrm>
          <a:off x="10881360" y="-27383"/>
          <a:ext cx="1242384" cy="77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orelDRAW" r:id="rId4" imgW="2408718" imgH="1507158" progId="CorelDraw.Graphic.21">
                  <p:embed/>
                </p:oleObj>
              </mc:Choice>
              <mc:Fallback>
                <p:oleObj name="CorelDRAW" r:id="rId4" imgW="2408718" imgH="1507158" progId="CorelDraw.Graphic.21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23FFC46F-5ED6-DD95-F15B-2435E0BE8B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81360" y="-27383"/>
                        <a:ext cx="1242384" cy="7772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7F4F566-0198-BBE6-E1D5-6CE380D45936}"/>
              </a:ext>
            </a:extLst>
          </p:cNvPr>
          <p:cNvCxnSpPr/>
          <p:nvPr/>
        </p:nvCxnSpPr>
        <p:spPr>
          <a:xfrm flipH="1" flipV="1">
            <a:off x="838200" y="160416"/>
            <a:ext cx="15240" cy="769224"/>
          </a:xfrm>
          <a:prstGeom prst="line">
            <a:avLst/>
          </a:prstGeom>
          <a:ln w="231775" cmpd="thickThin">
            <a:solidFill>
              <a:srgbClr val="4269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176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B7952F0-5174-D128-5A0E-F351484D94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38866" y="-76080"/>
            <a:ext cx="99301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ФИНАНСОВАЯ ПОДДЕРЖКА В ЕС ОРГАНИЧЕСКОГО СЕЛЬСКОГО ХОЗЯЙСТВА</a:t>
            </a:r>
            <a:endParaRPr lang="x-none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FDA973-A866-5C7F-E8F0-462F50AD2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2159" cy="3707074"/>
          </a:xfrm>
        </p:spPr>
        <p:txBody>
          <a:bodyPr>
            <a:no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Поддержка перехода к органическому сельскому хозяйству доступна в большинстве стран ЕС с 1990-х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гг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2014 г. поддержка органического сельского хозяйства выделена в отдельное направление. Эта поддержка финансировалась из бюджета ЕС и национальных бюджетов в пропорции 75 : 25 или 85 : 15 соответственно.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Европейский сельскохозяйственный фонд (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 Agricultural Guarantee Fund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EAGF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Второй компонент CAP направлен на финансовую поддержку сельских районов и реализуется через Европейский сельскохозяйственный фонд развития сельских территорий (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 Agricultural Fund for Rural Development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EAFRD)</a:t>
            </a:r>
          </a:p>
          <a:p>
            <a:endParaRPr lang="x-non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5EFDE439-3447-CAD9-8011-8D56EF46CC63}"/>
              </a:ext>
            </a:extLst>
          </p:cNvPr>
          <p:cNvCxnSpPr/>
          <p:nvPr/>
        </p:nvCxnSpPr>
        <p:spPr>
          <a:xfrm flipH="1" flipV="1">
            <a:off x="838200" y="160416"/>
            <a:ext cx="15240" cy="769224"/>
          </a:xfrm>
          <a:prstGeom prst="line">
            <a:avLst/>
          </a:prstGeom>
          <a:ln w="231775" cmpd="thickThin">
            <a:solidFill>
              <a:srgbClr val="4269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C3A873F-FF20-DB91-CA2F-C874F16EF5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657327"/>
              </p:ext>
            </p:extLst>
          </p:nvPr>
        </p:nvGraphicFramePr>
        <p:xfrm>
          <a:off x="10881360" y="-27383"/>
          <a:ext cx="1242384" cy="77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CorelDRAW" r:id="rId3" imgW="2408718" imgH="1507158" progId="CorelDraw.Graphic.21">
                  <p:embed/>
                </p:oleObj>
              </mc:Choice>
              <mc:Fallback>
                <p:oleObj name="CorelDRAW" r:id="rId3" imgW="2408718" imgH="1507158" progId="CorelDraw.Graphic.21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0C3A873F-FF20-DB91-CA2F-C874F16EF5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81360" y="-27383"/>
                        <a:ext cx="1242384" cy="7772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9A69EA-F6C4-D464-EC36-B70EAE1B43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6752"/>
            <a:ext cx="12192000" cy="29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8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7B7F279-C28A-0890-D0A5-ECA0C82869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22574" y="-117754"/>
            <a:ext cx="99312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ФИНАНСОВАЯ ПОДДЕРЖКА ОСХ В ЕС</a:t>
            </a:r>
            <a:endParaRPr lang="x-none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0792AD-875C-4C02-3661-56A1E21AE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013" y="1662504"/>
            <a:ext cx="10515600" cy="4351338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в соответствии со статьей 29 Регламента № 1305/2013: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поддержка оказывается фермерам или объединению фермеров, обязующимся внедрять и сохранять экологические методы землепользования;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платежи производятся исходя из расчета на гектар сельскохозяйственных угодий;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расчет платежей должен основываться на упущенных доходах, дополнительных расходах и операционных издержках; 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суммы поддержки: 600 евро на гектар для однолетних культур (в год); 900 евро на гектар для многолетних специальных культур (в год); 450 евро на гектар для иного землепользования (в год); 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затраты на сертификацию продукции могут рассматриваться как транзакционные расходы, при этом фермеры могут компенсировать до 20% денежных средств, затрачиваемых на сертификацию. Объединения фермеров могут компенсировать до 30% денежных средств, затрачиваемых на сертификацию. </a:t>
            </a:r>
          </a:p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Основой для определения поддержки фермеров являются (1) упущенный доход во время переходного периода, (2) понесенные дополнительные расходы и (3) транзакционные издержки, включая затраты на сертификацию.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79C7950C-5C78-9A0C-D5F7-7685D561CB74}"/>
              </a:ext>
            </a:extLst>
          </p:cNvPr>
          <p:cNvCxnSpPr/>
          <p:nvPr/>
        </p:nvCxnSpPr>
        <p:spPr>
          <a:xfrm flipH="1" flipV="1">
            <a:off x="838200" y="160416"/>
            <a:ext cx="15240" cy="769224"/>
          </a:xfrm>
          <a:prstGeom prst="line">
            <a:avLst/>
          </a:prstGeom>
          <a:ln w="231775" cmpd="thickThin">
            <a:solidFill>
              <a:srgbClr val="4269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603A19D-F0F1-8122-85E1-48F7F90F27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86691"/>
              </p:ext>
            </p:extLst>
          </p:nvPr>
        </p:nvGraphicFramePr>
        <p:xfrm>
          <a:off x="10881360" y="-27383"/>
          <a:ext cx="1242384" cy="77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CorelDRAW" r:id="rId3" imgW="2408718" imgH="1507158" progId="CorelDraw.Graphic.21">
                  <p:embed/>
                </p:oleObj>
              </mc:Choice>
              <mc:Fallback>
                <p:oleObj name="CorelDRAW" r:id="rId3" imgW="2408718" imgH="1507158" progId="CorelDraw.Graphic.21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8603A19D-F0F1-8122-85E1-48F7F90F27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81360" y="-27383"/>
                        <a:ext cx="1242384" cy="7772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5DF707-3AB0-BB31-0B98-6901EF16F9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6752"/>
            <a:ext cx="12192000" cy="29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24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E2295DD-A3E0-808A-2175-784F1205D6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8719854"/>
              </p:ext>
            </p:extLst>
          </p:nvPr>
        </p:nvGraphicFramePr>
        <p:xfrm>
          <a:off x="838200" y="2421220"/>
          <a:ext cx="10323786" cy="2145547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3618186">
                  <a:extLst>
                    <a:ext uri="{9D8B030D-6E8A-4147-A177-3AD203B41FA5}">
                      <a16:colId xmlns:a16="http://schemas.microsoft.com/office/drawing/2014/main" val="1171418787"/>
                    </a:ext>
                  </a:extLst>
                </a:gridCol>
                <a:gridCol w="1166648">
                  <a:extLst>
                    <a:ext uri="{9D8B030D-6E8A-4147-A177-3AD203B41FA5}">
                      <a16:colId xmlns:a16="http://schemas.microsoft.com/office/drawing/2014/main" val="3871357739"/>
                    </a:ext>
                  </a:extLst>
                </a:gridCol>
                <a:gridCol w="1545021">
                  <a:extLst>
                    <a:ext uri="{9D8B030D-6E8A-4147-A177-3AD203B41FA5}">
                      <a16:colId xmlns:a16="http://schemas.microsoft.com/office/drawing/2014/main" val="3373355683"/>
                    </a:ext>
                  </a:extLst>
                </a:gridCol>
                <a:gridCol w="1929174">
                  <a:extLst>
                    <a:ext uri="{9D8B030D-6E8A-4147-A177-3AD203B41FA5}">
                      <a16:colId xmlns:a16="http://schemas.microsoft.com/office/drawing/2014/main" val="1943122173"/>
                    </a:ext>
                  </a:extLst>
                </a:gridCol>
                <a:gridCol w="2064757">
                  <a:extLst>
                    <a:ext uri="{9D8B030D-6E8A-4147-A177-3AD203B41FA5}">
                      <a16:colId xmlns:a16="http://schemas.microsoft.com/office/drawing/2014/main" val="875267446"/>
                    </a:ext>
                  </a:extLst>
                </a:gridCol>
              </a:tblGrid>
              <a:tr h="316747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x-none" sz="20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Пашни</a:t>
                      </a:r>
                      <a:endParaRPr lang="x-none" sz="20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Пастбища</a:t>
                      </a:r>
                      <a:endParaRPr lang="x-none" sz="20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Овощеводство</a:t>
                      </a:r>
                      <a:endParaRPr lang="x-none" sz="20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Монокультуры</a:t>
                      </a:r>
                    </a:p>
                    <a:p>
                      <a:pPr algn="ctr"/>
                      <a:endParaRPr lang="x-none" sz="20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6846722"/>
                  </a:ext>
                </a:extLst>
              </a:tr>
              <a:tr h="478786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Премия за переход на ОСХ, €/га*год</a:t>
                      </a:r>
                      <a:endParaRPr lang="x-none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x-none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3838158"/>
                  </a:ext>
                </a:extLst>
              </a:tr>
              <a:tr h="316747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Премия за сохранение ОСХ, €/га*год</a:t>
                      </a:r>
                      <a:endParaRPr lang="x-none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8280651"/>
                  </a:ext>
                </a:extLst>
              </a:tr>
              <a:tr h="316747">
                <a:tc gridSpan="5">
                  <a:txBody>
                    <a:bodyPr/>
                    <a:lstStyle/>
                    <a:p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Источник: Харальд </a:t>
                      </a:r>
                      <a:r>
                        <a:rPr lang="ru-RU" sz="2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Ульмер</a:t>
                      </a: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собственные расчеты, 2020.</a:t>
                      </a:r>
                      <a:endParaRPr lang="x-none" sz="20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93893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1A4B7891-27D1-D54B-E573-C7C9A2CC2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355" y="353470"/>
            <a:ext cx="8479885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x-none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+mj-cs"/>
              </a:rPr>
              <a:t>Средние размеры премий за переход и сохранение ОСХ в Германии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x-none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x-none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x-none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138012D-C61C-ED9C-7099-6DF6A4E73344}"/>
              </a:ext>
            </a:extLst>
          </p:cNvPr>
          <p:cNvCxnSpPr/>
          <p:nvPr/>
        </p:nvCxnSpPr>
        <p:spPr>
          <a:xfrm flipH="1" flipV="1">
            <a:off x="838200" y="160416"/>
            <a:ext cx="15240" cy="769224"/>
          </a:xfrm>
          <a:prstGeom prst="line">
            <a:avLst/>
          </a:prstGeom>
          <a:ln w="231775" cmpd="thickThin">
            <a:solidFill>
              <a:srgbClr val="4269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959A0183-689A-9C0B-9972-0C3B3358D0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910600"/>
              </p:ext>
            </p:extLst>
          </p:nvPr>
        </p:nvGraphicFramePr>
        <p:xfrm>
          <a:off x="10881360" y="-27383"/>
          <a:ext cx="1242384" cy="77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CorelDRAW" r:id="rId3" imgW="2408718" imgH="1507158" progId="CorelDraw.Graphic.21">
                  <p:embed/>
                </p:oleObj>
              </mc:Choice>
              <mc:Fallback>
                <p:oleObj name="CorelDRAW" r:id="rId3" imgW="2408718" imgH="1507158" progId="CorelDraw.Graphic.21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959A0183-689A-9C0B-9972-0C3B3358D0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81360" y="-27383"/>
                        <a:ext cx="1242384" cy="7772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1B2278-5F48-7C51-C990-0A702B40A2F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6752"/>
            <a:ext cx="12192000" cy="29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52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19C6B40-7BDA-D9F2-17AF-C5B965F7A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796647"/>
              </p:ext>
            </p:extLst>
          </p:nvPr>
        </p:nvGraphicFramePr>
        <p:xfrm>
          <a:off x="853440" y="1650997"/>
          <a:ext cx="10344806" cy="4735039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2492265">
                  <a:extLst>
                    <a:ext uri="{9D8B030D-6E8A-4147-A177-3AD203B41FA5}">
                      <a16:colId xmlns:a16="http://schemas.microsoft.com/office/drawing/2014/main" val="3481819397"/>
                    </a:ext>
                  </a:extLst>
                </a:gridCol>
                <a:gridCol w="7852541">
                  <a:extLst>
                    <a:ext uri="{9D8B030D-6E8A-4147-A177-3AD203B41FA5}">
                      <a16:colId xmlns:a16="http://schemas.microsoft.com/office/drawing/2014/main" val="3772792053"/>
                    </a:ext>
                  </a:extLst>
                </a:gridCol>
              </a:tblGrid>
              <a:tr h="451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</a:t>
                      </a:r>
                      <a:endParaRPr lang="x-none" sz="18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поддержки</a:t>
                      </a:r>
                      <a:endParaRPr lang="x-none" sz="18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9483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органических производителей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- 5,4 млн евро на инвестиции в органическое сельскохозяйственное производство;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- 1,3 млн евро на консультационные услуги по органическому производству; 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- 1,1 млн евро на проекты по развитию местных рынков и их инфраструктуры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61670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органического сектора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- 4 млн евро на Зеленую программу развития (GUDP) и Международный центр исследований органических продовольственных систем (ICROFS)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94089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Устойчивое развитие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- 3,6 млн евро на поддержку сохранения и устойчивости органических ферм и субсидирование экспериментальных органических проектов 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2221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органики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- 3,3 млн евро на стимулирование сбыта на внутреннем рынке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33284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органик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 органические земли 117 евро на один гектар ежегодно;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- 161 евро на один гектар за в год на органические земли переходного периода в течение первых двух лет конверсии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9710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белкового 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Кормопроизводства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- 700 тис. евро на разработку тестов на органические виды 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205970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DFBEDC6-4AA2-2401-0010-D0CC7507E09B}"/>
              </a:ext>
            </a:extLst>
          </p:cNvPr>
          <p:cNvSpPr txBox="1"/>
          <p:nvPr/>
        </p:nvSpPr>
        <p:spPr>
          <a:xfrm>
            <a:off x="1261240" y="361220"/>
            <a:ext cx="103448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+mj-cs"/>
              </a:rPr>
              <a:t>Поддержка органического сельского хозяйства в Дании </a:t>
            </a:r>
            <a:endParaRPr lang="x-none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8FD6F2C-9A89-3364-2A6B-300BEC9154A3}"/>
              </a:ext>
            </a:extLst>
          </p:cNvPr>
          <p:cNvCxnSpPr/>
          <p:nvPr/>
        </p:nvCxnSpPr>
        <p:spPr>
          <a:xfrm flipH="1" flipV="1">
            <a:off x="838200" y="160416"/>
            <a:ext cx="15240" cy="769224"/>
          </a:xfrm>
          <a:prstGeom prst="line">
            <a:avLst/>
          </a:prstGeom>
          <a:ln w="231775" cmpd="thickThin">
            <a:solidFill>
              <a:srgbClr val="4269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34A3CD61-5948-5755-11DE-BD07A35E4D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437701"/>
              </p:ext>
            </p:extLst>
          </p:nvPr>
        </p:nvGraphicFramePr>
        <p:xfrm>
          <a:off x="10881360" y="-27383"/>
          <a:ext cx="1242384" cy="77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CorelDRAW" r:id="rId3" imgW="2408718" imgH="1507158" progId="CorelDraw.Graphic.21">
                  <p:embed/>
                </p:oleObj>
              </mc:Choice>
              <mc:Fallback>
                <p:oleObj name="CorelDRAW" r:id="rId3" imgW="2408718" imgH="1507158" progId="CorelDraw.Graphic.21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34A3CD61-5948-5755-11DE-BD07A35E4D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81360" y="-27383"/>
                        <a:ext cx="1242384" cy="7772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180137-3355-7B0C-50F1-A847C937DC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6752"/>
            <a:ext cx="12192000" cy="29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88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B4B694-7C8F-46E9-93FE-524672CFE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60" y="-27383"/>
            <a:ext cx="10515600" cy="1325563"/>
          </a:xfrm>
        </p:spPr>
        <p:txBody>
          <a:bodyPr/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РЕКОМЕНДАЦИИ</a:t>
            </a:r>
            <a:endParaRPr lang="x-none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D6806D-E006-D4C7-A6A0-34CC79C86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809"/>
            <a:ext cx="10515600" cy="47140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Развитие внутреннего рынка органической продукции и удовлетворение потребностей населения Республики Казахстан в органической продукции.</a:t>
            </a:r>
          </a:p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Государственная поддержка и меры стимулирования производителей органической продукции в соответствии с законодательством Республики Казахстан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Формирование и реализация государственной политики, а также осуществлять межотраслевую координацию в области производства органической продукции в соответствии с новым законом «О производстве и обороте органической продукции». </a:t>
            </a:r>
          </a:p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Меры для поддержки органического сельского хозяйства не ограничиваются только созданием и внедрением соответствующего законодательства. Очередным шагом к успешному развитию органического земледелия, как свидетельствует опыт большинства стран ЕС, должен быть план действий (или национальная программа, стратегия, регламент) по реализации закона.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Республики Казахстан экологическая модернизация, как новый политический курс развития страны, станет оптимальным решением одновременно двух вопросов – экономического развития и экологической защиты. </a:t>
            </a:r>
          </a:p>
          <a:p>
            <a:pPr marL="0" indent="0">
              <a:buNone/>
            </a:pPr>
            <a:endParaRPr lang="x-non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ABAF1F2-6ED7-1F66-0398-A245D15C759D}"/>
              </a:ext>
            </a:extLst>
          </p:cNvPr>
          <p:cNvCxnSpPr/>
          <p:nvPr/>
        </p:nvCxnSpPr>
        <p:spPr>
          <a:xfrm flipH="1" flipV="1">
            <a:off x="838200" y="160416"/>
            <a:ext cx="15240" cy="769224"/>
          </a:xfrm>
          <a:prstGeom prst="line">
            <a:avLst/>
          </a:prstGeom>
          <a:ln w="231775" cmpd="thickThin">
            <a:solidFill>
              <a:srgbClr val="4269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01FABEE-1520-2B02-002C-6F57726ECE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358750"/>
              </p:ext>
            </p:extLst>
          </p:nvPr>
        </p:nvGraphicFramePr>
        <p:xfrm>
          <a:off x="10881360" y="-27383"/>
          <a:ext cx="1242384" cy="77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CorelDRAW" r:id="rId3" imgW="2408718" imgH="1507158" progId="CorelDraw.Graphic.21">
                  <p:embed/>
                </p:oleObj>
              </mc:Choice>
              <mc:Fallback>
                <p:oleObj name="CorelDRAW" r:id="rId3" imgW="2408718" imgH="1507158" progId="CorelDraw.Graphic.21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401FABEE-1520-2B02-002C-6F57726ECE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81360" y="-27383"/>
                        <a:ext cx="1242384" cy="7772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62E9CA-458F-CD53-1CF6-860782B1E08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6752"/>
            <a:ext cx="12192000" cy="29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15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B4B694-7C8F-46E9-93FE-524672CFE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60" y="160416"/>
            <a:ext cx="10515600" cy="980199"/>
          </a:xfrm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</a:rPr>
              <a:t>РЕКОМЕНДАЦИИ - продолжение</a:t>
            </a:r>
            <a:endParaRPr lang="x-none" sz="2000" b="1" dirty="0">
              <a:latin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D6806D-E006-D4C7-A6A0-34CC79C86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6159"/>
            <a:ext cx="10515600" cy="4831639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В связи с этим, необходимо предпринять следующие шаги: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привлечь бизнес-сектор к развитию и реализации проектов по органическому сельскому хозяйству, внедрению инновационных технологических и технических подходов для решения экономических и экологических проблем; 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оказывать целевую финансовую и техническую поддержку реализации научно-исследовательских программ и проектов развития органического сельского хозяйства; 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привлекать к активному участию гражданское общество для популяризации органического движения и доступа к органической продукции, что непосредственно повлияет на улучшение состояния здоровья населения, а также на состояние окружающей среды в целом;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разработать государственную программу до 2030г. с определением индикаторов, указывающих вектор перспективных достижений и реальную поддержку развития органического земледелия посредством предоставления субсидий и грантов для фермеров с целью смягчения непредвиденных экономических, финансовых и других рисков; 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скорректировать образовательные программы, тренинги и семинары по технологии выращивания органических культур, семеноводству, освоению внутреннего и экспортного рынка, повысить уровень консультационно-информационных услуг об органическом сельском хозяйстве на всех уровнях образовательной системы и фермерского сообщества.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x-none" sz="1800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16ECA9F-1435-2B55-9EC8-9B0B3884F908}"/>
              </a:ext>
            </a:extLst>
          </p:cNvPr>
          <p:cNvCxnSpPr/>
          <p:nvPr/>
        </p:nvCxnSpPr>
        <p:spPr>
          <a:xfrm flipH="1" flipV="1">
            <a:off x="838200" y="160416"/>
            <a:ext cx="15240" cy="769224"/>
          </a:xfrm>
          <a:prstGeom prst="line">
            <a:avLst/>
          </a:prstGeom>
          <a:ln w="231775" cmpd="thickThin">
            <a:solidFill>
              <a:srgbClr val="4269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26C196A-3BE5-56DC-4C80-C5A084641A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358750"/>
              </p:ext>
            </p:extLst>
          </p:nvPr>
        </p:nvGraphicFramePr>
        <p:xfrm>
          <a:off x="10881360" y="-27383"/>
          <a:ext cx="1242384" cy="77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CorelDRAW" r:id="rId3" imgW="2408718" imgH="1507158" progId="CorelDraw.Graphic.21">
                  <p:embed/>
                </p:oleObj>
              </mc:Choice>
              <mc:Fallback>
                <p:oleObj name="CorelDRAW" r:id="rId3" imgW="2408718" imgH="1507158" progId="CorelDraw.Graphic.21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026C196A-3BE5-56DC-4C80-C5A084641A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81360" y="-27383"/>
                        <a:ext cx="1242384" cy="7772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CC3149-0640-90E9-E2A7-439473DB10F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6752"/>
            <a:ext cx="12192000" cy="29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72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E0333D0-CE6B-6011-E456-1AB4344A8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 В период 2024-2025гг. целесообразно сосредоточить финансовое стимулирование перехода на органическую систему ведения овощеводства, картофелеводства, садоводства,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ягодоводства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виноградарства и предприятий по их переработке. Предусмотреть сертификацию пастбищ для получения органической продукции животноводства.</a:t>
            </a:r>
            <a:endParaRPr lang="x-non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 В период до 2030г. предлагается освоить в пределах возможностей республиканского и местного бюджета три вида простых и доступных для контроля государственной поддержки:</a:t>
            </a:r>
            <a:endParaRPr lang="x-non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погектарных выплат производителям в переходный период, предусмотренных стандартом для соответствующих видов угодий (пашня, многолетние культуры, пастбища) и последующих 3 лет устойчивой работы органического хозяйства;</a:t>
            </a:r>
            <a:endParaRPr lang="x-non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субсидирование 30-50% затрат товаропроизводителей на 	проведение 	сертификации;</a:t>
            </a:r>
            <a:endParaRPr lang="x-non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государственные инвестиции в малые предприятия и цеха по хранению и переработке органической продукции.</a:t>
            </a:r>
            <a:endParaRPr lang="x-non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x-none" sz="2000" dirty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C7C4906E-4869-BA08-E367-D3C1B0A86B08}"/>
              </a:ext>
            </a:extLst>
          </p:cNvPr>
          <p:cNvCxnSpPr/>
          <p:nvPr/>
        </p:nvCxnSpPr>
        <p:spPr>
          <a:xfrm flipH="1" flipV="1">
            <a:off x="838200" y="160416"/>
            <a:ext cx="15240" cy="769224"/>
          </a:xfrm>
          <a:prstGeom prst="line">
            <a:avLst/>
          </a:prstGeom>
          <a:ln w="231775" cmpd="thickThin">
            <a:solidFill>
              <a:srgbClr val="4269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9AA70CC2-0DA0-80B5-DA68-EC5A5F3C07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358750"/>
              </p:ext>
            </p:extLst>
          </p:nvPr>
        </p:nvGraphicFramePr>
        <p:xfrm>
          <a:off x="10881360" y="-27383"/>
          <a:ext cx="1242384" cy="77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CorelDRAW" r:id="rId3" imgW="2408718" imgH="1507158" progId="CorelDraw.Graphic.21">
                  <p:embed/>
                </p:oleObj>
              </mc:Choice>
              <mc:Fallback>
                <p:oleObj name="CorelDRAW" r:id="rId3" imgW="2408718" imgH="1507158" progId="CorelDraw.Graphic.21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9AA70CC2-0DA0-80B5-DA68-EC5A5F3C07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81360" y="-27383"/>
                        <a:ext cx="1242384" cy="7772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530043-33B9-2AB4-5223-97F7943076E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6752"/>
            <a:ext cx="12192000" cy="298823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8648483-0A2D-633F-D503-10A3CB70C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60" y="160416"/>
            <a:ext cx="10515600" cy="980199"/>
          </a:xfrm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</a:rPr>
              <a:t>РЕКОМЕНДАЦИИ - продолжение</a:t>
            </a:r>
            <a:endParaRPr lang="x-none" sz="20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937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6C5D2AC-96B8-0438-486F-1883BBEB1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60" y="-27383"/>
            <a:ext cx="10515600" cy="1325563"/>
          </a:xfrm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</a:rPr>
              <a:t>ЗАКЛЮЧЕНИЕ</a:t>
            </a:r>
            <a:endParaRPr lang="x-none" sz="2000" b="1" dirty="0">
              <a:latin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BFB3AC-0BB1-E36F-F529-C4F3685B1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правительства стран лидеров создали масштабную систему и высокий уровень законодательного и программно-целевого обеспечения и общественной поддержки органических производителей и потребителей по всей цепочке действий «от фермы до вилки» и достигают положительных результатов;</a:t>
            </a:r>
            <a:endParaRPr lang="x-non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прямая и косвенная финансовая поддержка фермеров и других участников органического рынка позволяет покрывать затраты и потери, связанные с переходом на органическую систему земледелия и затрат сохранение природной экологической среды;</a:t>
            </a:r>
            <a:endParaRPr lang="x-non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многолетний опыт стран лидеров стимулирования органического производства заслуживает подражания и интерпретации к экономическим, экологическим условиям Казахстана. Он изложен в рекомендациях по стимулированию и государственной поддержке органического земледелия в Казахстане.</a:t>
            </a:r>
            <a:endParaRPr lang="x-non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x-none" sz="2000" dirty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86CA59B8-5D8C-E5A3-2961-0E697ACBAFE9}"/>
              </a:ext>
            </a:extLst>
          </p:cNvPr>
          <p:cNvCxnSpPr/>
          <p:nvPr/>
        </p:nvCxnSpPr>
        <p:spPr>
          <a:xfrm flipH="1" flipV="1">
            <a:off x="838200" y="160416"/>
            <a:ext cx="15240" cy="769224"/>
          </a:xfrm>
          <a:prstGeom prst="line">
            <a:avLst/>
          </a:prstGeom>
          <a:ln w="231775" cmpd="thickThin">
            <a:solidFill>
              <a:srgbClr val="4269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901455E-755E-75D2-DBDA-41F19AA3F3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358750"/>
              </p:ext>
            </p:extLst>
          </p:nvPr>
        </p:nvGraphicFramePr>
        <p:xfrm>
          <a:off x="10881360" y="-27383"/>
          <a:ext cx="1242384" cy="77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CorelDRAW" r:id="rId3" imgW="2408718" imgH="1507158" progId="CorelDraw.Graphic.21">
                  <p:embed/>
                </p:oleObj>
              </mc:Choice>
              <mc:Fallback>
                <p:oleObj name="CorelDRAW" r:id="rId3" imgW="2408718" imgH="1507158" progId="CorelDraw.Graphic.21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8901455E-755E-75D2-DBDA-41F19AA3F3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81360" y="-27383"/>
                        <a:ext cx="1242384" cy="7772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92B673-B1C5-DF92-2861-EEA8F47B622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6752"/>
            <a:ext cx="12192000" cy="29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09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4A52C-A020-E838-F024-CD869692D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366" y="1841559"/>
            <a:ext cx="6697718" cy="1325563"/>
          </a:xfrm>
        </p:spPr>
        <p:txBody>
          <a:bodyPr/>
          <a:lstStyle/>
          <a:p>
            <a:r>
              <a:rPr lang="ru-RU" b="1" dirty="0"/>
              <a:t>СПАСИБО ЗА ВНИМАНИЕ!</a:t>
            </a:r>
            <a:endParaRPr lang="x-none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B659A5-F5C7-C7B2-5FA0-0E7BDBE619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03638"/>
            <a:ext cx="12192000" cy="3554361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E551000-8E4C-6AAA-1BFF-6E53E39C0173}"/>
              </a:ext>
            </a:extLst>
          </p:cNvPr>
          <p:cNvCxnSpPr/>
          <p:nvPr/>
        </p:nvCxnSpPr>
        <p:spPr>
          <a:xfrm flipV="1">
            <a:off x="0" y="3192333"/>
            <a:ext cx="12192000" cy="6006"/>
          </a:xfrm>
          <a:prstGeom prst="line">
            <a:avLst/>
          </a:prstGeom>
          <a:ln w="130175" cmpd="thickThin">
            <a:solidFill>
              <a:srgbClr val="4269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F935D70F-21C9-A71C-07A9-AE9E960E99C5}"/>
              </a:ext>
            </a:extLst>
          </p:cNvPr>
          <p:cNvSpPr txBox="1">
            <a:spLocks/>
          </p:cNvSpPr>
          <p:nvPr/>
        </p:nvSpPr>
        <p:spPr>
          <a:xfrm>
            <a:off x="1288026" y="450099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None/>
            </a:pPr>
            <a:r>
              <a:rPr lang="ru-RU" sz="1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Григорук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Владимир Васильевич,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vvnii77@mail.ru</a:t>
            </a:r>
            <a:endParaRPr lang="x-none" sz="1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Климов Евгений Владимирович,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fiec@mail.ru</a:t>
            </a:r>
            <a:endParaRPr lang="x-none" sz="1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CEBECB5-9A60-D240-7AF5-6BED36520C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" t="12385" r="6461" b="12615"/>
          <a:stretch/>
        </p:blipFill>
        <p:spPr bwMode="auto">
          <a:xfrm>
            <a:off x="4207625" y="195322"/>
            <a:ext cx="3069262" cy="18899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5855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89897BD-7FD0-D49E-5769-A7ADC0FBB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963499"/>
              </p:ext>
            </p:extLst>
          </p:nvPr>
        </p:nvGraphicFramePr>
        <p:xfrm>
          <a:off x="994192" y="1546798"/>
          <a:ext cx="10651270" cy="496636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544760">
                  <a:extLst>
                    <a:ext uri="{9D8B030D-6E8A-4147-A177-3AD203B41FA5}">
                      <a16:colId xmlns:a16="http://schemas.microsoft.com/office/drawing/2014/main" val="1793708359"/>
                    </a:ext>
                  </a:extLst>
                </a:gridCol>
                <a:gridCol w="1471448">
                  <a:extLst>
                    <a:ext uri="{9D8B030D-6E8A-4147-A177-3AD203B41FA5}">
                      <a16:colId xmlns:a16="http://schemas.microsoft.com/office/drawing/2014/main" val="3046187850"/>
                    </a:ext>
                  </a:extLst>
                </a:gridCol>
                <a:gridCol w="4635062">
                  <a:extLst>
                    <a:ext uri="{9D8B030D-6E8A-4147-A177-3AD203B41FA5}">
                      <a16:colId xmlns:a16="http://schemas.microsoft.com/office/drawing/2014/main" val="1813362249"/>
                    </a:ext>
                  </a:extLst>
                </a:gridCol>
              </a:tblGrid>
              <a:tr h="327725"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Индикатор</a:t>
                      </a:r>
                      <a:endParaRPr lang="x-none" sz="1800" i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мире</a:t>
                      </a:r>
                      <a:endParaRPr lang="x-none" sz="1800" i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Страны лидеры</a:t>
                      </a:r>
                      <a:endParaRPr lang="x-none" sz="1800" i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/>
                </a:tc>
                <a:extLst>
                  <a:ext uri="{0D108BD9-81ED-4DB2-BD59-A6C34878D82A}">
                    <a16:rowId xmlns:a16="http://schemas.microsoft.com/office/drawing/2014/main" val="2136050719"/>
                  </a:ext>
                </a:extLst>
              </a:tr>
              <a:tr h="361628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Страны с органической деятельностью</a:t>
                      </a:r>
                      <a:endParaRPr lang="x-none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 стран</a:t>
                      </a:r>
                      <a:endParaRPr lang="x-none" sz="18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/>
                </a:tc>
                <a:tc>
                  <a:txBody>
                    <a:bodyPr/>
                    <a:lstStyle/>
                    <a:p>
                      <a:endParaRPr lang="x-none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/>
                </a:tc>
                <a:extLst>
                  <a:ext uri="{0D108BD9-81ED-4DB2-BD59-A6C34878D82A}">
                    <a16:rowId xmlns:a16="http://schemas.microsoft.com/office/drawing/2014/main" val="1329556112"/>
                  </a:ext>
                </a:extLst>
              </a:tr>
              <a:tr h="542440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Органическая </a:t>
                      </a:r>
                      <a:endParaRPr lang="x-none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сельскохозяйственная земля, млн га</a:t>
                      </a:r>
                      <a:endParaRPr lang="x-none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</a:t>
                      </a:r>
                      <a:endParaRPr lang="x-none" sz="18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Австралия (53,0)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Индия (4,7)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Аргентина (4,1)</a:t>
                      </a:r>
                      <a:endParaRPr lang="x-none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/>
                </a:tc>
                <a:extLst>
                  <a:ext uri="{0D108BD9-81ED-4DB2-BD59-A6C34878D82A}">
                    <a16:rowId xmlns:a16="http://schemas.microsoft.com/office/drawing/2014/main" val="2254314274"/>
                  </a:ext>
                </a:extLst>
              </a:tr>
              <a:tr h="723254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Органическая доля от общей площади сельскохозяйственных земель, %</a:t>
                      </a:r>
                      <a:endParaRPr lang="x-none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x-none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Лихтенштейн (43,0%)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Австрия (27,5%)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Эстония (23,4)</a:t>
                      </a:r>
                      <a:endParaRPr lang="x-none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/>
                </a:tc>
                <a:extLst>
                  <a:ext uri="{0D108BD9-81ED-4DB2-BD59-A6C34878D82A}">
                    <a16:rowId xmlns:a16="http://schemas.microsoft.com/office/drawing/2014/main" val="2922764393"/>
                  </a:ext>
                </a:extLst>
              </a:tr>
              <a:tr h="542440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органических сельскохозяйственных земель с 2021 по 2022 год</a:t>
                      </a:r>
                      <a:endParaRPr lang="x-none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20,3 млн га.</a:t>
                      </a:r>
                      <a:endParaRPr lang="x-none" sz="18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+26,6%</a:t>
                      </a:r>
                      <a:endParaRPr lang="x-none" sz="18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Австралия: 17,3 млн. га (+48,6%)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Индия: 2,1 млн. га (+77,8%)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Греция: 0,39 млн. га (+73,0%)</a:t>
                      </a:r>
                      <a:endParaRPr lang="x-none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/>
                </a:tc>
                <a:extLst>
                  <a:ext uri="{0D108BD9-81ED-4DB2-BD59-A6C34878D82A}">
                    <a16:rowId xmlns:a16="http://schemas.microsoft.com/office/drawing/2014/main" val="2719023303"/>
                  </a:ext>
                </a:extLst>
              </a:tr>
              <a:tr h="542440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Дикорастущие и другие несельскохозяйственные угодья, млн га</a:t>
                      </a:r>
                      <a:endParaRPr lang="x-none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34,4</a:t>
                      </a:r>
                      <a:endParaRPr lang="x-none" sz="18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Финляндия (9,6)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Индия (4,4)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Замбия (3,2)</a:t>
                      </a:r>
                      <a:endParaRPr lang="x-none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/>
                </a:tc>
                <a:extLst>
                  <a:ext uri="{0D108BD9-81ED-4DB2-BD59-A6C34878D82A}">
                    <a16:rowId xmlns:a16="http://schemas.microsoft.com/office/drawing/2014/main" val="2383497077"/>
                  </a:ext>
                </a:extLst>
              </a:tr>
              <a:tr h="542440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производителей</a:t>
                      </a:r>
                      <a:endParaRPr lang="x-none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 млн</a:t>
                      </a:r>
                      <a:endParaRPr lang="x-none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Индия (2 480 859)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Uganda</a:t>
                      </a:r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(404 246)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Thailand</a:t>
                      </a:r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(121 540)</a:t>
                      </a:r>
                      <a:endParaRPr lang="x-none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/>
                </a:tc>
                <a:extLst>
                  <a:ext uri="{0D108BD9-81ED-4DB2-BD59-A6C34878D82A}">
                    <a16:rowId xmlns:a16="http://schemas.microsoft.com/office/drawing/2014/main" val="2924188024"/>
                  </a:ext>
                </a:extLst>
              </a:tr>
              <a:tr h="542440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Органический рынок, 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млрд. евро</a:t>
                      </a:r>
                      <a:endParaRPr lang="x-none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134.8</a:t>
                      </a:r>
                      <a:endParaRPr lang="x-none" sz="18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США (58,6)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Германия (15,3)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 (12,4)</a:t>
                      </a:r>
                      <a:endParaRPr lang="x-none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/>
                </a:tc>
                <a:extLst>
                  <a:ext uri="{0D108BD9-81ED-4DB2-BD59-A6C34878D82A}">
                    <a16:rowId xmlns:a16="http://schemas.microsoft.com/office/drawing/2014/main" val="15002462"/>
                  </a:ext>
                </a:extLst>
              </a:tr>
              <a:tr h="542440"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Потребление на душу населения, евро</a:t>
                      </a:r>
                      <a:endParaRPr lang="x-none" sz="18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</a:t>
                      </a:r>
                      <a:endParaRPr lang="x-none" sz="18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Швейцария (437)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Дания (365)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Австрия (274)</a:t>
                      </a:r>
                      <a:endParaRPr lang="x-none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/>
                </a:tc>
                <a:extLst>
                  <a:ext uri="{0D108BD9-81ED-4DB2-BD59-A6C34878D82A}">
                    <a16:rowId xmlns:a16="http://schemas.microsoft.com/office/drawing/2014/main" val="2553149243"/>
                  </a:ext>
                </a:extLst>
              </a:tr>
            </a:tbl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56C5E8E-A732-718C-3D7A-E8E59C1E4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793" y="62609"/>
            <a:ext cx="10515600" cy="1325563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КЛЮЧЕВЫЕ ПОКАЗАТЕЛИ ОРГАНИЧЕСКОГО 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СЕЛЬСКОГО ХОЗЯЙСТВА В МИРЕ, 2022 ГОД. </a:t>
            </a:r>
            <a:r>
              <a:rPr lang="x-none" sz="20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x-none" sz="20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x-none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384D544-375E-FC16-29B3-F43459AA0D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6752"/>
            <a:ext cx="12192000" cy="298823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DB5430F-861E-DC8E-FA54-8FD90E8DA564}"/>
              </a:ext>
            </a:extLst>
          </p:cNvPr>
          <p:cNvCxnSpPr/>
          <p:nvPr/>
        </p:nvCxnSpPr>
        <p:spPr>
          <a:xfrm flipH="1" flipV="1">
            <a:off x="838200" y="160416"/>
            <a:ext cx="15240" cy="769224"/>
          </a:xfrm>
          <a:prstGeom prst="line">
            <a:avLst/>
          </a:prstGeom>
          <a:ln w="231775" cmpd="thickThin">
            <a:solidFill>
              <a:srgbClr val="4269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493B1771-BCB8-D89A-AA8C-5420BB1692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938286"/>
              </p:ext>
            </p:extLst>
          </p:nvPr>
        </p:nvGraphicFramePr>
        <p:xfrm>
          <a:off x="10881360" y="-27383"/>
          <a:ext cx="1242384" cy="77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orelDRAW" r:id="rId4" imgW="2408718" imgH="1507158" progId="CorelDraw.Graphic.21">
                  <p:embed/>
                </p:oleObj>
              </mc:Choice>
              <mc:Fallback>
                <p:oleObj name="CorelDRAW" r:id="rId4" imgW="2408718" imgH="1507158" progId="CorelDraw.Graphic.21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493B1771-BCB8-D89A-AA8C-5420BB1692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81360" y="-27383"/>
                        <a:ext cx="1242384" cy="7772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9874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92E2B5F8-A6D4-1CEE-685F-979F907CA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73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КЛЮЧЕВЫЕ ИНДИКАТОРЫ ОРГАНИЧЕСКОГО СЕКТОРА В ЕВРОПЕ И ЕВРОПЕЙСКОМ СОЮЗЕ, 2022 г. (число стран в Европе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&gt;50;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в ЕС 28) </a:t>
            </a:r>
            <a:endParaRPr lang="x-none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08013D00-B40C-9A26-AD87-9CA35393BA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292746"/>
              </p:ext>
            </p:extLst>
          </p:nvPr>
        </p:nvGraphicFramePr>
        <p:xfrm>
          <a:off x="838200" y="1503898"/>
          <a:ext cx="10515600" cy="499801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621833">
                  <a:extLst>
                    <a:ext uri="{9D8B030D-6E8A-4147-A177-3AD203B41FA5}">
                      <a16:colId xmlns:a16="http://schemas.microsoft.com/office/drawing/2014/main" val="1711236572"/>
                    </a:ext>
                  </a:extLst>
                </a:gridCol>
                <a:gridCol w="1138334">
                  <a:extLst>
                    <a:ext uri="{9D8B030D-6E8A-4147-A177-3AD203B41FA5}">
                      <a16:colId xmlns:a16="http://schemas.microsoft.com/office/drawing/2014/main" val="924624904"/>
                    </a:ext>
                  </a:extLst>
                </a:gridCol>
                <a:gridCol w="1352939">
                  <a:extLst>
                    <a:ext uri="{9D8B030D-6E8A-4147-A177-3AD203B41FA5}">
                      <a16:colId xmlns:a16="http://schemas.microsoft.com/office/drawing/2014/main" val="1681601307"/>
                    </a:ext>
                  </a:extLst>
                </a:gridCol>
                <a:gridCol w="4402494">
                  <a:extLst>
                    <a:ext uri="{9D8B030D-6E8A-4147-A177-3AD203B41FA5}">
                      <a16:colId xmlns:a16="http://schemas.microsoft.com/office/drawing/2014/main" val="3605702221"/>
                    </a:ext>
                  </a:extLst>
                </a:gridCol>
              </a:tblGrid>
              <a:tr h="25596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Индикатор</a:t>
                      </a:r>
                      <a:endParaRPr lang="x-none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Европа</a:t>
                      </a:r>
                      <a:endParaRPr lang="x-none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Европейский Союз</a:t>
                      </a:r>
                      <a:endParaRPr lang="x-none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Страны лидеры</a:t>
                      </a:r>
                      <a:endParaRPr lang="x-none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extLst>
                  <a:ext uri="{0D108BD9-81ED-4DB2-BD59-A6C34878D82A}">
                    <a16:rowId xmlns:a16="http://schemas.microsoft.com/office/drawing/2014/main" val="2739417341"/>
                  </a:ext>
                </a:extLst>
              </a:tr>
              <a:tr h="511922">
                <a:tc>
                  <a:txBody>
                    <a:bodyPr/>
                    <a:lstStyle/>
                    <a:p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органических сельскохозяйственных угодий, млн. га</a:t>
                      </a:r>
                      <a:endParaRPr lang="x-none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x-none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 </a:t>
                      </a:r>
                      <a:endParaRPr lang="x-none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Франция (2.9 млн. га); Испания (2.7 млн. га);</a:t>
                      </a:r>
                      <a:endParaRPr lang="x-none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Италия (2.3 млн. га)</a:t>
                      </a:r>
                      <a:endParaRPr lang="x-none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extLst>
                  <a:ext uri="{0D108BD9-81ED-4DB2-BD59-A6C34878D82A}">
                    <a16:rowId xmlns:a16="http://schemas.microsoft.com/office/drawing/2014/main" val="2747462294"/>
                  </a:ext>
                </a:extLst>
              </a:tr>
              <a:tr h="383942">
                <a:tc>
                  <a:txBody>
                    <a:bodyPr/>
                    <a:lstStyle/>
                    <a:p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органических сельскохозяйственных угодий.</a:t>
                      </a:r>
                      <a:endParaRPr lang="x-none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3,7 %</a:t>
                      </a:r>
                      <a:endParaRPr lang="x-none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10,4 %</a:t>
                      </a:r>
                      <a:endParaRPr lang="x-none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Лихтенштейн (43,0%);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Австрия (27.5%); 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Эстония (23,4%)</a:t>
                      </a:r>
                      <a:endParaRPr lang="x-none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extLst>
                  <a:ext uri="{0D108BD9-81ED-4DB2-BD59-A6C34878D82A}">
                    <a16:rowId xmlns:a16="http://schemas.microsoft.com/office/drawing/2014/main" val="831866071"/>
                  </a:ext>
                </a:extLst>
              </a:tr>
              <a:tr h="767883"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органических сельскохозяйственных угодий в 2020-2021 гг</a:t>
                      </a:r>
                      <a:endParaRPr lang="x-none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0,19 млн. га</a:t>
                      </a:r>
                      <a:endParaRPr lang="x-none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0,83 млн. га</a:t>
                      </a:r>
                      <a:endParaRPr lang="x-none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Греция (+0,39 млн. га);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Италия (+0,16 млн. га); </a:t>
                      </a:r>
                      <a:endParaRPr lang="x-none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Франция (+0,10 млн. га)</a:t>
                      </a:r>
                      <a:endParaRPr lang="x-none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extLst>
                  <a:ext uri="{0D108BD9-81ED-4DB2-BD59-A6C34878D82A}">
                    <a16:rowId xmlns:a16="http://schemas.microsoft.com/office/drawing/2014/main" val="3907783766"/>
                  </a:ext>
                </a:extLst>
              </a:tr>
              <a:tr h="383942"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Производители</a:t>
                      </a:r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x-none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480135</a:t>
                      </a:r>
                      <a:endParaRPr lang="x-none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419112 </a:t>
                      </a:r>
                      <a:endParaRPr lang="x-none" sz="16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Италия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82593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Греция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58691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Франция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58413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x-none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extLst>
                  <a:ext uri="{0D108BD9-81ED-4DB2-BD59-A6C34878D82A}">
                    <a16:rowId xmlns:a16="http://schemas.microsoft.com/office/drawing/2014/main" val="3968961615"/>
                  </a:ext>
                </a:extLst>
              </a:tr>
              <a:tr h="383942"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Переработчик</a:t>
                      </a:r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x-none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87676</a:t>
                      </a:r>
                      <a:endParaRPr lang="x-none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85956</a:t>
                      </a:r>
                      <a:endParaRPr lang="x-none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Италия (23602); Франция (19311);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Германия (21981) </a:t>
                      </a:r>
                      <a:endParaRPr lang="x-none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extLst>
                  <a:ext uri="{0D108BD9-81ED-4DB2-BD59-A6C34878D82A}">
                    <a16:rowId xmlns:a16="http://schemas.microsoft.com/office/drawing/2014/main" val="1849194"/>
                  </a:ext>
                </a:extLst>
              </a:tr>
              <a:tr h="383942">
                <a:tc>
                  <a:txBody>
                    <a:bodyPr/>
                    <a:lstStyle/>
                    <a:p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Импортёры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x-none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7609</a:t>
                      </a:r>
                      <a:endParaRPr lang="x-none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6450</a:t>
                      </a:r>
                      <a:endParaRPr lang="x-none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Германия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1944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Франция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662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Швейцария 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687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x-none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extLst>
                  <a:ext uri="{0D108BD9-81ED-4DB2-BD59-A6C34878D82A}">
                    <a16:rowId xmlns:a16="http://schemas.microsoft.com/office/drawing/2014/main" val="2006815453"/>
                  </a:ext>
                </a:extLst>
              </a:tr>
              <a:tr h="767883"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Розничные продажи</a:t>
                      </a:r>
                      <a:endParaRPr lang="x-none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,5 млрд</a:t>
                      </a:r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евро</a:t>
                      </a:r>
                      <a:endParaRPr lang="x-none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,7 млрд</a:t>
                      </a:r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евро</a:t>
                      </a:r>
                      <a:endParaRPr lang="x-none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Германия (15,9 млрд. евро); Франция (12,7 млрд. евро); Италия (3,9 млрд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евро)</a:t>
                      </a:r>
                      <a:endParaRPr lang="x-none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extLst>
                  <a:ext uri="{0D108BD9-81ED-4DB2-BD59-A6C34878D82A}">
                    <a16:rowId xmlns:a16="http://schemas.microsoft.com/office/drawing/2014/main" val="3762928738"/>
                  </a:ext>
                </a:extLst>
              </a:tr>
              <a:tr h="511922"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душу населения</a:t>
                      </a:r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x-none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евро</a:t>
                      </a:r>
                      <a:endParaRPr lang="x-none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</a:t>
                      </a: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евро</a:t>
                      </a:r>
                      <a:endParaRPr lang="x-none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Швейцария (437 евро); Дания (365 евро);  </a:t>
                      </a:r>
                      <a:endParaRPr lang="x-none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Австрия (274 евро) </a:t>
                      </a:r>
                      <a:endParaRPr lang="x-none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extLst>
                  <a:ext uri="{0D108BD9-81ED-4DB2-BD59-A6C34878D82A}">
                    <a16:rowId xmlns:a16="http://schemas.microsoft.com/office/drawing/2014/main" val="1746656781"/>
                  </a:ext>
                </a:extLst>
              </a:tr>
            </a:tbl>
          </a:graphicData>
        </a:graphic>
      </p:graphicFrame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143F4C09-5C97-9C0B-AADD-3951DAF2216E}"/>
              </a:ext>
            </a:extLst>
          </p:cNvPr>
          <p:cNvCxnSpPr/>
          <p:nvPr/>
        </p:nvCxnSpPr>
        <p:spPr>
          <a:xfrm flipH="1" flipV="1">
            <a:off x="838200" y="160416"/>
            <a:ext cx="15240" cy="769224"/>
          </a:xfrm>
          <a:prstGeom prst="line">
            <a:avLst/>
          </a:prstGeom>
          <a:ln w="231775" cmpd="thickThin">
            <a:solidFill>
              <a:srgbClr val="4269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FC9FBBE-EA5E-E400-F425-F0BB7315B6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851317"/>
              </p:ext>
            </p:extLst>
          </p:nvPr>
        </p:nvGraphicFramePr>
        <p:xfrm>
          <a:off x="10881360" y="-27383"/>
          <a:ext cx="1242384" cy="77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orelDRAW" r:id="rId3" imgW="2408718" imgH="1507158" progId="CorelDraw.Graphic.21">
                  <p:embed/>
                </p:oleObj>
              </mc:Choice>
              <mc:Fallback>
                <p:oleObj name="CorelDRAW" r:id="rId3" imgW="2408718" imgH="1507158" progId="CorelDraw.Graphic.21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4FC9FBBE-EA5E-E400-F425-F0BB7315B6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81360" y="-27383"/>
                        <a:ext cx="1242384" cy="7772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792C5D-C2F0-C4BA-A12A-57EB4868A67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6752"/>
            <a:ext cx="12192000" cy="29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55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B7350-9E98-2816-CD8A-A35994582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400" y="-27383"/>
            <a:ext cx="9292960" cy="1325563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КЛЮЧЕВЫЕ ИНДИКАТОРЫ ОРГАНИЧЕСКОГО СЕКТОРА В ЕВРОПЕ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И ЕВРОПЕЙСКОМ СОЮЗЕ, 2022 г</a:t>
            </a:r>
            <a:endParaRPr lang="x-none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EA5B22A-5936-67B1-72BC-3753F9254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054319"/>
              </p:ext>
            </p:extLst>
          </p:nvPr>
        </p:nvGraphicFramePr>
        <p:xfrm>
          <a:off x="853440" y="1662504"/>
          <a:ext cx="10515600" cy="4488999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828014">
                  <a:extLst>
                    <a:ext uri="{9D8B030D-6E8A-4147-A177-3AD203B41FA5}">
                      <a16:colId xmlns:a16="http://schemas.microsoft.com/office/drawing/2014/main" val="3657583290"/>
                    </a:ext>
                  </a:extLst>
                </a:gridCol>
                <a:gridCol w="2505665">
                  <a:extLst>
                    <a:ext uri="{9D8B030D-6E8A-4147-A177-3AD203B41FA5}">
                      <a16:colId xmlns:a16="http://schemas.microsoft.com/office/drawing/2014/main" val="368602873"/>
                    </a:ext>
                  </a:extLst>
                </a:gridCol>
                <a:gridCol w="2446956">
                  <a:extLst>
                    <a:ext uri="{9D8B030D-6E8A-4147-A177-3AD203B41FA5}">
                      <a16:colId xmlns:a16="http://schemas.microsoft.com/office/drawing/2014/main" val="1864238358"/>
                    </a:ext>
                  </a:extLst>
                </a:gridCol>
                <a:gridCol w="2734965">
                  <a:extLst>
                    <a:ext uri="{9D8B030D-6E8A-4147-A177-3AD203B41FA5}">
                      <a16:colId xmlns:a16="http://schemas.microsoft.com/office/drawing/2014/main" val="1006716310"/>
                    </a:ext>
                  </a:extLst>
                </a:gridCol>
              </a:tblGrid>
              <a:tr h="362611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Индикатор</a:t>
                      </a:r>
                      <a:endParaRPr lang="x-none" sz="1600" b="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Европа</a:t>
                      </a:r>
                      <a:endParaRPr lang="x-none" sz="1600" b="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Европейский Союз</a:t>
                      </a:r>
                      <a:endParaRPr lang="x-none" sz="1600" b="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Страны лидеры</a:t>
                      </a:r>
                      <a:endParaRPr lang="x-none" sz="1600" b="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2340206360"/>
                  </a:ext>
                </a:extLst>
              </a:tr>
              <a:tr h="1087834">
                <a:tc>
                  <a:txBody>
                    <a:bodyPr/>
                    <a:lstStyle/>
                    <a:p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земель</a:t>
                      </a:r>
                      <a:endParaRPr lang="x-none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Пашни: 8,4 млн. га</a:t>
                      </a:r>
                      <a:endParaRPr lang="x-none" sz="16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Многолетние насаждения: 2,4 млн. га</a:t>
                      </a:r>
                      <a:endParaRPr lang="x-none" sz="16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Пастбища: 7,4 млн. га</a:t>
                      </a:r>
                      <a:endParaRPr lang="x-none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Пашни: 7,6 млн. га</a:t>
                      </a:r>
                      <a:endParaRPr lang="x-none" sz="16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Многолетние насаждения: 2,2 млн. га </a:t>
                      </a:r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endParaRPr lang="x-none" sz="16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Пастбища: 6,9 млн. га</a:t>
                      </a:r>
                      <a:endParaRPr lang="x-none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1674023910"/>
                  </a:ext>
                </a:extLst>
              </a:tr>
              <a:tr h="906529">
                <a:tc>
                  <a:txBody>
                    <a:bodyPr/>
                    <a:lstStyle/>
                    <a:p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Многолетние насаждения – тройка лидеров</a:t>
                      </a:r>
                      <a:endParaRPr lang="x-none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Оливки: 0,6 млн. га</a:t>
                      </a:r>
                      <a:endParaRPr lang="x-none" sz="16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Виноград: 0,5 млн. га</a:t>
                      </a:r>
                      <a:endParaRPr lang="x-none" sz="16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Орехи: 0,5 млн. га</a:t>
                      </a:r>
                      <a:endParaRPr lang="x-none" sz="16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Оливки: 0,6 млн. га</a:t>
                      </a:r>
                      <a:endParaRPr lang="x-none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Виноград: 0,5 млн. га</a:t>
                      </a:r>
                      <a:endParaRPr lang="x-none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Орехи: 0,4 млн. га</a:t>
                      </a:r>
                      <a:endParaRPr lang="x-none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Испания (0,8 млн. га)</a:t>
                      </a:r>
                      <a:endParaRPr lang="x-none" sz="16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Италия (0,6 млн. га)</a:t>
                      </a:r>
                      <a:endParaRPr lang="x-none" sz="16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Франция (0,2 млн. га)</a:t>
                      </a:r>
                      <a:endParaRPr lang="x-none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1551177104"/>
                  </a:ext>
                </a:extLst>
              </a:tr>
              <a:tr h="1087834"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Полевые культуры – тройка лидеров</a:t>
                      </a:r>
                      <a:endParaRPr lang="x-none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Зерновые: 2,9 млн. га</a:t>
                      </a:r>
                      <a:endParaRPr lang="x-none" sz="16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Зеленые корма: 2,7 млн. га</a:t>
                      </a:r>
                      <a:endParaRPr lang="x-none" sz="16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Масличные: 0,7 млн. га</a:t>
                      </a:r>
                      <a:endParaRPr lang="x-none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Зерновые: 2,6 млн. га</a:t>
                      </a:r>
                      <a:endParaRPr lang="x-none" sz="16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Зеленые корма: 2,6 млн. га</a:t>
                      </a:r>
                      <a:endParaRPr lang="x-none" sz="16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Зернобобовые: 0.5 млн. га</a:t>
                      </a:r>
                      <a:endParaRPr lang="x-none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Франция (1,6 млн. га)</a:t>
                      </a:r>
                      <a:endParaRPr lang="x-none" sz="16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Италия (1,1 млн. га)</a:t>
                      </a:r>
                      <a:endParaRPr lang="x-none" sz="16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Германия (0,8 млн. га)</a:t>
                      </a:r>
                      <a:endParaRPr lang="x-none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1755548748"/>
                  </a:ext>
                </a:extLst>
              </a:tr>
              <a:tr h="906529"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земель под сбор дикорастущих культур</a:t>
                      </a:r>
                      <a:endParaRPr lang="x-none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 млн. га</a:t>
                      </a:r>
                      <a:endParaRPr lang="x-none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 млн. га</a:t>
                      </a:r>
                      <a:endParaRPr lang="x-none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Финляндия (6,9 млн. га)</a:t>
                      </a:r>
                      <a:endParaRPr lang="x-none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Северная Македония (0,6 млн. га)</a:t>
                      </a:r>
                      <a:endParaRPr lang="x-none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Албания (0,5 млн. га)</a:t>
                      </a:r>
                      <a:endParaRPr lang="x-none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3287923476"/>
                  </a:ext>
                </a:extLst>
              </a:tr>
            </a:tbl>
          </a:graphicData>
        </a:graphic>
      </p:graphicFrame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D77CF0E-91EB-304E-099B-A0F77A9A29D8}"/>
              </a:ext>
            </a:extLst>
          </p:cNvPr>
          <p:cNvGrpSpPr/>
          <p:nvPr/>
        </p:nvGrpSpPr>
        <p:grpSpPr>
          <a:xfrm>
            <a:off x="0" y="-27383"/>
            <a:ext cx="12192000" cy="1382958"/>
            <a:chOff x="0" y="-27383"/>
            <a:chExt cx="12192000" cy="1382958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D36BD33-11BE-1F25-BDEC-7249110AF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056752"/>
              <a:ext cx="12192000" cy="298823"/>
            </a:xfrm>
            <a:prstGeom prst="rect">
              <a:avLst/>
            </a:prstGeom>
          </p:spPr>
        </p:pic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522DEFBA-F1E0-F3B8-CB73-E76D8685D2D4}"/>
                </a:ext>
              </a:extLst>
            </p:cNvPr>
            <p:cNvCxnSpPr/>
            <p:nvPr/>
          </p:nvCxnSpPr>
          <p:spPr>
            <a:xfrm flipH="1" flipV="1">
              <a:off x="838200" y="160416"/>
              <a:ext cx="15240" cy="769224"/>
            </a:xfrm>
            <a:prstGeom prst="line">
              <a:avLst/>
            </a:prstGeom>
            <a:ln w="231775" cmpd="thickThin">
              <a:solidFill>
                <a:srgbClr val="4269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" name="Объект 4">
              <a:extLst>
                <a:ext uri="{FF2B5EF4-FFF2-40B4-BE49-F238E27FC236}">
                  <a16:creationId xmlns:a16="http://schemas.microsoft.com/office/drawing/2014/main" id="{32B9621F-72D6-1891-E03A-0AB6066BA39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4867631"/>
                </p:ext>
              </p:extLst>
            </p:nvPr>
          </p:nvGraphicFramePr>
          <p:xfrm>
            <a:off x="10881360" y="-27383"/>
            <a:ext cx="1242384" cy="777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CorelDRAW" r:id="rId4" imgW="2408718" imgH="1507158" progId="CorelDraw.Graphic.21">
                    <p:embed/>
                  </p:oleObj>
                </mc:Choice>
                <mc:Fallback>
                  <p:oleObj name="CorelDRAW" r:id="rId4" imgW="2408718" imgH="1507158" progId="CorelDraw.Graphic.21">
                    <p:embed/>
                    <p:pic>
                      <p:nvPicPr>
                        <p:cNvPr id="5" name="Объект 4">
                          <a:extLst>
                            <a:ext uri="{FF2B5EF4-FFF2-40B4-BE49-F238E27FC236}">
                              <a16:creationId xmlns:a16="http://schemas.microsoft.com/office/drawing/2014/main" id="{32B9621F-72D6-1891-E03A-0AB6066BA39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0881360" y="-27383"/>
                          <a:ext cx="1242384" cy="77720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07424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DB7409-91CB-1A61-1114-C5ABCDC16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246" y="0"/>
            <a:ext cx="9873554" cy="1227713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ДИНАМИКА ИЗМЕНЕНИЯ ПЛОЩАДИ ОРГАНИЧЕСКИХ ЗЕМЕЛЬ 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В КАЗАХСТАНЕ, ГА, 2017-2022 ГГ (ПО ДАННЫМ 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FIBL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&amp; 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IFOAM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x-none" sz="1800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4C765530-3076-8972-F0A0-FC8F82261B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2362359"/>
              </p:ext>
            </p:extLst>
          </p:nvPr>
        </p:nvGraphicFramePr>
        <p:xfrm>
          <a:off x="2099389" y="1833465"/>
          <a:ext cx="7336971" cy="3942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8239401-99F9-FC15-82EB-AB0A7FD1BEAE}"/>
              </a:ext>
            </a:extLst>
          </p:cNvPr>
          <p:cNvGrpSpPr/>
          <p:nvPr/>
        </p:nvGrpSpPr>
        <p:grpSpPr>
          <a:xfrm>
            <a:off x="0" y="-27383"/>
            <a:ext cx="12192000" cy="1382958"/>
            <a:chOff x="0" y="-27383"/>
            <a:chExt cx="12192000" cy="1382958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D991C10C-4C71-1254-4496-3A3039E4C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056752"/>
              <a:ext cx="12192000" cy="298823"/>
            </a:xfrm>
            <a:prstGeom prst="rect">
              <a:avLst/>
            </a:prstGeom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760A64D6-189F-3378-ED54-D321964F2AB8}"/>
                </a:ext>
              </a:extLst>
            </p:cNvPr>
            <p:cNvCxnSpPr/>
            <p:nvPr/>
          </p:nvCxnSpPr>
          <p:spPr>
            <a:xfrm flipH="1" flipV="1">
              <a:off x="838200" y="160416"/>
              <a:ext cx="15240" cy="769224"/>
            </a:xfrm>
            <a:prstGeom prst="line">
              <a:avLst/>
            </a:prstGeom>
            <a:ln w="231775" cmpd="thickThin">
              <a:solidFill>
                <a:srgbClr val="4269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" name="Объект 6">
              <a:extLst>
                <a:ext uri="{FF2B5EF4-FFF2-40B4-BE49-F238E27FC236}">
                  <a16:creationId xmlns:a16="http://schemas.microsoft.com/office/drawing/2014/main" id="{D4778F2E-7CAA-65F1-1E19-AD8DB8A04A6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8765831"/>
                </p:ext>
              </p:extLst>
            </p:nvPr>
          </p:nvGraphicFramePr>
          <p:xfrm>
            <a:off x="10881360" y="-27383"/>
            <a:ext cx="1242384" cy="777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" name="CorelDRAW" r:id="rId5" imgW="2408718" imgH="1507158" progId="CorelDraw.Graphic.21">
                    <p:embed/>
                  </p:oleObj>
                </mc:Choice>
                <mc:Fallback>
                  <p:oleObj name="CorelDRAW" r:id="rId5" imgW="2408718" imgH="1507158" progId="CorelDraw.Graphic.21">
                    <p:embed/>
                    <p:pic>
                      <p:nvPicPr>
                        <p:cNvPr id="7" name="Объект 6">
                          <a:extLst>
                            <a:ext uri="{FF2B5EF4-FFF2-40B4-BE49-F238E27FC236}">
                              <a16:creationId xmlns:a16="http://schemas.microsoft.com/office/drawing/2014/main" id="{D4778F2E-7CAA-65F1-1E19-AD8DB8A04A6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0881360" y="-27383"/>
                          <a:ext cx="1242384" cy="77720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87871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1DAFD1-C746-65EC-7D80-0228ED1D6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252" y="-68319"/>
            <a:ext cx="10247180" cy="1325563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СИТУАЦИЯ В КАЗАХСТАНЕ</a:t>
            </a:r>
            <a:endParaRPr lang="x-none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C7F0A0-6A7D-D3F1-26AC-189458E69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883" y="1564173"/>
            <a:ext cx="10515600" cy="4856163"/>
          </a:xfrm>
        </p:spPr>
        <p:txBody>
          <a:bodyPr>
            <a:no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статистике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FIBL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&amp;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IFOAM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учтены как минимум 140 тыс. га</a:t>
            </a: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 органов контроля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стандартам ЕС и 1 по стандарту РК</a:t>
            </a:r>
          </a:p>
          <a:p>
            <a:r>
              <a:rPr lang="ru-RU" sz="1800" b="1" dirty="0">
                <a:latin typeface="Times New Roman" panose="02020603050405020304" pitchFamily="18" charset="0"/>
              </a:rPr>
              <a:t>50 сертифицированных операторов</a:t>
            </a:r>
            <a:r>
              <a:rPr lang="en-US" sz="1800" b="1" dirty="0">
                <a:latin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стандартам ЕС и 3 по стандарту РК</a:t>
            </a:r>
          </a:p>
          <a:p>
            <a:r>
              <a:rPr lang="ru-RU" sz="1800" b="1" dirty="0">
                <a:latin typeface="Times New Roman" panose="02020603050405020304" pitchFamily="18" charset="0"/>
              </a:rPr>
              <a:t>Производство по стандартам ЕС:</a:t>
            </a:r>
          </a:p>
          <a:p>
            <a:pPr marL="5143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Зерновые культуры -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пшеница, ячмень, кукуруза, гречиха, овес, рожь, просо;</a:t>
            </a:r>
            <a:endParaRPr lang="x-none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Зернобобовые культуры -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чечевица, соя, нут, фасоль, горох, маш; </a:t>
            </a:r>
            <a:endParaRPr lang="x-none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Масличные культуры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подсолнечник, лён, рапс, горчица, сафлор, кунжут, тмин;</a:t>
            </a:r>
            <a:endParaRPr lang="x-none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Лекарственные культуры -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корень солодки, листья малины;</a:t>
            </a:r>
            <a:endParaRPr lang="x-none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Технические культуры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хлопок;</a:t>
            </a:r>
            <a:endParaRPr lang="x-none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Дикорастущие культуры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(не уточняются)</a:t>
            </a: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x-none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Продукция животноводства - мёд.</a:t>
            </a:r>
            <a:endParaRPr lang="en-US" sz="1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449263" algn="just"/>
            <a:r>
              <a:rPr lang="ru-RU" sz="1800" b="1" dirty="0">
                <a:latin typeface="Times New Roman" panose="02020603050405020304" pitchFamily="18" charset="0"/>
              </a:rPr>
              <a:t>По стандарту РК: </a:t>
            </a:r>
          </a:p>
          <a:p>
            <a:pPr marL="5143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i="1" dirty="0">
                <a:latin typeface="Times New Roman" panose="02020603050405020304" pitchFamily="18" charset="0"/>
              </a:rPr>
              <a:t>- овес, суданка, спаржа, топинамбур, салат листовой, </a:t>
            </a:r>
            <a:r>
              <a:rPr lang="ru-RU" sz="1800" i="1" dirty="0" err="1">
                <a:latin typeface="Times New Roman" panose="02020603050405020304" pitchFamily="18" charset="0"/>
              </a:rPr>
              <a:t>корела</a:t>
            </a:r>
            <a:r>
              <a:rPr lang="ru-RU" sz="1800" i="1" dirty="0">
                <a:latin typeface="Times New Roman" panose="02020603050405020304" pitchFamily="18" charset="0"/>
              </a:rPr>
              <a:t> (</a:t>
            </a:r>
            <a:r>
              <a:rPr lang="ru-RU" sz="1800" i="1" dirty="0" err="1">
                <a:latin typeface="Times New Roman" panose="02020603050405020304" pitchFamily="18" charset="0"/>
              </a:rPr>
              <a:t>момордика</a:t>
            </a:r>
            <a:r>
              <a:rPr lang="ru-RU" sz="1800" i="1" dirty="0">
                <a:latin typeface="Times New Roman" panose="02020603050405020304" pitchFamily="18" charset="0"/>
              </a:rPr>
              <a:t>), люцерна, кабачки, капуста </a:t>
            </a:r>
            <a:r>
              <a:rPr lang="ru-RU" sz="1800" i="1" dirty="0" err="1">
                <a:latin typeface="Times New Roman" panose="02020603050405020304" pitchFamily="18" charset="0"/>
              </a:rPr>
              <a:t>кейл</a:t>
            </a:r>
            <a:r>
              <a:rPr lang="ru-RU" sz="1800" i="1" dirty="0">
                <a:latin typeface="Times New Roman" panose="02020603050405020304" pitchFamily="18" charset="0"/>
              </a:rPr>
              <a:t>, бобы русские, окра (</a:t>
            </a:r>
            <a:r>
              <a:rPr lang="ru-RU" sz="1800" i="1" dirty="0" err="1">
                <a:latin typeface="Times New Roman" panose="02020603050405020304" pitchFamily="18" charset="0"/>
              </a:rPr>
              <a:t>абельмош</a:t>
            </a:r>
            <a:r>
              <a:rPr lang="ru-RU" sz="1800" i="1" dirty="0">
                <a:latin typeface="Times New Roman" panose="02020603050405020304" pitchFamily="18" charset="0"/>
              </a:rPr>
              <a:t>), арахис. </a:t>
            </a:r>
            <a:endParaRPr lang="x-none" sz="1800" i="1" dirty="0">
              <a:latin typeface="Times New Roman" panose="02020603050405020304" pitchFamily="18" charset="0"/>
            </a:endParaRPr>
          </a:p>
          <a:p>
            <a:pPr marL="5143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i="1" dirty="0">
                <a:latin typeface="Times New Roman" panose="02020603050405020304" pitchFamily="18" charset="0"/>
              </a:rPr>
              <a:t>- огурцы, капуста цветная, томаты, капуста брокколи, перец болгарский, баклажаны, морковь бобы </a:t>
            </a:r>
            <a:r>
              <a:rPr lang="ru-RU" sz="1800" i="1" dirty="0" err="1">
                <a:latin typeface="Times New Roman" panose="02020603050405020304" pitchFamily="18" charset="0"/>
              </a:rPr>
              <a:t>эдамаме</a:t>
            </a:r>
            <a:r>
              <a:rPr lang="ru-RU" sz="1800" i="1" dirty="0">
                <a:latin typeface="Times New Roman" panose="02020603050405020304" pitchFamily="18" charset="0"/>
              </a:rPr>
              <a:t>, тыква, свекла, капуста кольраби; кукуруза.</a:t>
            </a:r>
            <a:endParaRPr lang="x-none" sz="1800" i="1" dirty="0">
              <a:latin typeface="Times New Roman" panose="02020603050405020304" pitchFamily="18" charset="0"/>
            </a:endParaRPr>
          </a:p>
          <a:p>
            <a:pPr indent="450215" algn="just"/>
            <a:endParaRPr lang="ru-RU" sz="1800" dirty="0">
              <a:latin typeface="Times New Roman" panose="02020603050405020304" pitchFamily="18" charset="0"/>
            </a:endParaRPr>
          </a:p>
          <a:p>
            <a:pPr indent="0" algn="just">
              <a:buNone/>
            </a:pPr>
            <a:endParaRPr lang="x-none" sz="1800" dirty="0">
              <a:latin typeface="Times New Roman" panose="02020603050405020304" pitchFamily="18" charset="0"/>
            </a:endParaRPr>
          </a:p>
          <a:p>
            <a:endParaRPr lang="x-none" sz="180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044848E-B9F8-28E1-DB3B-74DB23D348C2}"/>
              </a:ext>
            </a:extLst>
          </p:cNvPr>
          <p:cNvGrpSpPr/>
          <p:nvPr/>
        </p:nvGrpSpPr>
        <p:grpSpPr>
          <a:xfrm>
            <a:off x="0" y="-27383"/>
            <a:ext cx="12192000" cy="1382958"/>
            <a:chOff x="0" y="-27383"/>
            <a:chExt cx="12192000" cy="1382958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831F4E39-7A38-E4E4-A8D2-B04F408D4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056752"/>
              <a:ext cx="12192000" cy="298823"/>
            </a:xfrm>
            <a:prstGeom prst="rect">
              <a:avLst/>
            </a:prstGeom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AA05D4AE-DCD5-0D17-AB21-4DA042F4DF54}"/>
                </a:ext>
              </a:extLst>
            </p:cNvPr>
            <p:cNvCxnSpPr/>
            <p:nvPr/>
          </p:nvCxnSpPr>
          <p:spPr>
            <a:xfrm flipH="1" flipV="1">
              <a:off x="838200" y="160416"/>
              <a:ext cx="15240" cy="769224"/>
            </a:xfrm>
            <a:prstGeom prst="line">
              <a:avLst/>
            </a:prstGeom>
            <a:ln w="231775" cmpd="thickThin">
              <a:solidFill>
                <a:srgbClr val="4269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" name="Объект 6">
              <a:extLst>
                <a:ext uri="{FF2B5EF4-FFF2-40B4-BE49-F238E27FC236}">
                  <a16:creationId xmlns:a16="http://schemas.microsoft.com/office/drawing/2014/main" id="{729FEE7D-D4DD-6C8D-9D22-48D21DD23C1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8090608"/>
                </p:ext>
              </p:extLst>
            </p:nvPr>
          </p:nvGraphicFramePr>
          <p:xfrm>
            <a:off x="10881360" y="-27383"/>
            <a:ext cx="1242384" cy="777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CorelDRAW" r:id="rId5" imgW="2408718" imgH="1507158" progId="CorelDraw.Graphic.21">
                    <p:embed/>
                  </p:oleObj>
                </mc:Choice>
                <mc:Fallback>
                  <p:oleObj name="CorelDRAW" r:id="rId5" imgW="2408718" imgH="1507158" progId="CorelDraw.Graphic.21">
                    <p:embed/>
                    <p:pic>
                      <p:nvPicPr>
                        <p:cNvPr id="7" name="Объект 6">
                          <a:extLst>
                            <a:ext uri="{FF2B5EF4-FFF2-40B4-BE49-F238E27FC236}">
                              <a16:creationId xmlns:a16="http://schemas.microsoft.com/office/drawing/2014/main" id="{729FEE7D-D4DD-6C8D-9D22-48D21DD23C1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0881360" y="-27383"/>
                          <a:ext cx="1242384" cy="77720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43083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5A325B-D157-21F1-5EC8-88793BE77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938" y="-27383"/>
            <a:ext cx="9735546" cy="1325563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ЭКСПОРТ ОРГАНИЧЕСКОЙ ПРОДУКЦИИ КАЗАХСТАНА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В СТРАНЫ ЕС, 2023 ГОД</a:t>
            </a:r>
            <a:endParaRPr lang="x-none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A8273F4-7928-9017-AE25-00D0A2580F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8846758"/>
              </p:ext>
            </p:extLst>
          </p:nvPr>
        </p:nvGraphicFramePr>
        <p:xfrm>
          <a:off x="955263" y="1833958"/>
          <a:ext cx="10430067" cy="3900791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944231">
                  <a:extLst>
                    <a:ext uri="{9D8B030D-6E8A-4147-A177-3AD203B41FA5}">
                      <a16:colId xmlns:a16="http://schemas.microsoft.com/office/drawing/2014/main" val="44291696"/>
                    </a:ext>
                  </a:extLst>
                </a:gridCol>
                <a:gridCol w="2372854">
                  <a:extLst>
                    <a:ext uri="{9D8B030D-6E8A-4147-A177-3AD203B41FA5}">
                      <a16:colId xmlns:a16="http://schemas.microsoft.com/office/drawing/2014/main" val="1091636529"/>
                    </a:ext>
                  </a:extLst>
                </a:gridCol>
                <a:gridCol w="2056995">
                  <a:extLst>
                    <a:ext uri="{9D8B030D-6E8A-4147-A177-3AD203B41FA5}">
                      <a16:colId xmlns:a16="http://schemas.microsoft.com/office/drawing/2014/main" val="1591823910"/>
                    </a:ext>
                  </a:extLst>
                </a:gridCol>
                <a:gridCol w="2372854">
                  <a:extLst>
                    <a:ext uri="{9D8B030D-6E8A-4147-A177-3AD203B41FA5}">
                      <a16:colId xmlns:a16="http://schemas.microsoft.com/office/drawing/2014/main" val="2617127776"/>
                    </a:ext>
                  </a:extLst>
                </a:gridCol>
                <a:gridCol w="2683133">
                  <a:extLst>
                    <a:ext uri="{9D8B030D-6E8A-4147-A177-3AD203B41FA5}">
                      <a16:colId xmlns:a16="http://schemas.microsoft.com/office/drawing/2014/main" val="2181851136"/>
                    </a:ext>
                  </a:extLst>
                </a:gridCol>
              </a:tblGrid>
              <a:tr h="780159"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x-none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ПРОДУКЦИЯ</a:t>
                      </a:r>
                      <a:endParaRPr lang="x-none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ОБЪЕМ, Т</a:t>
                      </a:r>
                      <a:endParaRPr lang="x-none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 ЕВРО</a:t>
                      </a:r>
                      <a:endParaRPr lang="x-none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ДОЛЛАРОВ США</a:t>
                      </a:r>
                      <a:endParaRPr lang="x-none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8207668"/>
                  </a:ext>
                </a:extLst>
              </a:tr>
              <a:tr h="390079"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ПШЕНИЦА</a:t>
                      </a:r>
                      <a:endParaRPr lang="x-none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646</a:t>
                      </a:r>
                      <a:endParaRPr lang="x-none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</a:t>
                      </a:r>
                      <a:endParaRPr lang="x-none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494298"/>
                  </a:ext>
                </a:extLst>
              </a:tr>
              <a:tr h="390079"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ЛЁН</a:t>
                      </a:r>
                      <a:endParaRPr lang="x-none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10194</a:t>
                      </a:r>
                      <a:endParaRPr lang="x-none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7400</a:t>
                      </a:r>
                      <a:endParaRPr lang="x-none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6857297"/>
                  </a:ext>
                </a:extLst>
              </a:tr>
              <a:tr h="390079"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x-none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СОЕВЫЕ БОБЫ</a:t>
                      </a:r>
                      <a:endParaRPr lang="x-none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x-none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3188</a:t>
                      </a:r>
                      <a:endParaRPr lang="x-none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1294321"/>
                  </a:ext>
                </a:extLst>
              </a:tr>
              <a:tr h="390079"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x-none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СОЕВЫЙ ЖМЫХ</a:t>
                      </a:r>
                      <a:endParaRPr lang="x-none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11800</a:t>
                      </a:r>
                      <a:endParaRPr lang="x-none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11349</a:t>
                      </a:r>
                      <a:endParaRPr lang="x-none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5854578"/>
                  </a:ext>
                </a:extLst>
              </a:tr>
              <a:tr h="390079"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x-none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ГОРОХ</a:t>
                      </a:r>
                      <a:endParaRPr lang="x-none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x-none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x-none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4599970"/>
                  </a:ext>
                </a:extLst>
              </a:tr>
              <a:tr h="390079"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x-none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ЧЕЧЕВИЦА</a:t>
                      </a:r>
                      <a:endParaRPr lang="x-none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</a:t>
                      </a:r>
                      <a:endParaRPr lang="x-none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</a:t>
                      </a:r>
                      <a:endParaRPr lang="x-none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1227645"/>
                  </a:ext>
                </a:extLst>
              </a:tr>
              <a:tr h="390079"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x-none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САФЛОР</a:t>
                      </a:r>
                      <a:endParaRPr lang="x-none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x-none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x-none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8690715"/>
                  </a:ext>
                </a:extLst>
              </a:tr>
              <a:tr h="390079"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x-none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КОНСКИЕ БОБЫ</a:t>
                      </a:r>
                      <a:endParaRPr lang="x-none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</a:t>
                      </a:r>
                      <a:endParaRPr lang="x-none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128,5</a:t>
                      </a:r>
                      <a:endParaRPr lang="x-none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0609829"/>
                  </a:ext>
                </a:extLst>
              </a:tr>
            </a:tbl>
          </a:graphicData>
        </a:graphic>
      </p:graphicFrame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B21E14A-3F3C-FA87-8F6C-ED0BA09F086B}"/>
              </a:ext>
            </a:extLst>
          </p:cNvPr>
          <p:cNvGrpSpPr/>
          <p:nvPr/>
        </p:nvGrpSpPr>
        <p:grpSpPr>
          <a:xfrm>
            <a:off x="0" y="-27383"/>
            <a:ext cx="12192000" cy="1382958"/>
            <a:chOff x="0" y="-27383"/>
            <a:chExt cx="12192000" cy="1382958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692287FE-2C22-EC9E-E17A-26E9F3841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056752"/>
              <a:ext cx="12192000" cy="298823"/>
            </a:xfrm>
            <a:prstGeom prst="rect">
              <a:avLst/>
            </a:prstGeom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AF0C804E-A5AC-8A8F-C8AF-F4629A6DB818}"/>
                </a:ext>
              </a:extLst>
            </p:cNvPr>
            <p:cNvCxnSpPr/>
            <p:nvPr/>
          </p:nvCxnSpPr>
          <p:spPr>
            <a:xfrm flipH="1" flipV="1">
              <a:off x="838200" y="160416"/>
              <a:ext cx="15240" cy="769224"/>
            </a:xfrm>
            <a:prstGeom prst="line">
              <a:avLst/>
            </a:prstGeom>
            <a:ln w="231775" cmpd="thickThin">
              <a:solidFill>
                <a:srgbClr val="4269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" name="Объект 6">
              <a:extLst>
                <a:ext uri="{FF2B5EF4-FFF2-40B4-BE49-F238E27FC236}">
                  <a16:creationId xmlns:a16="http://schemas.microsoft.com/office/drawing/2014/main" id="{C74C7C37-D2EE-1EDF-599F-3D5FC591DD2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1879094"/>
                </p:ext>
              </p:extLst>
            </p:nvPr>
          </p:nvGraphicFramePr>
          <p:xfrm>
            <a:off x="10881360" y="-27383"/>
            <a:ext cx="1242384" cy="777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" name="CorelDRAW" r:id="rId4" imgW="2408718" imgH="1507158" progId="CorelDraw.Graphic.21">
                    <p:embed/>
                  </p:oleObj>
                </mc:Choice>
                <mc:Fallback>
                  <p:oleObj name="CorelDRAW" r:id="rId4" imgW="2408718" imgH="1507158" progId="CorelDraw.Graphic.21">
                    <p:embed/>
                    <p:pic>
                      <p:nvPicPr>
                        <p:cNvPr id="7" name="Объект 6">
                          <a:extLst>
                            <a:ext uri="{FF2B5EF4-FFF2-40B4-BE49-F238E27FC236}">
                              <a16:creationId xmlns:a16="http://schemas.microsoft.com/office/drawing/2014/main" id="{C74C7C37-D2EE-1EDF-599F-3D5FC591DD2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0881360" y="-27383"/>
                          <a:ext cx="1242384" cy="77720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88DEA79-A708-9E75-246C-D8D17D290B53}"/>
              </a:ext>
            </a:extLst>
          </p:cNvPr>
          <p:cNvSpPr txBox="1"/>
          <p:nvPr/>
        </p:nvSpPr>
        <p:spPr>
          <a:xfrm>
            <a:off x="1093076" y="58438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(По данным Союза органических производителей РК)</a:t>
            </a:r>
            <a:endParaRPr lang="x-none" i="1" dirty="0"/>
          </a:p>
        </p:txBody>
      </p:sp>
    </p:spTree>
    <p:extLst>
      <p:ext uri="{BB962C8B-B14F-4D97-AF65-F5344CB8AC3E}">
        <p14:creationId xmlns:p14="http://schemas.microsoft.com/office/powerpoint/2010/main" val="2424103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3728A6A-26DC-2442-E70C-6757416F5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321" y="21786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ОСНОВЫ СТИМУЛИРОВАНИЯ ПРОИЗВОДСТВА ОРГАНИЧЕСКОЙ ПРОДУКЦИИ СЕЛЬСКОГО ХОЗЯЙСТВА</a:t>
            </a:r>
            <a:endParaRPr lang="x-none" sz="2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62988BA-360C-F610-3169-87B6D5F20C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22683"/>
            <a:ext cx="12192000" cy="29882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F90549-792D-FCAC-FA1E-A7A134FE3C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04226"/>
            <a:ext cx="12192000" cy="298823"/>
          </a:xfrm>
          <a:prstGeom prst="rect">
            <a:avLst/>
          </a:prstGeom>
        </p:spPr>
      </p:pic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BF1CF22-9317-8264-AB11-CEE85ADE27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400074"/>
              </p:ext>
            </p:extLst>
          </p:nvPr>
        </p:nvGraphicFramePr>
        <p:xfrm>
          <a:off x="3777156" y="4256094"/>
          <a:ext cx="3596516" cy="2249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CorelDRAW" r:id="rId4" imgW="2408718" imgH="1507158" progId="CorelDraw.Graphic.21">
                  <p:embed/>
                </p:oleObj>
              </mc:Choice>
              <mc:Fallback>
                <p:oleObj name="CorelDRAW" r:id="rId4" imgW="2408718" imgH="1507158" progId="CorelDraw.Graphic.21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5BF1CF22-9317-8264-AB11-CEE85ADE27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77156" y="4256094"/>
                        <a:ext cx="3596516" cy="2249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01B4A93-9164-3CA4-8445-D34B3B065D6A}"/>
              </a:ext>
            </a:extLst>
          </p:cNvPr>
          <p:cNvCxnSpPr/>
          <p:nvPr/>
        </p:nvCxnSpPr>
        <p:spPr>
          <a:xfrm flipH="1" flipV="1">
            <a:off x="664079" y="2428254"/>
            <a:ext cx="15240" cy="769224"/>
          </a:xfrm>
          <a:prstGeom prst="line">
            <a:avLst/>
          </a:prstGeom>
          <a:ln w="231775" cmpd="thickThin">
            <a:solidFill>
              <a:srgbClr val="4269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C0FCE7A2-61CD-CC2C-41F5-D0C64CE4EC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" t="12385" r="6461" b="12615"/>
          <a:stretch/>
        </p:blipFill>
        <p:spPr bwMode="auto">
          <a:xfrm>
            <a:off x="4361793" y="92362"/>
            <a:ext cx="2652336" cy="1633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81335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70DCE1ABD005A4EB0FD05A1A65DB2CA" ma:contentTypeVersion="15" ma:contentTypeDescription="Создание документа." ma:contentTypeScope="" ma:versionID="1c2f8cb5bb9c5deeea2266267972bc3c">
  <xsd:schema xmlns:xsd="http://www.w3.org/2001/XMLSchema" xmlns:xs="http://www.w3.org/2001/XMLSchema" xmlns:p="http://schemas.microsoft.com/office/2006/metadata/properties" xmlns:ns2="feef5810-0c29-4f9b-a105-22528cb4ea8e" xmlns:ns3="b1c6076f-5a42-4337-8bc9-90e955c0e508" targetNamespace="http://schemas.microsoft.com/office/2006/metadata/properties" ma:root="true" ma:fieldsID="958bcb2b45ee253bb5256a4ee1b4e853" ns2:_="" ns3:_="">
    <xsd:import namespace="feef5810-0c29-4f9b-a105-22528cb4ea8e"/>
    <xsd:import namespace="b1c6076f-5a42-4337-8bc9-90e955c0e5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ef5810-0c29-4f9b-a105-22528cb4ea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4dd18641-b54f-4320-b18f-2c1e2c7536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6076f-5a42-4337-8bc9-90e955c0e50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50ffe2e-2a7b-4531-b2ef-15ff6cc08927}" ma:internalName="TaxCatchAll" ma:showField="CatchAllData" ma:web="b1c6076f-5a42-4337-8bc9-90e955c0e5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ef5810-0c29-4f9b-a105-22528cb4ea8e">
      <Terms xmlns="http://schemas.microsoft.com/office/infopath/2007/PartnerControls"/>
    </lcf76f155ced4ddcb4097134ff3c332f>
    <TaxCatchAll xmlns="b1c6076f-5a42-4337-8bc9-90e955c0e50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A6E83F-1996-41AA-BC13-78104B463F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ef5810-0c29-4f9b-a105-22528cb4ea8e"/>
    <ds:schemaRef ds:uri="b1c6076f-5a42-4337-8bc9-90e955c0e5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FD6CF3-0127-412D-88AD-C822DD286B56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feef5810-0c29-4f9b-a105-22528cb4ea8e"/>
    <ds:schemaRef ds:uri="http://purl.org/dc/terms/"/>
    <ds:schemaRef ds:uri="b1c6076f-5a42-4337-8bc9-90e955c0e508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C2511BE-EB37-4D08-9661-3B23B34AF1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2054</TotalTime>
  <Words>3129</Words>
  <Application>Microsoft Office PowerPoint</Application>
  <PresentationFormat>Широкоэкранный</PresentationFormat>
  <Paragraphs>394</Paragraphs>
  <Slides>28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CorelDRAW</vt:lpstr>
      <vt:lpstr>ИНСТИТУЦИОНАЛЬНОЕ И ЭКОНОМИЧЕСКОЕ СТИМУЛИРОВАНИЕ ОРГАНИЧЕСКОГО СЕЛЬСКОГО ХОЗЯЙСТВА     МИРОВОЙ ОПЫТ   ВОЗМОЖНОСТИ ЕГО АДАПТАЦИИ  К УСЛОВИЯМ КАЗАХСТАНА</vt:lpstr>
      <vt:lpstr>СОДЕРЖАНИЕ ПРЕЗЕНТАЦИИ</vt:lpstr>
      <vt:lpstr>КЛЮЧЕВЫЕ ПОКАЗАТЕЛИ ОРГАНИЧЕСКОГО  СЕЛЬСКОГО ХОЗЯЙСТВА В МИРЕ, 2022 ГОД.  </vt:lpstr>
      <vt:lpstr>КЛЮЧЕВЫЕ ИНДИКАТОРЫ ОРГАНИЧЕСКОГО СЕКТОРА В ЕВРОПЕ И ЕВРОПЕЙСКОМ СОЮЗЕ, 2022 г. (число стран в Европе &gt;50; в ЕС 28) </vt:lpstr>
      <vt:lpstr>КЛЮЧЕВЫЕ ИНДИКАТОРЫ ОРГАНИЧЕСКОГО СЕКТОРА В ЕВРОПЕ  И ЕВРОПЕЙСКОМ СОЮЗЕ, 2022 г</vt:lpstr>
      <vt:lpstr>ДИНАМИКА ИЗМЕНЕНИЯ ПЛОЩАДИ ОРГАНИЧЕСКИХ ЗЕМЕЛЬ  В КАЗАХСТАНЕ, ГА, 2017-2022 ГГ (ПО ДАННЫМ FIBL&amp; IFOAM).</vt:lpstr>
      <vt:lpstr>СИТУАЦИЯ В КАЗАХСТАНЕ</vt:lpstr>
      <vt:lpstr>ЭКСПОРТ ОРГАНИЧЕСКОЙ ПРОДУКЦИИ КАЗАХСТАНА  В СТРАНЫ ЕС, 2023 ГОД</vt:lpstr>
      <vt:lpstr>МЕТОДИЧЕСКИЕ ОСНОВЫ СТИМУЛИРОВАНИЯ ПРОИЗВОДСТВА ОРГАНИЧЕСКОЙ ПРОДУКЦИИ СЕЛЬСКОГО ХОЗЯЙСТВА</vt:lpstr>
      <vt:lpstr>Руководство для общественной поддержки органического сельского хозяйства (IFOAM) подразделяет меры поддержки органического сельского хозяйства на три группы: </vt:lpstr>
      <vt:lpstr>ПРЕИМУЩЕСТВА ОРГАНИЧЕСКОГО СЕЛЬСКОГО ХОЗЯЙСТВА </vt:lpstr>
      <vt:lpstr>Классификацию мер стимулирования Казахский НИИ экономики АПК и развития сельских территорий:</vt:lpstr>
      <vt:lpstr>Мотивы, которые побуждают производителей производить, а потребителей покупать органические продукты питания.  </vt:lpstr>
      <vt:lpstr>СТИМУЛИРУЮЩАЯ РОЛЬ НОРМАТИВНО-ПРАВОВОГО ОБЕСПЕЧЕНИЯ ОРГАНИЧЕСКОГО СЕЛЬСКОГО ХОЗЯЙСТВА В МИРЕ И ЕС</vt:lpstr>
      <vt:lpstr>ОСИ ПЛАНА ПО РАЗВИТИЮ ОРГАНИЧЕСКОГО ПРОИЗВОДСТВА ЕС (из Регламента Европейского Парламента и Совета ЕС №2018/848)  </vt:lpstr>
      <vt:lpstr>СТАНОВЛЕНИЕ НОРМАТИВНО-ПРАВОВОЙ БАЗЫ  ОРГАНИЧЕСКОГО СЕЛЬСКОГО ХОЗЯЙСТВА РК</vt:lpstr>
      <vt:lpstr>ПРОГРАММНО-ЦЕЛЕВОЕ РЕГУЛИРОВАНИЕ И ПОДДЕРЖКА </vt:lpstr>
      <vt:lpstr>Программно-целевое регулирование и поддержка в Узбекистане</vt:lpstr>
      <vt:lpstr>Презентация PowerPoint</vt:lpstr>
      <vt:lpstr>ФИНАНСОВАЯ ПОДДЕРЖКА В ЕС ОРГАНИЧЕСКОГО СЕЛЬСКОГО ХОЗЯЙСТВА</vt:lpstr>
      <vt:lpstr>ФИНАНСОВАЯ ПОДДЕРЖКА ОСХ В ЕС</vt:lpstr>
      <vt:lpstr>Презентация PowerPoint</vt:lpstr>
      <vt:lpstr>Презентация PowerPoint</vt:lpstr>
      <vt:lpstr>РЕКОМЕНДАЦИИ</vt:lpstr>
      <vt:lpstr>РЕКОМЕНДАЦИИ - продолжение</vt:lpstr>
      <vt:lpstr>РЕКОМЕНДАЦИИ - продолжение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Yevgeniy Klimov</dc:creator>
  <cp:lastModifiedBy>Aliya Akhanova</cp:lastModifiedBy>
  <cp:revision>31</cp:revision>
  <dcterms:created xsi:type="dcterms:W3CDTF">2024-04-09T15:25:10Z</dcterms:created>
  <dcterms:modified xsi:type="dcterms:W3CDTF">2024-06-03T11:01:42Z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0x010100D70DCE1ABD005A4EB0FD05A1A65DB2CA</vt:lpwstr>
  </property>
</Properties>
</file>