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749" r:id="rId1"/>
    <p:sldMasterId id="2147483756" r:id="rId2"/>
    <p:sldMasterId id="2147483711" r:id="rId3"/>
    <p:sldMasterId id="2147483704" r:id="rId4"/>
    <p:sldMasterId id="2147483741" r:id="rId5"/>
  </p:sldMasterIdLst>
  <p:notesMasterIdLst>
    <p:notesMasterId r:id="rId18"/>
  </p:notesMasterIdLst>
  <p:sldIdLst>
    <p:sldId id="1469" r:id="rId6"/>
    <p:sldId id="1488" r:id="rId7"/>
    <p:sldId id="437" r:id="rId8"/>
    <p:sldId id="1483" r:id="rId9"/>
    <p:sldId id="1484" r:id="rId10"/>
    <p:sldId id="1485" r:id="rId11"/>
    <p:sldId id="1486" r:id="rId12"/>
    <p:sldId id="1471" r:id="rId13"/>
    <p:sldId id="1476" r:id="rId14"/>
    <p:sldId id="340" r:id="rId15"/>
    <p:sldId id="1481" r:id="rId16"/>
    <p:sldId id="45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amh Holland-Essoh" initials="NHE" lastIdx="1" clrIdx="0"/>
  <p:cmAuthor id="2" name="Niamh Holland-Essoh" initials="NHE [2]" lastIdx="1" clrIdx="1"/>
  <p:cmAuthor id="3" name="Niamh Holland-Essoh" initials="NHE [3]" lastIdx="1" clrIdx="2"/>
  <p:cmAuthor id="4" name="Niamh Holland-Essoh" initials="NHE [4]" lastIdx="1" clrIdx="3"/>
  <p:cmAuthor id="5" name="Camilla Uggla" initials="CU" lastIdx="1" clrIdx="4"/>
  <p:cmAuthor id="6" name="Joelle Katto-Andrighetto" initials="JKA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459"/>
    <a:srgbClr val="F7AB01"/>
    <a:srgbClr val="FEB003"/>
    <a:srgbClr val="09DA59"/>
    <a:srgbClr val="09DD59"/>
    <a:srgbClr val="002372"/>
    <a:srgbClr val="FF7C29"/>
    <a:srgbClr val="CF7C11"/>
    <a:srgbClr val="F79645"/>
    <a:srgbClr val="161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473" autoAdjust="0"/>
  </p:normalViewPr>
  <p:slideViewPr>
    <p:cSldViewPr snapToGrid="0" snapToObjects="1">
      <p:cViewPr>
        <p:scale>
          <a:sx n="68" d="100"/>
          <a:sy n="68" d="100"/>
        </p:scale>
        <p:origin x="-1092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4C8B-22D6-9848-B5D1-E78DFD367149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FCFE9-3894-284F-AD10-720FE0D36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4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9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1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7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5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="" xmlns:a16="http://schemas.microsoft.com/office/drawing/2014/main" id="{5FBDA5C5-C3FF-AB4E-AE72-252087808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4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=""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74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72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3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3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10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=""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7" y="466287"/>
            <a:ext cx="6228178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40264"/>
            <a:ext cx="6256338" cy="1503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of your meeting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701BF796-6CEC-584C-BF50-FC9632642B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83468" y="466287"/>
            <a:ext cx="4745209" cy="5677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</p:spTree>
    <p:extLst>
      <p:ext uri="{BB962C8B-B14F-4D97-AF65-F5344CB8AC3E}">
        <p14:creationId xmlns:p14="http://schemas.microsoft.com/office/powerpoint/2010/main" val="34935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BC19CED2-E0FD-4342-B21F-B5F2D5B13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of your meeting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9BA9940B-7D1F-8046-9178-6A6E553D0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06702" y="1763343"/>
            <a:ext cx="3748616" cy="400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6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4"/>
            <a:ext cx="10972800" cy="99672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B8DEF6E0-B725-2749-AE9D-0B9D6A9801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of your meeting</a:t>
            </a:r>
          </a:p>
        </p:txBody>
      </p:sp>
    </p:spTree>
    <p:extLst>
      <p:ext uri="{BB962C8B-B14F-4D97-AF65-F5344CB8AC3E}">
        <p14:creationId xmlns:p14="http://schemas.microsoft.com/office/powerpoint/2010/main" val="799464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2"/>
            <a:ext cx="10972800" cy="9591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7" y="1416834"/>
            <a:ext cx="7683500" cy="4140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09061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44C3E699-A085-374D-B3EF-8914C41BD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of your meeting</a:t>
            </a:r>
          </a:p>
        </p:txBody>
      </p:sp>
    </p:spTree>
    <p:extLst>
      <p:ext uri="{BB962C8B-B14F-4D97-AF65-F5344CB8AC3E}">
        <p14:creationId xmlns:p14="http://schemas.microsoft.com/office/powerpoint/2010/main" val="193303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=""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716" y="1302706"/>
            <a:ext cx="11008727" cy="33832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4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7557" y="5106823"/>
            <a:ext cx="11036886" cy="10434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="" xmlns:a16="http://schemas.microsoft.com/office/drawing/2014/main" id="{50DFBA17-C2B6-D44F-8B1A-0FF5B9F87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589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4"/>
            <a:ext cx="10972800" cy="8652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630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=""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7" y="466287"/>
            <a:ext cx="6228178" cy="4000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40263"/>
            <a:ext cx="6256338" cy="1692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618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254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=""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276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0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68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437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808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83A70A-E016-1E4F-A96C-DEE83D7942DB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442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69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1096898"/>
            <a:ext cx="10972800" cy="81890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7846" y="279833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9945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7" y="214440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3496" y="24710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DD198888-ECEF-2C42-A449-F84C77648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117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5D3744-1C90-A34A-8E1D-890C0A021016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B71"/>
                </a:solidFill>
              </a:defRPr>
            </a:lvl1pPr>
            <a:lvl2pPr>
              <a:defRPr>
                <a:solidFill>
                  <a:srgbClr val="001B71"/>
                </a:solidFill>
              </a:defRPr>
            </a:lvl2pPr>
            <a:lvl3pPr>
              <a:defRPr>
                <a:solidFill>
                  <a:srgbClr val="001B71"/>
                </a:solidFill>
              </a:defRPr>
            </a:lvl3pPr>
            <a:lvl4pPr>
              <a:defRPr>
                <a:solidFill>
                  <a:srgbClr val="001B71"/>
                </a:solidFill>
              </a:defRPr>
            </a:lvl4pPr>
            <a:lvl5pPr>
              <a:defRPr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1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378BE5-A157-E045-B7F7-E9C63C19D013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2"/>
            <a:ext cx="10972800" cy="1240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09061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1B7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458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FAD287-EBA9-334B-8827-3C5839BB2F45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325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45BCFE8C-49E4-2640-A41D-478E5A8CB2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2400" y="575734"/>
            <a:ext cx="6595533" cy="10583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577644-0FDC-CE46-96C0-0B30746CF92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133" y="2429933"/>
            <a:ext cx="11353799" cy="15663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="" xmlns:a16="http://schemas.microsoft.com/office/drawing/2014/main" id="{03838E09-83F2-2B49-AA15-E522BDDCE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406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447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=""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10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09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050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642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78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71" y="982384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39676" y="2472001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  <a:lvl2pPr>
              <a:defRPr sz="2400">
                <a:solidFill>
                  <a:srgbClr val="099459"/>
                </a:solidFill>
              </a:defRPr>
            </a:lvl2pPr>
            <a:lvl3pPr>
              <a:defRPr sz="2000">
                <a:solidFill>
                  <a:srgbClr val="099459"/>
                </a:solidFill>
              </a:defRPr>
            </a:lvl3pPr>
            <a:lvl4pPr>
              <a:defRPr sz="1800">
                <a:solidFill>
                  <a:srgbClr val="099459"/>
                </a:solidFill>
              </a:defRPr>
            </a:lvl4pPr>
            <a:lvl5pPr>
              <a:defRPr sz="1800">
                <a:solidFill>
                  <a:srgbClr val="099459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8391" y="2471694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B29101F3-1CEC-4347-B872-65CA6761A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05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71" y="87591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7372" y="202952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37371" y="279833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rgbClr val="099459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DEE29658-1B8E-5E43-8357-6C75315E7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9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5289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251" y="2871299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99459"/>
                </a:solidFill>
              </a:defRPr>
            </a:lvl1pPr>
            <a:lvl2pPr>
              <a:defRPr sz="1600">
                <a:solidFill>
                  <a:srgbClr val="099459"/>
                </a:solidFill>
              </a:defRPr>
            </a:lvl2pPr>
            <a:lvl3pPr>
              <a:defRPr sz="1600">
                <a:solidFill>
                  <a:srgbClr val="099459"/>
                </a:solidFill>
              </a:defRPr>
            </a:lvl3pPr>
            <a:lvl4pPr>
              <a:defRPr sz="1600">
                <a:solidFill>
                  <a:srgbClr val="099459"/>
                </a:solidFill>
              </a:defRPr>
            </a:lvl4pPr>
            <a:lvl5pPr>
              <a:defRPr sz="1600">
                <a:solidFill>
                  <a:srgbClr val="099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403" y="2871299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99459"/>
                </a:solidFill>
              </a:defRPr>
            </a:lvl1pPr>
            <a:lvl2pPr>
              <a:defRPr sz="1600">
                <a:solidFill>
                  <a:srgbClr val="099459"/>
                </a:solidFill>
              </a:defRPr>
            </a:lvl2pPr>
            <a:lvl3pPr>
              <a:defRPr sz="1600">
                <a:solidFill>
                  <a:srgbClr val="099459"/>
                </a:solidFill>
              </a:defRPr>
            </a:lvl3pPr>
            <a:lvl4pPr>
              <a:defRPr sz="1600">
                <a:solidFill>
                  <a:srgbClr val="099459"/>
                </a:solidFill>
              </a:defRPr>
            </a:lvl4pPr>
            <a:lvl5pPr>
              <a:defRPr sz="1600">
                <a:solidFill>
                  <a:srgbClr val="099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1" y="2168524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76773" y="2168524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39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="" xmlns:a16="http://schemas.microsoft.com/office/drawing/2014/main" id="{917B11A5-A141-B34A-9EF7-A80A80352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3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6668" y="2985597"/>
            <a:ext cx="10537744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 b="1" i="0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SECTION TITLE</a:t>
            </a:r>
            <a:br>
              <a:rPr lang="en-CA" dirty="0"/>
            </a:br>
            <a:r>
              <a:rPr lang="en-CA" dirty="0"/>
              <a:t>SECOND LINE (IF NEEDED)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6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30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97E985-5C31-BA4F-9D53-6D1F92F6209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27746" y="0"/>
            <a:ext cx="1002584" cy="60155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=""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de-DE" sz="1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85A284-937E-564E-8265-482D9D2BC83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49615" y="31315"/>
            <a:ext cx="1182655" cy="7095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F1EEF19-D119-0049-BAB6-40F80A7CFE14}"/>
              </a:ext>
            </a:extLst>
          </p:cNvPr>
          <p:cNvCxnSpPr>
            <a:cxnSpLocks/>
          </p:cNvCxnSpPr>
          <p:nvPr userDrawn="1"/>
        </p:nvCxnSpPr>
        <p:spPr>
          <a:xfrm>
            <a:off x="110067" y="753533"/>
            <a:ext cx="11971866" cy="0"/>
          </a:xfrm>
          <a:prstGeom prst="line">
            <a:avLst/>
          </a:prstGeom>
          <a:ln w="28575">
            <a:solidFill>
              <a:srgbClr val="0994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0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63" r:id="rId7"/>
    <p:sldLayoutId id="2147483764" r:id="rId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9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=""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346B86-7389-2142-9353-2E349D31DD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8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=""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346B86-7389-2142-9353-2E349D31DD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14" r:id="rId3"/>
    <p:sldLayoutId id="2147483715" r:id="rId4"/>
    <p:sldLayoutId id="2147483716" r:id="rId5"/>
    <p:sldLayoutId id="2147483717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=""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346B86-7389-2142-9353-2E349D31DD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=""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de-DE" sz="1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CC21EB-A124-1B41-A8F4-E5249EDB11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37717" y="6118735"/>
            <a:ext cx="1182655" cy="7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1. </a:t>
            </a:r>
            <a:r>
              <a:rPr lang="ru-RU" sz="3600" dirty="0"/>
              <a:t>Почему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646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EBD3C7D-7EA3-0647-9E32-E8DEB0389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9423A50-7685-234D-B656-5DD189D7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09394"/>
            <a:ext cx="7438768" cy="59357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8E2B583-B74C-57DF-CCEC-E8488F70879A}"/>
              </a:ext>
            </a:extLst>
          </p:cNvPr>
          <p:cNvSpPr txBox="1"/>
          <p:nvPr/>
        </p:nvSpPr>
        <p:spPr>
          <a:xfrm>
            <a:off x="1167360" y="298289"/>
            <a:ext cx="967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Успех вмешательства зависит от внутреннего состояния участника изменений</a:t>
            </a:r>
            <a:endParaRPr lang="es-ES_tradnl" b="1" i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3B96C3D-4ADE-2EEB-ABE7-B2B29CC9833B}"/>
              </a:ext>
            </a:extLst>
          </p:cNvPr>
          <p:cNvSpPr txBox="1"/>
          <p:nvPr/>
        </p:nvSpPr>
        <p:spPr>
          <a:xfrm>
            <a:off x="192696" y="1645820"/>
            <a:ext cx="32223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9459"/>
                </a:solidFill>
              </a:rPr>
              <a:t>Создайте общее намерение 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Остановитесь и прислушайтесь 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к </a:t>
            </a:r>
            <a:r>
              <a:rPr lang="ru-RU" sz="1400" b="1" dirty="0" err="1">
                <a:solidFill>
                  <a:srgbClr val="099459"/>
                </a:solidFill>
              </a:rPr>
              <a:t>другимК</a:t>
            </a:r>
            <a:r>
              <a:rPr lang="ru-RU" sz="1400" b="1" dirty="0">
                <a:solidFill>
                  <a:srgbClr val="099459"/>
                </a:solidFill>
              </a:rPr>
              <a:t> тому, что жизнь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 призывает вас сделать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"Что принес мне ветер"</a:t>
            </a:r>
            <a:endParaRPr lang="es-PE" sz="1400" dirty="0">
              <a:solidFill>
                <a:srgbClr val="099459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B314525-0935-63B3-9FD6-BCFB8A84A4F3}"/>
              </a:ext>
            </a:extLst>
          </p:cNvPr>
          <p:cNvSpPr txBox="1"/>
          <p:nvPr/>
        </p:nvSpPr>
        <p:spPr>
          <a:xfrm>
            <a:off x="192697" y="4447316"/>
            <a:ext cx="41024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99459"/>
                </a:solidFill>
              </a:rPr>
              <a:t>Наблюдайте, наблюдайте, 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Наблюдайте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Отправляйтесь в места 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с наибольшим потенциалом 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Слушайте умом слушать широко открыто</a:t>
            </a:r>
            <a:endParaRPr lang="es-PE" sz="1400" dirty="0">
              <a:solidFill>
                <a:srgbClr val="099459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E83EA051-2F72-A55E-0FD2-18B79AE0F545}"/>
              </a:ext>
            </a:extLst>
          </p:cNvPr>
          <p:cNvSpPr txBox="1"/>
          <p:nvPr/>
        </p:nvSpPr>
        <p:spPr>
          <a:xfrm>
            <a:off x="7330043" y="5616867"/>
            <a:ext cx="45031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99459"/>
                </a:solidFill>
              </a:rPr>
              <a:t>Подключитесь к источнику вдохновения и воли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Отправляйтесь в место тишины 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Позвольте внутреннему знанию проявиться</a:t>
            </a:r>
            <a:endParaRPr lang="es-PE" sz="1400" dirty="0">
              <a:solidFill>
                <a:srgbClr val="099459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F454DFA-AF21-0810-A6FD-5C4E174CFD1C}"/>
              </a:ext>
            </a:extLst>
          </p:cNvPr>
          <p:cNvSpPr txBox="1"/>
          <p:nvPr/>
        </p:nvSpPr>
        <p:spPr>
          <a:xfrm>
            <a:off x="9078075" y="3493209"/>
            <a:ext cx="2453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9459"/>
                </a:solidFill>
              </a:rPr>
              <a:t>Создайте нового</a:t>
            </a:r>
            <a:endParaRPr lang="en-US" sz="1400" b="1" dirty="0">
              <a:solidFill>
                <a:srgbClr val="099459"/>
              </a:solidFill>
            </a:endParaRPr>
          </a:p>
          <a:p>
            <a:r>
              <a:rPr lang="ru-RU" sz="1400" b="1" dirty="0">
                <a:solidFill>
                  <a:srgbClr val="099459"/>
                </a:solidFill>
              </a:rPr>
              <a:t>Живые примеры для изучения будущего на практике</a:t>
            </a:r>
            <a:endParaRPr lang="es-PE" sz="1400" dirty="0">
              <a:solidFill>
                <a:srgbClr val="099459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6BCA67C1-577C-D034-BF44-4CA080F984C3}"/>
              </a:ext>
            </a:extLst>
          </p:cNvPr>
          <p:cNvSpPr txBox="1"/>
          <p:nvPr/>
        </p:nvSpPr>
        <p:spPr>
          <a:xfrm>
            <a:off x="9247407" y="1959608"/>
            <a:ext cx="2944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9459"/>
                </a:solidFill>
              </a:rPr>
              <a:t>Воплощение нового в </a:t>
            </a:r>
            <a:r>
              <a:rPr lang="ru-RU" sz="1400" b="1" dirty="0" err="1">
                <a:solidFill>
                  <a:srgbClr val="099459"/>
                </a:solidFill>
              </a:rPr>
              <a:t>экосистемахЭто</a:t>
            </a:r>
            <a:r>
              <a:rPr lang="ru-RU" sz="1400" b="1" dirty="0">
                <a:solidFill>
                  <a:srgbClr val="099459"/>
                </a:solidFill>
              </a:rPr>
              <a:t> помогает видеть и действовать от целого</a:t>
            </a:r>
            <a:endParaRPr lang="es-PE" sz="1400" dirty="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8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6FD6360-A672-736E-2911-88E79198F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CE9E2D2-A172-7944-71D4-AAAF6E7A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86" y="773457"/>
            <a:ext cx="10861427" cy="59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1ED44E7-9871-4447-9BC7-13DA6DA02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x-none" dirty="0"/>
              <a:t>OLC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04C2B3-41C0-EE4E-BCA6-39406FA7AEAD}"/>
              </a:ext>
            </a:extLst>
          </p:cNvPr>
          <p:cNvSpPr/>
          <p:nvPr/>
        </p:nvSpPr>
        <p:spPr>
          <a:xfrm>
            <a:off x="5622937" y="1225034"/>
            <a:ext cx="5969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99459"/>
                </a:solidFill>
              </a:rPr>
              <a:t>Групповая работа: Лидерство в культуре</a:t>
            </a:r>
            <a:endParaRPr lang="en-GB" sz="3200" b="1" dirty="0">
              <a:solidFill>
                <a:srgbClr val="09945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8D471-DB5E-534D-8843-ED25F9091E05}"/>
              </a:ext>
            </a:extLst>
          </p:cNvPr>
          <p:cNvSpPr/>
          <p:nvPr/>
        </p:nvSpPr>
        <p:spPr>
          <a:xfrm>
            <a:off x="4673600" y="5303520"/>
            <a:ext cx="949336" cy="540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B08826-2DEE-0743-B14C-244FE053A902}"/>
              </a:ext>
            </a:extLst>
          </p:cNvPr>
          <p:cNvSpPr txBox="1"/>
          <p:nvPr/>
        </p:nvSpPr>
        <p:spPr>
          <a:xfrm>
            <a:off x="5355305" y="2674125"/>
            <a:ext cx="6419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372"/>
                </a:solidFill>
              </a:rPr>
              <a:t>Что значит быть агентом перемен в вашем собственном контексте? </a:t>
            </a:r>
            <a:endParaRPr lang="en-US" sz="2000" dirty="0">
              <a:solidFill>
                <a:srgbClr val="00237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372"/>
                </a:solidFill>
              </a:rPr>
              <a:t>В вашей собственной культуре и парадигме?</a:t>
            </a:r>
            <a:endParaRPr lang="en-US" sz="2000" dirty="0">
              <a:solidFill>
                <a:srgbClr val="00237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372"/>
                </a:solidFill>
              </a:rPr>
              <a:t>Как вы влияете, убеждаете, вдохновляете?</a:t>
            </a:r>
            <a:endParaRPr lang="en-US" sz="2000" dirty="0">
              <a:solidFill>
                <a:srgbClr val="00237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372"/>
                </a:solidFill>
              </a:rPr>
              <a:t>В чем заключаются трудности?</a:t>
            </a:r>
            <a:endParaRPr lang="en-US" sz="2000" dirty="0">
              <a:solidFill>
                <a:srgbClr val="00237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372"/>
                </a:solidFill>
              </a:rPr>
              <a:t>Каковы успехи?</a:t>
            </a:r>
            <a:endParaRPr lang="en-US" sz="2000" dirty="0">
              <a:solidFill>
                <a:srgbClr val="00237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372"/>
                </a:solidFill>
              </a:rPr>
              <a:t>Что вам пришлось изменить в себе?</a:t>
            </a:r>
            <a:endParaRPr lang="en-GB" sz="2000" dirty="0">
              <a:solidFill>
                <a:srgbClr val="002372"/>
              </a:solidFill>
            </a:endParaRPr>
          </a:p>
          <a:p>
            <a:endParaRPr lang="en-GB" sz="2000" dirty="0">
              <a:solidFill>
                <a:srgbClr val="002372"/>
              </a:solidFill>
            </a:endParaRPr>
          </a:p>
        </p:txBody>
      </p:sp>
      <p:pic>
        <p:nvPicPr>
          <p:cNvPr id="9" name="Picture 2" descr="Leadership Mindsets for the New Economy">
            <a:extLst>
              <a:ext uri="{FF2B5EF4-FFF2-40B4-BE49-F238E27FC236}">
                <a16:creationId xmlns="" xmlns:a16="http://schemas.microsoft.com/office/drawing/2014/main" id="{063E936F-342E-7642-994A-0FE480BE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671" y="2016297"/>
            <a:ext cx="5017191" cy="34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1372" y="5351781"/>
            <a:ext cx="515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https://miro.com/app/board/uXjVNH-eKIo</a:t>
            </a:r>
            <a:r>
              <a:rPr lang="en-US" dirty="0"/>
              <a:t>=/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43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9E6903-9C58-E7AB-3621-6CDF1AB3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вы здесь?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Какова ваша мотивация?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405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1ED44E7-9871-4447-9BC7-13DA6DA02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8D471-DB5E-534D-8843-ED25F9091E05}"/>
              </a:ext>
            </a:extLst>
          </p:cNvPr>
          <p:cNvSpPr/>
          <p:nvPr/>
        </p:nvSpPr>
        <p:spPr>
          <a:xfrm>
            <a:off x="4673600" y="5303520"/>
            <a:ext cx="949336" cy="540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 descr="The Why? The How? And the What? (of Document Management)">
            <a:extLst>
              <a:ext uri="{FF2B5EF4-FFF2-40B4-BE49-F238E27FC236}">
                <a16:creationId xmlns="" xmlns:a16="http://schemas.microsoft.com/office/drawing/2014/main" id="{DB3E79BE-106F-EF4F-9A31-6CB7E1AC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04" y="988015"/>
            <a:ext cx="5472296" cy="48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B866F92-25F4-E002-F275-FACF3A70E369}"/>
              </a:ext>
            </a:extLst>
          </p:cNvPr>
          <p:cNvSpPr txBox="1"/>
          <p:nvPr/>
        </p:nvSpPr>
        <p:spPr>
          <a:xfrm>
            <a:off x="948267" y="6055709"/>
            <a:ext cx="796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99459"/>
                </a:solidFill>
              </a:rPr>
              <a:t>ВСЕГДА НАЧИНАЙТЕ С ПОЧЕМУ: "ЗОЛОТОЙ КРУГ" </a:t>
            </a:r>
            <a:r>
              <a:rPr lang="ru-RU" dirty="0" err="1">
                <a:solidFill>
                  <a:srgbClr val="099459"/>
                </a:solidFill>
              </a:rPr>
              <a:t>Саймона</a:t>
            </a:r>
            <a:r>
              <a:rPr lang="ru-RU" dirty="0">
                <a:solidFill>
                  <a:srgbClr val="099459"/>
                </a:solidFill>
              </a:rPr>
              <a:t> </a:t>
            </a:r>
            <a:r>
              <a:rPr lang="ru-RU" dirty="0" err="1">
                <a:solidFill>
                  <a:srgbClr val="099459"/>
                </a:solidFill>
              </a:rPr>
              <a:t>Синека</a:t>
            </a:r>
            <a:endParaRPr lang="es-PE" dirty="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4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3A4B5A-0E8A-3401-0EAD-05CD1889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02" y="-156361"/>
            <a:ext cx="10537744" cy="1143000"/>
          </a:xfrm>
        </p:spPr>
        <p:txBody>
          <a:bodyPr/>
          <a:lstStyle/>
          <a:p>
            <a:r>
              <a:rPr lang="es-PE" dirty="0">
                <a:solidFill>
                  <a:srgbClr val="099459"/>
                </a:solidFill>
                <a:latin typeface="Open Sans" panose="020B0606030504020204" pitchFamily="34" charset="0"/>
              </a:rPr>
              <a:t>#1: </a:t>
            </a:r>
            <a:r>
              <a:rPr lang="ru-RU" b="0" dirty="0">
                <a:solidFill>
                  <a:srgbClr val="099459"/>
                </a:solidFill>
                <a:latin typeface="inherit"/>
              </a:rPr>
              <a:t>Определите свое "почему"</a:t>
            </a:r>
            <a:endParaRPr lang="es-PE" dirty="0">
              <a:solidFill>
                <a:srgbClr val="09945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12CCDD3-7B77-CC6F-BEE7-4857B5B2126C}"/>
              </a:ext>
            </a:extLst>
          </p:cNvPr>
          <p:cNvSpPr txBox="1"/>
          <p:nvPr/>
        </p:nvSpPr>
        <p:spPr>
          <a:xfrm>
            <a:off x="516202" y="943096"/>
            <a:ext cx="115057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solidFill>
                  <a:srgbClr val="333333"/>
                </a:solidFill>
                <a:latin typeface="Open Sans" panose="020B0606030504020204" pitchFamily="34" charset="0"/>
              </a:rPr>
              <a:t>Ваше " ПОЧЕМУ" - это ваше главное убеждение. </a:t>
            </a:r>
            <a:endParaRPr lang="en-US" sz="2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Open Sans" panose="020B0606030504020204" pitchFamily="34" charset="0"/>
              </a:rPr>
              <a:t>Если говорить об организации, то это причина, по которой вы занимаетесь бизнесом. </a:t>
            </a:r>
            <a:endParaRPr lang="en-US" sz="2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Open Sans" panose="020B0606030504020204" pitchFamily="34" charset="0"/>
              </a:rPr>
              <a:t>От ПОЧЕМУ зависит КАК и ЧТО:ПОЧЕМУ: Это видение вашей организации/себя.</a:t>
            </a:r>
            <a:endParaRPr lang="en-US" sz="2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Open Sans" panose="020B0606030504020204" pitchFamily="34" charset="0"/>
              </a:rPr>
              <a:t>Это мотивация, стоящая за вашей услугой или продуктом. </a:t>
            </a:r>
            <a:endParaRPr lang="en-US" sz="2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Open Sans" panose="020B0606030504020204" pitchFamily="34" charset="0"/>
              </a:rPr>
              <a:t>Это миссия, которую вы отстаиваете.</a:t>
            </a:r>
            <a:endParaRPr lang="en-US" sz="2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Open Sans" panose="020B0606030504020204" pitchFamily="34" charset="0"/>
              </a:rPr>
              <a:t>КАК: КАК - это практические шаги, которые необходимо предпринять для достижения вашей цели. </a:t>
            </a:r>
            <a:endParaRPr lang="en-US" sz="2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Open Sans" panose="020B0606030504020204" pitchFamily="34" charset="0"/>
              </a:rPr>
              <a:t>КАК - это практические, оперативные знания, которые воплощают видение в жизнь. </a:t>
            </a:r>
            <a:endParaRPr lang="en-US" sz="2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Open Sans" panose="020B0606030504020204" pitchFamily="34" charset="0"/>
              </a:rPr>
              <a:t>ЧТО: ЧТО - это продукт или услуга, которую вы продаете или предоставляете. </a:t>
            </a:r>
            <a:endParaRPr lang="en-US" sz="2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Open Sans" panose="020B0606030504020204" pitchFamily="34" charset="0"/>
              </a:rPr>
              <a:t>Это материальная часть вашей компании, и ее легче всего идентифицировать.</a:t>
            </a:r>
            <a:r>
              <a:rPr lang="es-PE" sz="2400" dirty="0"/>
              <a:t/>
            </a:r>
            <a:br>
              <a:rPr lang="es-PE" sz="2400" dirty="0"/>
            </a:b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41212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DE5CEA-2E31-75DF-AB59-E12EAE9B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9625"/>
            <a:ext cx="10537744" cy="1143000"/>
          </a:xfrm>
        </p:spPr>
        <p:txBody>
          <a:bodyPr/>
          <a:lstStyle/>
          <a:p>
            <a:r>
              <a:rPr lang="es-PE" b="0" dirty="0">
                <a:solidFill>
                  <a:srgbClr val="099459"/>
                </a:solidFill>
                <a:latin typeface="inherit"/>
              </a:rPr>
              <a:t>#2 </a:t>
            </a:r>
            <a:r>
              <a:rPr lang="ru-RU" b="0" dirty="0">
                <a:solidFill>
                  <a:srgbClr val="099459"/>
                </a:solidFill>
                <a:latin typeface="inherit"/>
              </a:rPr>
              <a:t>Установите стандарты в своей области</a:t>
            </a:r>
            <a:r>
              <a:rPr lang="es-PE" dirty="0">
                <a:solidFill>
                  <a:srgbClr val="099459"/>
                </a:solidFill>
                <a:latin typeface="Open Sans" panose="020B0606030504020204" pitchFamily="34" charset="0"/>
              </a:rPr>
              <a:t/>
            </a:r>
            <a:br>
              <a:rPr lang="es-PE" dirty="0">
                <a:solidFill>
                  <a:srgbClr val="099459"/>
                </a:solidFill>
                <a:latin typeface="Open Sans" panose="020B0606030504020204" pitchFamily="34" charset="0"/>
              </a:rPr>
            </a:br>
            <a:endParaRPr lang="es-PE" dirty="0">
              <a:solidFill>
                <a:srgbClr val="09945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3484DFF-7486-6843-2C58-A8EC9EE134B6}"/>
              </a:ext>
            </a:extLst>
          </p:cNvPr>
          <p:cNvSpPr txBox="1"/>
          <p:nvPr/>
        </p:nvSpPr>
        <p:spPr>
          <a:xfrm>
            <a:off x="524934" y="1143000"/>
            <a:ext cx="111421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Те, кто лидирует, не обязательно занимают долю рынка, но это компании или люди, которые определяют курс развития своей отрасли. </a:t>
            </a: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Великие лидеры: </a:t>
            </a: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Создают вокруг себя преданных людей, которые объединяются вокруг своего "ЗАЧЕМ".</a:t>
            </a: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Вдохновляют людей действовать, потому что они этого хотят, а не потому, что они реагируют на внешние стимулы. </a:t>
            </a: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Принадлежат к самым разным слоям общества. Великие лидеры могут прийти из любой сферы жизни или отрасли. </a:t>
            </a: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Они обладают исключительным влиянием как в своей отрасли, так и за ее пределами.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64258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0DCA53-C702-CD64-DFD5-70D40FC5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44564"/>
            <a:ext cx="10537744" cy="1143000"/>
          </a:xfrm>
        </p:spPr>
        <p:txBody>
          <a:bodyPr/>
          <a:lstStyle/>
          <a:p>
            <a:r>
              <a:rPr lang="es-PE" dirty="0">
                <a:solidFill>
                  <a:srgbClr val="099459"/>
                </a:solidFill>
                <a:latin typeface="Open Sans" panose="020B0606030504020204" pitchFamily="34" charset="0"/>
              </a:rPr>
              <a:t>#3</a:t>
            </a:r>
            <a:r>
              <a:rPr lang="es-PE" b="0" dirty="0">
                <a:solidFill>
                  <a:srgbClr val="099459"/>
                </a:solidFill>
                <a:latin typeface="inherit"/>
              </a:rPr>
              <a:t>: </a:t>
            </a:r>
            <a:r>
              <a:rPr lang="ru-RU" b="0" dirty="0">
                <a:solidFill>
                  <a:srgbClr val="099459"/>
                </a:solidFill>
                <a:latin typeface="inherit"/>
              </a:rPr>
              <a:t>Будьте новаторами, а не новичками</a:t>
            </a:r>
            <a:r>
              <a:rPr lang="es-PE" dirty="0">
                <a:solidFill>
                  <a:srgbClr val="099459"/>
                </a:solidFill>
                <a:latin typeface="Open Sans" panose="020B0606030504020204" pitchFamily="34" charset="0"/>
              </a:rPr>
              <a:t/>
            </a:r>
            <a:br>
              <a:rPr lang="es-PE" dirty="0">
                <a:solidFill>
                  <a:srgbClr val="099459"/>
                </a:solidFill>
                <a:latin typeface="Open Sans" panose="020B0606030504020204" pitchFamily="34" charset="0"/>
              </a:rPr>
            </a:br>
            <a:endParaRPr lang="es-PE" dirty="0">
              <a:solidFill>
                <a:srgbClr val="09945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7CB7B2F-5AB4-3EC8-DD47-69BDA80D69D6}"/>
              </a:ext>
            </a:extLst>
          </p:cNvPr>
          <p:cNvSpPr txBox="1"/>
          <p:nvPr/>
        </p:nvSpPr>
        <p:spPr>
          <a:xfrm>
            <a:off x="863600" y="1947333"/>
            <a:ext cx="10537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Новизна, определяемая как "новое" или "необычное", часто продается как "инновация". </a:t>
            </a: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Но новизна и инновации сильно отличаются друг от друга. </a:t>
            </a: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Новизна - это просто введение чего-то нового, которое со временем уходит в прошлое.</a:t>
            </a: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 Инновации - это изменения, которые имеют ценность и сохраняются в секторе далеко в будущем. </a:t>
            </a: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sz="2800" dirty="0">
                <a:solidFill>
                  <a:srgbClr val="333333"/>
                </a:solidFill>
                <a:latin typeface="Open Sans" panose="020B0606030504020204" pitchFamily="34" charset="0"/>
              </a:rPr>
              <a:t>Это настоящее изобретение, имеющее значение для всех в долгосрочной перспективе.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95375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E3667F-A35A-03FC-EC3D-ACDF43FD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28" y="123863"/>
            <a:ext cx="10537744" cy="1143000"/>
          </a:xfrm>
        </p:spPr>
        <p:txBody>
          <a:bodyPr/>
          <a:lstStyle/>
          <a:p>
            <a:r>
              <a:rPr lang="es-PE" dirty="0">
                <a:solidFill>
                  <a:srgbClr val="099459"/>
                </a:solidFill>
                <a:latin typeface="Open Sans" panose="020B0606030504020204" pitchFamily="34" charset="0"/>
              </a:rPr>
              <a:t>#4: </a:t>
            </a:r>
            <a:r>
              <a:rPr lang="ru-RU" b="0" dirty="0">
                <a:solidFill>
                  <a:srgbClr val="099459"/>
                </a:solidFill>
                <a:latin typeface="inherit"/>
              </a:rPr>
              <a:t> Объедините ПОЧЕМУ и КАК</a:t>
            </a:r>
            <a:r>
              <a:rPr lang="es-PE" dirty="0">
                <a:solidFill>
                  <a:srgbClr val="099459"/>
                </a:solidFill>
                <a:latin typeface="Open Sans" panose="020B0606030504020204" pitchFamily="34" charset="0"/>
              </a:rPr>
              <a:t/>
            </a:r>
            <a:br>
              <a:rPr lang="es-PE" dirty="0">
                <a:solidFill>
                  <a:srgbClr val="099459"/>
                </a:solidFill>
                <a:latin typeface="Open Sans" panose="020B0606030504020204" pitchFamily="34" charset="0"/>
              </a:rPr>
            </a:br>
            <a:endParaRPr lang="es-PE" dirty="0">
              <a:solidFill>
                <a:srgbClr val="09945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F5BCA53-C213-F997-1BAB-7277E94A2432}"/>
              </a:ext>
            </a:extLst>
          </p:cNvPr>
          <p:cNvSpPr txBox="1"/>
          <p:nvPr/>
        </p:nvSpPr>
        <p:spPr>
          <a:xfrm>
            <a:off x="599831" y="1128259"/>
            <a:ext cx="10992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>
                <a:solidFill>
                  <a:srgbClr val="333333"/>
                </a:solidFill>
                <a:latin typeface="inherit"/>
              </a:rPr>
              <a:t>Большинству "почему" нужно практическое "КАК", которое поможет донести их видение и страсть до остальных членов организации. </a:t>
            </a:r>
            <a:endParaRPr lang="en-US" sz="2400" b="1" dirty="0">
              <a:solidFill>
                <a:srgbClr val="333333"/>
              </a:solidFill>
              <a:latin typeface="inherit"/>
            </a:endParaRPr>
          </a:p>
          <a:p>
            <a:pPr fontAlgn="base"/>
            <a:endParaRPr lang="en-US" sz="2400" b="1" dirty="0">
              <a:solidFill>
                <a:srgbClr val="333333"/>
              </a:solidFill>
              <a:latin typeface="inherit"/>
            </a:endParaRPr>
          </a:p>
          <a:p>
            <a:pPr fontAlgn="base"/>
            <a:r>
              <a:rPr lang="ru-RU" sz="2400" b="1" dirty="0">
                <a:solidFill>
                  <a:srgbClr val="333333"/>
                </a:solidFill>
                <a:latin typeface="inherit"/>
              </a:rPr>
              <a:t>Типы ПОЧЕМУ живут в будущем, а КАК - в настоящем. </a:t>
            </a:r>
            <a:endParaRPr lang="en-US" sz="2400" b="1" dirty="0">
              <a:solidFill>
                <a:srgbClr val="333333"/>
              </a:solidFill>
              <a:latin typeface="inherit"/>
            </a:endParaRPr>
          </a:p>
          <a:p>
            <a:pPr fontAlgn="base"/>
            <a:r>
              <a:rPr lang="ru-RU" sz="2400" b="1" dirty="0">
                <a:solidFill>
                  <a:srgbClr val="333333"/>
                </a:solidFill>
                <a:latin typeface="inherit"/>
              </a:rPr>
              <a:t>ПОЧЕМУ - мечтатели, а КАК - практик.</a:t>
            </a:r>
            <a:endParaRPr lang="en-US" sz="2400" b="1" dirty="0">
              <a:solidFill>
                <a:srgbClr val="333333"/>
              </a:solidFill>
              <a:latin typeface="inherit"/>
            </a:endParaRPr>
          </a:p>
          <a:p>
            <a:pPr fontAlgn="base"/>
            <a:endParaRPr lang="en-US" sz="2400" b="1" dirty="0">
              <a:solidFill>
                <a:srgbClr val="333333"/>
              </a:solidFill>
              <a:latin typeface="inherit"/>
            </a:endParaRPr>
          </a:p>
          <a:p>
            <a:pPr fontAlgn="base"/>
            <a:r>
              <a:rPr lang="ru-RU" sz="2400" b="1" dirty="0">
                <a:solidFill>
                  <a:srgbClr val="333333"/>
                </a:solidFill>
                <a:latin typeface="inherit"/>
              </a:rPr>
              <a:t>Типы "ПОЧЕМУ" и "КАК" - это способные люди, которые могут управлять бизнесом и без одного из них. </a:t>
            </a:r>
            <a:endParaRPr lang="en-US" sz="2400" b="1" dirty="0">
              <a:solidFill>
                <a:srgbClr val="333333"/>
              </a:solidFill>
              <a:latin typeface="inherit"/>
            </a:endParaRPr>
          </a:p>
          <a:p>
            <a:pPr fontAlgn="base"/>
            <a:r>
              <a:rPr lang="ru-RU" sz="2400" b="1" dirty="0">
                <a:solidFill>
                  <a:srgbClr val="333333"/>
                </a:solidFill>
                <a:latin typeface="inherit"/>
              </a:rPr>
              <a:t>Но для того чтобы создать движение или организацию, меняющую мир, необходимо, чтобы существовали оба типа. </a:t>
            </a:r>
            <a:endParaRPr lang="en-US" sz="2400" b="1" dirty="0">
              <a:solidFill>
                <a:srgbClr val="333333"/>
              </a:solidFill>
              <a:latin typeface="inherit"/>
            </a:endParaRPr>
          </a:p>
          <a:p>
            <a:pPr fontAlgn="base"/>
            <a:endParaRPr lang="en-US" sz="2400" b="1" dirty="0">
              <a:solidFill>
                <a:srgbClr val="333333"/>
              </a:solidFill>
              <a:latin typeface="inherit"/>
            </a:endParaRPr>
          </a:p>
          <a:p>
            <a:pPr fontAlgn="base"/>
            <a:r>
              <a:rPr lang="ru-RU" sz="2400" b="1" dirty="0">
                <a:solidFill>
                  <a:srgbClr val="333333"/>
                </a:solidFill>
                <a:latin typeface="inherit"/>
              </a:rPr>
              <a:t>Без сильного КАК</a:t>
            </a:r>
            <a:r>
              <a:rPr lang="en-US" sz="2400" b="1" dirty="0">
                <a:solidFill>
                  <a:srgbClr val="333333"/>
                </a:solidFill>
                <a:latin typeface="inherit"/>
              </a:rPr>
              <a:t>,</a:t>
            </a:r>
            <a:r>
              <a:rPr lang="ru-RU" sz="2400" b="1" dirty="0">
                <a:solidFill>
                  <a:srgbClr val="333333"/>
                </a:solidFill>
                <a:latin typeface="inherit"/>
              </a:rPr>
              <a:t> вдохновляющие ПОЧЕМУ лидеры имеют большие идеи, но с трудом воплощают их в жизнь.</a:t>
            </a:r>
            <a:r>
              <a:rPr lang="es-PE" sz="2400" dirty="0"/>
              <a:t/>
            </a:r>
            <a:br>
              <a:rPr lang="es-PE" sz="2400" dirty="0"/>
            </a:b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57469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A51B49-9E72-2F40-825C-BB26499E4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" t="5349" r="4678" b="1821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9986B33-6646-454D-A35E-5819CBE71B02}"/>
              </a:ext>
            </a:extLst>
          </p:cNvPr>
          <p:cNvSpPr/>
          <p:nvPr/>
        </p:nvSpPr>
        <p:spPr>
          <a:xfrm>
            <a:off x="163973" y="685800"/>
            <a:ext cx="11864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Каким лидером/организатором перемен вы хотите стать и почему?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0639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3EF041E-B639-D30E-E1FC-134B674B2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A0ADDC4-A9AC-D31F-6C18-696DE1836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53" y="821914"/>
            <a:ext cx="8881965" cy="59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0566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rk Green - IFOAM 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ark Blue - IFOAM 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assic Green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hite II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23277</TotalTime>
  <Words>562</Words>
  <Application>Microsoft Office PowerPoint</Application>
  <PresentationFormat>Произвольный</PresentationFormat>
  <Paragraphs>68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White - IFOAM</vt:lpstr>
      <vt:lpstr>Dark Green - IFOAM </vt:lpstr>
      <vt:lpstr>Dark Blue - IFOAM </vt:lpstr>
      <vt:lpstr>Classic Green - IFOAM</vt:lpstr>
      <vt:lpstr>White II - IFOAM</vt:lpstr>
      <vt:lpstr>1. Почему</vt:lpstr>
      <vt:lpstr>Почему вы здесь?  Какова ваша мотивация?</vt:lpstr>
      <vt:lpstr>Презентация PowerPoint</vt:lpstr>
      <vt:lpstr>#1: Определите свое "почему"</vt:lpstr>
      <vt:lpstr>#2 Установите стандарты в своей области </vt:lpstr>
      <vt:lpstr>#3: Будьте новаторами, а не новичками </vt:lpstr>
      <vt:lpstr>#4:  Объедините ПОЧЕМУ и КАК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Caledonia</dc:creator>
  <cp:lastModifiedBy>PC</cp:lastModifiedBy>
  <cp:revision>415</cp:revision>
  <cp:lastPrinted>2020-10-20T14:41:52Z</cp:lastPrinted>
  <dcterms:created xsi:type="dcterms:W3CDTF">2015-01-14T10:56:40Z</dcterms:created>
  <dcterms:modified xsi:type="dcterms:W3CDTF">2023-12-04T08:54:13Z</dcterms:modified>
</cp:coreProperties>
</file>