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749" r:id="rId4"/>
    <p:sldMasterId id="2147483756" r:id="rId5"/>
    <p:sldMasterId id="2147483711" r:id="rId6"/>
    <p:sldMasterId id="2147483704" r:id="rId7"/>
    <p:sldMasterId id="2147483741" r:id="rId8"/>
  </p:sldMasterIdLst>
  <p:notesMasterIdLst>
    <p:notesMasterId r:id="rId15"/>
  </p:notesMasterIdLst>
  <p:sldIdLst>
    <p:sldId id="274" r:id="rId9"/>
    <p:sldId id="413" r:id="rId10"/>
    <p:sldId id="415" r:id="rId11"/>
    <p:sldId id="414" r:id="rId12"/>
    <p:sldId id="416" r:id="rId13"/>
    <p:sldId id="39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amh Holland-Essoh" initials="NHE" lastIdx="1" clrIdx="0"/>
  <p:cmAuthor id="2" name="Niamh Holland-Essoh" initials="NHE [2]" lastIdx="1" clrIdx="1"/>
  <p:cmAuthor id="3" name="Niamh Holland-Essoh" initials="NHE [3]" lastIdx="1" clrIdx="2"/>
  <p:cmAuthor id="4" name="Niamh Holland-Essoh" initials="NHE [4]" lastIdx="1" clrIdx="3"/>
  <p:cmAuthor id="5" name="Camilla Uggla" initials="CU" lastIdx="1" clrIdx="4">
    <p:extLst/>
  </p:cmAuthor>
  <p:cmAuthor id="6" name="Joelle Katto-Andrighetto" initials="JKA" lastIdx="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459"/>
    <a:srgbClr val="F7AB01"/>
    <a:srgbClr val="FEB003"/>
    <a:srgbClr val="09DA59"/>
    <a:srgbClr val="09DD59"/>
    <a:srgbClr val="002372"/>
    <a:srgbClr val="FF7C29"/>
    <a:srgbClr val="CF7C11"/>
    <a:srgbClr val="F79645"/>
    <a:srgbClr val="161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7781" autoAdjust="0"/>
  </p:normalViewPr>
  <p:slideViewPr>
    <p:cSldViewPr snapToGrid="0" snapToObjects="1">
      <p:cViewPr>
        <p:scale>
          <a:sx n="66" d="100"/>
          <a:sy n="66" d="100"/>
        </p:scale>
        <p:origin x="-117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54C8B-22D6-9848-B5D1-E78DFD367149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FCFE9-3894-284F-AD10-720FE0D36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24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D71E-3140-1F46-9FC6-77A4EB5973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5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the Golden Circle.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2F1C3-DF8D-A541-87C0-8F46E86B7438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74933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VN </a:t>
            </a:r>
            <a:r>
              <a:rPr lang="en-US" dirty="0" err="1"/>
              <a:t>logframe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D71E-3140-1F46-9FC6-77A4EB5973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40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xmlns="" id="{5FBDA5C5-C3FF-AB4E-AE72-252087808B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84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056" y="466287"/>
            <a:ext cx="11008727" cy="4000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49897" y="4697260"/>
            <a:ext cx="11036886" cy="12338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0653054E-6891-F447-9E0B-71E6485BC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74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14262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209061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01B7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7122166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1B7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9BD5FB67-2F50-A447-8EC2-84DE3B42B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xmlns="" id="{02AB7F65-3F82-054A-941F-68E8E4690A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94517" y="176334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24102" y="1783070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1B71"/>
                </a:solidFill>
              </a:defRPr>
            </a:lvl1pPr>
            <a:lvl2pPr>
              <a:defRPr sz="2400">
                <a:solidFill>
                  <a:srgbClr val="001B71"/>
                </a:solidFill>
              </a:defRPr>
            </a:lvl2pPr>
            <a:lvl3pPr>
              <a:defRPr sz="2000">
                <a:solidFill>
                  <a:srgbClr val="001B71"/>
                </a:solidFill>
              </a:defRPr>
            </a:lvl3pPr>
            <a:lvl4pPr>
              <a:defRPr sz="1800">
                <a:solidFill>
                  <a:srgbClr val="001B71"/>
                </a:solidFill>
              </a:defRPr>
            </a:lvl4pPr>
            <a:lvl5pPr>
              <a:defRPr sz="1800">
                <a:solidFill>
                  <a:srgbClr val="001B7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2817" y="178276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xmlns="" id="{49C462E1-D77B-4843-913B-86E31527B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720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83388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8" y="144706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21797" y="221587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E95BD650-8543-5D4C-AEF7-6BF3E8D4A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31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95288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1448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88970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35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B6AF39-1B5F-8F4E-8EC9-A95BBFC50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F1F919BD-5664-5541-939A-6F1ACC72A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107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057" y="466287"/>
            <a:ext cx="6228178" cy="4000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49897" y="4640264"/>
            <a:ext cx="6256338" cy="150375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0653054E-6891-F447-9E0B-71E6485BCC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9897" y="6506014"/>
            <a:ext cx="2049462" cy="3018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Topic of your meeting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701BF796-6CEC-584C-BF50-FC9632642B4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83468" y="466287"/>
            <a:ext cx="4745209" cy="56777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</p:spTree>
    <p:extLst>
      <p:ext uri="{BB962C8B-B14F-4D97-AF65-F5344CB8AC3E}">
        <p14:creationId xmlns:p14="http://schemas.microsoft.com/office/powerpoint/2010/main" val="34935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142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209061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7122166" cy="6540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xmlns="" id="{BC19CED2-E0FD-4342-B21F-B5F2D5B13D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9897" y="6506014"/>
            <a:ext cx="2049462" cy="3018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Topic of your meeting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xmlns="" id="{9BA9940B-7D1F-8046-9178-6A6E553D0E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06702" y="1763343"/>
            <a:ext cx="3748616" cy="400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66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4"/>
            <a:ext cx="10972800" cy="99672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24102" y="1783070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2817" y="1782763"/>
            <a:ext cx="3748616" cy="400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B8DEF6E0-B725-2749-AE9D-0B9D6A9801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9897" y="6506014"/>
            <a:ext cx="2049462" cy="3018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Topic of your meeting</a:t>
            </a:r>
          </a:p>
        </p:txBody>
      </p:sp>
    </p:spTree>
    <p:extLst>
      <p:ext uri="{BB962C8B-B14F-4D97-AF65-F5344CB8AC3E}">
        <p14:creationId xmlns:p14="http://schemas.microsoft.com/office/powerpoint/2010/main" val="799464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2"/>
            <a:ext cx="10972800" cy="95915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7" y="1416834"/>
            <a:ext cx="7683500" cy="4140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21797" y="209061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xmlns="" id="{44C3E699-A085-374D-B3EF-8914C41BD6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9897" y="6506014"/>
            <a:ext cx="2049462" cy="3018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Topic of your meeting</a:t>
            </a:r>
          </a:p>
        </p:txBody>
      </p:sp>
    </p:spTree>
    <p:extLst>
      <p:ext uri="{BB962C8B-B14F-4D97-AF65-F5344CB8AC3E}">
        <p14:creationId xmlns:p14="http://schemas.microsoft.com/office/powerpoint/2010/main" val="193303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5716" y="1302706"/>
            <a:ext cx="11008727" cy="3383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9945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77557" y="5106823"/>
            <a:ext cx="11036886" cy="104345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xmlns="" id="{50DFBA17-C2B6-D44F-8B1A-0FF5B9F877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589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4"/>
            <a:ext cx="10972800" cy="8652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1448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88970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630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057" y="466287"/>
            <a:ext cx="6228178" cy="4000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49897" y="4640263"/>
            <a:ext cx="6256338" cy="16922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0653054E-6891-F447-9E0B-71E6485BC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618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B6AF39-1B5F-8F4E-8EC9-A95BBFC50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F1F919BD-5664-5541-939A-6F1ACC72A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254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056" y="466287"/>
            <a:ext cx="11008727" cy="4000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49897" y="4697260"/>
            <a:ext cx="11036886" cy="12338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0653054E-6891-F447-9E0B-71E6485BC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276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14262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209061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01B7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7122166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1B7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9BD5FB67-2F50-A447-8EC2-84DE3B42B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xmlns="" id="{02AB7F65-3F82-054A-941F-68E8E4690A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94517" y="176334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048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24102" y="1783070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1B71"/>
                </a:solidFill>
              </a:defRPr>
            </a:lvl1pPr>
            <a:lvl2pPr>
              <a:defRPr sz="2400">
                <a:solidFill>
                  <a:srgbClr val="001B71"/>
                </a:solidFill>
              </a:defRPr>
            </a:lvl2pPr>
            <a:lvl3pPr>
              <a:defRPr sz="2000">
                <a:solidFill>
                  <a:srgbClr val="001B71"/>
                </a:solidFill>
              </a:defRPr>
            </a:lvl3pPr>
            <a:lvl4pPr>
              <a:defRPr sz="1800">
                <a:solidFill>
                  <a:srgbClr val="001B71"/>
                </a:solidFill>
              </a:defRPr>
            </a:lvl4pPr>
            <a:lvl5pPr>
              <a:defRPr sz="1800">
                <a:solidFill>
                  <a:srgbClr val="001B7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2817" y="178276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xmlns="" id="{49C462E1-D77B-4843-913B-86E31527B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6842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83388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8" y="144706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21797" y="221587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E95BD650-8543-5D4C-AEF7-6BF3E8D4A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437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95288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1448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88970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808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B83A70A-E016-1E4F-A96C-DEE83D7942DB}"/>
              </a:ext>
            </a:extLst>
          </p:cNvPr>
          <p:cNvSpPr/>
          <p:nvPr userDrawn="1"/>
        </p:nvSpPr>
        <p:spPr>
          <a:xfrm>
            <a:off x="7090349" y="2278505"/>
            <a:ext cx="5101652" cy="2398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B6AF39-1B5F-8F4E-8EC9-A95BBFC50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F1F919BD-5664-5541-939A-6F1ACC72A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4423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142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209061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01B7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1B7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9BD5FB67-2F50-A447-8EC2-84DE3B42B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69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1096898"/>
            <a:ext cx="10972800" cy="81890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99459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7846" y="279833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99459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7" y="2144408"/>
            <a:ext cx="7122166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99459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xmlns="" id="{02AB7F65-3F82-054A-941F-68E8E4690A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93496" y="247106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99459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DD198888-ECEF-2C42-A449-F84C77648B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1170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C5D3744-1C90-A34A-8E1D-890C0A021016}"/>
              </a:ext>
            </a:extLst>
          </p:cNvPr>
          <p:cNvSpPr/>
          <p:nvPr userDrawn="1"/>
        </p:nvSpPr>
        <p:spPr>
          <a:xfrm>
            <a:off x="7090349" y="2278505"/>
            <a:ext cx="5101652" cy="2398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24102" y="1783070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1B71"/>
                </a:solidFill>
              </a:defRPr>
            </a:lvl1pPr>
            <a:lvl2pPr>
              <a:defRPr>
                <a:solidFill>
                  <a:srgbClr val="001B71"/>
                </a:solidFill>
              </a:defRPr>
            </a:lvl2pPr>
            <a:lvl3pPr>
              <a:defRPr>
                <a:solidFill>
                  <a:srgbClr val="001B71"/>
                </a:solidFill>
              </a:defRPr>
            </a:lvl3pPr>
            <a:lvl4pPr>
              <a:defRPr>
                <a:solidFill>
                  <a:srgbClr val="001B71"/>
                </a:solidFill>
              </a:defRPr>
            </a:lvl4pPr>
            <a:lvl5pPr>
              <a:defRPr>
                <a:solidFill>
                  <a:srgbClr val="001B7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2817" y="1782763"/>
            <a:ext cx="3748616" cy="400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xmlns="" id="{49C462E1-D77B-4843-913B-86E31527B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1181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5378BE5-A157-E045-B7F7-E9C63C19D013}"/>
              </a:ext>
            </a:extLst>
          </p:cNvPr>
          <p:cNvSpPr/>
          <p:nvPr userDrawn="1"/>
        </p:nvSpPr>
        <p:spPr>
          <a:xfrm>
            <a:off x="7090349" y="2278505"/>
            <a:ext cx="5101652" cy="2398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2"/>
            <a:ext cx="10972800" cy="12403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8" y="144706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1B7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21797" y="209061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B71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E95BD650-8543-5D4C-AEF7-6BF3E8D4A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87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2FAD287-EBA9-334B-8827-3C5839BB2F45}"/>
              </a:ext>
            </a:extLst>
          </p:cNvPr>
          <p:cNvSpPr/>
          <p:nvPr userDrawn="1"/>
        </p:nvSpPr>
        <p:spPr>
          <a:xfrm>
            <a:off x="7090349" y="2278505"/>
            <a:ext cx="5101652" cy="2398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1448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88970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3255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45BCFE8C-49E4-2640-A41D-478E5A8CB2A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32400" y="575734"/>
            <a:ext cx="6595533" cy="105833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77644-0FDC-CE46-96C0-0B30746CF92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4133" y="2429933"/>
            <a:ext cx="11353799" cy="156633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Paragraph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xmlns="" id="{03838E09-83F2-2B49-AA15-E522BDDCEA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06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B6AF39-1B5F-8F4E-8EC9-A95BBFC50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F1F919BD-5664-5541-939A-6F1ACC72A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4475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xmlns="" id="{CBE54B30-1CD8-B040-90B1-F87FF19175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056" y="466287"/>
            <a:ext cx="11008727" cy="4000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A4E474B-D2E7-CF4B-B846-0B6DAD82F98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49897" y="4697260"/>
            <a:ext cx="11036886" cy="12338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Subtitle (if necessary)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0653054E-6891-F447-9E0B-71E6485BC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10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14262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2090615"/>
            <a:ext cx="7096117" cy="3673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01B7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7122166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1B7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9BD5FB67-2F50-A447-8EC2-84DE3B42B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xmlns="" id="{02AB7F65-3F82-054A-941F-68E8E4690A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94517" y="176334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09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24102" y="1783070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1B71"/>
                </a:solidFill>
              </a:defRPr>
            </a:lvl1pPr>
            <a:lvl2pPr>
              <a:defRPr sz="2400">
                <a:solidFill>
                  <a:srgbClr val="001B71"/>
                </a:solidFill>
              </a:defRPr>
            </a:lvl2pPr>
            <a:lvl3pPr>
              <a:defRPr sz="2000">
                <a:solidFill>
                  <a:srgbClr val="001B71"/>
                </a:solidFill>
              </a:defRPr>
            </a:lvl3pPr>
            <a:lvl4pPr>
              <a:defRPr sz="1800">
                <a:solidFill>
                  <a:srgbClr val="001B71"/>
                </a:solidFill>
              </a:defRPr>
            </a:lvl4pPr>
            <a:lvl5pPr>
              <a:defRPr sz="1800">
                <a:solidFill>
                  <a:srgbClr val="001B7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2817" y="1782763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xmlns="" id="{49C462E1-D77B-4843-913B-86E31527B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0506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83388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1798" y="144706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21797" y="221587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E95BD650-8543-5D4C-AEF7-6BF3E8D4A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642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7" y="293453"/>
            <a:ext cx="10972800" cy="95288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1448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9463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818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88970" y="1436688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78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71" y="982384"/>
            <a:ext cx="10972800" cy="136225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99459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39676" y="2472001"/>
            <a:ext cx="6870495" cy="400031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99459"/>
                </a:solidFill>
              </a:defRPr>
            </a:lvl1pPr>
            <a:lvl2pPr>
              <a:defRPr sz="2400">
                <a:solidFill>
                  <a:srgbClr val="099459"/>
                </a:solidFill>
              </a:defRPr>
            </a:lvl2pPr>
            <a:lvl3pPr>
              <a:defRPr sz="2000">
                <a:solidFill>
                  <a:srgbClr val="099459"/>
                </a:solidFill>
              </a:defRPr>
            </a:lvl3pPr>
            <a:lvl4pPr>
              <a:defRPr sz="1800">
                <a:solidFill>
                  <a:srgbClr val="099459"/>
                </a:solidFill>
              </a:defRPr>
            </a:lvl4pPr>
            <a:lvl5pPr>
              <a:defRPr sz="1800">
                <a:solidFill>
                  <a:srgbClr val="099459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38391" y="2471694"/>
            <a:ext cx="3748616" cy="4000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99459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xmlns="" id="{B29101F3-1CEC-4347-B872-65CA6761A3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05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71" y="875913"/>
            <a:ext cx="10972800" cy="83388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99459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37372" y="2029528"/>
            <a:ext cx="7683500" cy="654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99459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37371" y="2798336"/>
            <a:ext cx="9931232" cy="374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600">
                <a:solidFill>
                  <a:srgbClr val="099459"/>
                </a:solidFill>
              </a:defRPr>
            </a:lvl1pPr>
          </a:lstStyle>
          <a:p>
            <a:pPr lvl="0"/>
            <a:r>
              <a:rPr lang="en-CA" dirty="0"/>
              <a:t>Bullet points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Point</a:t>
            </a:r>
          </a:p>
          <a:p>
            <a:pPr lvl="0"/>
            <a:r>
              <a:rPr lang="en-CA" dirty="0"/>
              <a:t>Etc.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xmlns="" id="{DEE29658-1B8E-5E43-8357-6C75315E75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95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5289"/>
            <a:ext cx="10972800" cy="95288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99459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251" y="2871299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rgbClr val="099459"/>
                </a:solidFill>
              </a:defRPr>
            </a:lvl1pPr>
            <a:lvl2pPr>
              <a:defRPr sz="1600">
                <a:solidFill>
                  <a:srgbClr val="099459"/>
                </a:solidFill>
              </a:defRPr>
            </a:lvl2pPr>
            <a:lvl3pPr>
              <a:defRPr sz="1600">
                <a:solidFill>
                  <a:srgbClr val="099459"/>
                </a:solidFill>
              </a:defRPr>
            </a:lvl3pPr>
            <a:lvl4pPr>
              <a:defRPr sz="1600">
                <a:solidFill>
                  <a:srgbClr val="099459"/>
                </a:solidFill>
              </a:defRPr>
            </a:lvl4pPr>
            <a:lvl5pPr>
              <a:defRPr sz="1600">
                <a:solidFill>
                  <a:srgbClr val="0994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5403" y="2871299"/>
            <a:ext cx="5384800" cy="39867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rgbClr val="099459"/>
                </a:solidFill>
              </a:defRPr>
            </a:lvl1pPr>
            <a:lvl2pPr>
              <a:defRPr sz="1600">
                <a:solidFill>
                  <a:srgbClr val="099459"/>
                </a:solidFill>
              </a:defRPr>
            </a:lvl2pPr>
            <a:lvl3pPr>
              <a:defRPr sz="1600">
                <a:solidFill>
                  <a:srgbClr val="099459"/>
                </a:solidFill>
              </a:defRPr>
            </a:lvl3pPr>
            <a:lvl4pPr>
              <a:defRPr sz="1600">
                <a:solidFill>
                  <a:srgbClr val="099459"/>
                </a:solidFill>
              </a:defRPr>
            </a:lvl4pPr>
            <a:lvl5pPr>
              <a:defRPr sz="1600">
                <a:solidFill>
                  <a:srgbClr val="0994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10621" y="2168524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99459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76773" y="2168524"/>
            <a:ext cx="5393431" cy="7027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99459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xmlns="" id="{18B8FF97-882D-C44B-9E5A-623D6276D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697" y="170219"/>
            <a:ext cx="1236132" cy="31273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00" b="1">
                <a:solidFill>
                  <a:srgbClr val="0994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39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46668" y="2985597"/>
            <a:ext cx="10537744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 anchorCtr="0">
            <a:normAutofit/>
          </a:bodyPr>
          <a:lstStyle>
            <a:lvl1pPr>
              <a:defRPr b="1" i="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MAIN TITLE OF PRESENTATION</a:t>
            </a:r>
            <a:br>
              <a:rPr lang="en-CA" dirty="0"/>
            </a:br>
            <a:r>
              <a:rPr lang="en-CA" dirty="0"/>
              <a:t>SECOND LINE (IF NEEDED)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0" y="6180139"/>
            <a:ext cx="12192000" cy="4667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600" baseline="0">
                <a:solidFill>
                  <a:schemeClr val="bg2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Date | Location | Name, Position</a:t>
            </a:r>
          </a:p>
        </p:txBody>
      </p:sp>
    </p:spTree>
    <p:extLst>
      <p:ext uri="{BB962C8B-B14F-4D97-AF65-F5344CB8AC3E}">
        <p14:creationId xmlns:p14="http://schemas.microsoft.com/office/powerpoint/2010/main" val="379989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48867" y="1772934"/>
            <a:ext cx="10971780" cy="3673228"/>
          </a:xfrm>
        </p:spPr>
        <p:txBody>
          <a:bodyPr>
            <a:normAutofit/>
          </a:bodyPr>
          <a:lstStyle>
            <a:lvl1pPr marL="0" indent="0">
              <a:buNone/>
              <a:defRPr sz="2600" baseline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 dirty="0"/>
              <a:t>Regular text paragraph. </a:t>
            </a:r>
          </a:p>
        </p:txBody>
      </p:sp>
    </p:spTree>
    <p:extLst>
      <p:ext uri="{BB962C8B-B14F-4D97-AF65-F5344CB8AC3E}">
        <p14:creationId xmlns:p14="http://schemas.microsoft.com/office/powerpoint/2010/main" val="27222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2B6AF39-1B5F-8F4E-8EC9-A95BBFC50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  <p:sp>
        <p:nvSpPr>
          <p:cNvPr id="5" name="Text Placeholder 11">
            <a:extLst>
              <a:ext uri="{FF2B5EF4-FFF2-40B4-BE49-F238E27FC236}">
                <a16:creationId xmlns:a16="http://schemas.microsoft.com/office/drawing/2014/main" xmlns="" id="{F1F919BD-5664-5541-939A-6F1ACC72A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897" y="6506014"/>
            <a:ext cx="1236132" cy="312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30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897E985-5C31-BA4F-9D53-6D1F92F6209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27746" y="0"/>
            <a:ext cx="1002584" cy="601550"/>
          </a:xfrm>
          <a:prstGeom prst="rect">
            <a:avLst/>
          </a:prstGeom>
        </p:spPr>
      </p:pic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xmlns="" id="{9FCA93B7-6978-7445-955C-6D4E45C45CE4}"/>
              </a:ext>
            </a:extLst>
          </p:cNvPr>
          <p:cNvSpPr txBox="1">
            <a:spLocks/>
          </p:cNvSpPr>
          <p:nvPr userDrawn="1"/>
        </p:nvSpPr>
        <p:spPr>
          <a:xfrm>
            <a:off x="11704266" y="6448935"/>
            <a:ext cx="6560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20149BF-9470-4E44-9DBF-4E01B35244C4}" type="slidenum">
              <a:rPr lang="de-DE" sz="900" b="1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‹#›</a:t>
            </a:fld>
            <a:endParaRPr lang="de-DE" sz="1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D9F437F-8B03-B440-ABDF-C5083936D69F}"/>
              </a:ext>
            </a:extLst>
          </p:cNvPr>
          <p:cNvCxnSpPr/>
          <p:nvPr userDrawn="1"/>
        </p:nvCxnSpPr>
        <p:spPr>
          <a:xfrm>
            <a:off x="11742995" y="6479458"/>
            <a:ext cx="0" cy="160593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A85A284-937E-564E-8265-482D9D2BC83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49615" y="31315"/>
            <a:ext cx="1182655" cy="70959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F1EEF19-D119-0049-BAB6-40F80A7CFE14}"/>
              </a:ext>
            </a:extLst>
          </p:cNvPr>
          <p:cNvCxnSpPr>
            <a:cxnSpLocks/>
          </p:cNvCxnSpPr>
          <p:nvPr userDrawn="1"/>
        </p:nvCxnSpPr>
        <p:spPr>
          <a:xfrm>
            <a:off x="110067" y="753533"/>
            <a:ext cx="11971866" cy="0"/>
          </a:xfrm>
          <a:prstGeom prst="line">
            <a:avLst/>
          </a:prstGeom>
          <a:ln w="28575">
            <a:solidFill>
              <a:srgbClr val="0994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2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81" r:id="rId7"/>
    <p:sldLayoutId id="2147483782" r:id="rId8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5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994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xmlns="" id="{9FCA93B7-6978-7445-955C-6D4E45C45CE4}"/>
              </a:ext>
            </a:extLst>
          </p:cNvPr>
          <p:cNvSpPr txBox="1">
            <a:spLocks/>
          </p:cNvSpPr>
          <p:nvPr userDrawn="1"/>
        </p:nvSpPr>
        <p:spPr>
          <a:xfrm>
            <a:off x="11704266" y="6448935"/>
            <a:ext cx="6560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20149BF-9470-4E44-9DBF-4E01B35244C4}" type="slidenum">
              <a:rPr lang="de-DE" sz="900" b="1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‹#›</a:t>
            </a:fld>
            <a:endParaRPr lang="de-DE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D9F437F-8B03-B440-ABDF-C5083936D69F}"/>
              </a:ext>
            </a:extLst>
          </p:cNvPr>
          <p:cNvCxnSpPr/>
          <p:nvPr userDrawn="1"/>
        </p:nvCxnSpPr>
        <p:spPr>
          <a:xfrm>
            <a:off x="11742995" y="6479458"/>
            <a:ext cx="0" cy="16059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346B86-7389-2142-9353-2E349D31DDE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8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5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3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xmlns="" id="{9FCA93B7-6978-7445-955C-6D4E45C45CE4}"/>
              </a:ext>
            </a:extLst>
          </p:cNvPr>
          <p:cNvSpPr txBox="1">
            <a:spLocks/>
          </p:cNvSpPr>
          <p:nvPr userDrawn="1"/>
        </p:nvSpPr>
        <p:spPr>
          <a:xfrm>
            <a:off x="11704266" y="6448935"/>
            <a:ext cx="6560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20149BF-9470-4E44-9DBF-4E01B35244C4}" type="slidenum">
              <a:rPr lang="de-DE" sz="900" b="1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‹#›</a:t>
            </a:fld>
            <a:endParaRPr lang="de-DE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D9F437F-8B03-B440-ABDF-C5083936D69F}"/>
              </a:ext>
            </a:extLst>
          </p:cNvPr>
          <p:cNvCxnSpPr/>
          <p:nvPr userDrawn="1"/>
        </p:nvCxnSpPr>
        <p:spPr>
          <a:xfrm>
            <a:off x="11742995" y="6479458"/>
            <a:ext cx="0" cy="16059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346B86-7389-2142-9353-2E349D31DDE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0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2" r:id="rId2"/>
    <p:sldLayoutId id="2147483714" r:id="rId3"/>
    <p:sldLayoutId id="2147483715" r:id="rId4"/>
    <p:sldLayoutId id="2147483716" r:id="rId5"/>
    <p:sldLayoutId id="2147483717" r:id="rId6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5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xmlns="" id="{9FCA93B7-6978-7445-955C-6D4E45C45CE4}"/>
              </a:ext>
            </a:extLst>
          </p:cNvPr>
          <p:cNvSpPr txBox="1">
            <a:spLocks/>
          </p:cNvSpPr>
          <p:nvPr userDrawn="1"/>
        </p:nvSpPr>
        <p:spPr>
          <a:xfrm>
            <a:off x="11704266" y="6448935"/>
            <a:ext cx="6560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20149BF-9470-4E44-9DBF-4E01B35244C4}" type="slidenum">
              <a:rPr lang="de-DE" sz="900" b="1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‹#›</a:t>
            </a:fld>
            <a:endParaRPr lang="de-DE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D9F437F-8B03-B440-ABDF-C5083936D69F}"/>
              </a:ext>
            </a:extLst>
          </p:cNvPr>
          <p:cNvCxnSpPr/>
          <p:nvPr userDrawn="1"/>
        </p:nvCxnSpPr>
        <p:spPr>
          <a:xfrm>
            <a:off x="11742995" y="6479458"/>
            <a:ext cx="0" cy="16059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346B86-7389-2142-9353-2E349D31DDE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341495" y="6003561"/>
            <a:ext cx="1524000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7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5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xmlns="" id="{9FCA93B7-6978-7445-955C-6D4E45C45CE4}"/>
              </a:ext>
            </a:extLst>
          </p:cNvPr>
          <p:cNvSpPr txBox="1">
            <a:spLocks/>
          </p:cNvSpPr>
          <p:nvPr userDrawn="1"/>
        </p:nvSpPr>
        <p:spPr>
          <a:xfrm>
            <a:off x="11704266" y="6448935"/>
            <a:ext cx="6560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20149BF-9470-4E44-9DBF-4E01B35244C4}" type="slidenum">
              <a:rPr lang="de-DE" sz="900" b="1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‹#›</a:t>
            </a:fld>
            <a:endParaRPr lang="de-DE" sz="1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D9F437F-8B03-B440-ABDF-C5083936D69F}"/>
              </a:ext>
            </a:extLst>
          </p:cNvPr>
          <p:cNvCxnSpPr/>
          <p:nvPr userDrawn="1"/>
        </p:nvCxnSpPr>
        <p:spPr>
          <a:xfrm>
            <a:off x="11742995" y="6479458"/>
            <a:ext cx="0" cy="160593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ACC21EB-A124-1B41-A8F4-E5249EDB11E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437717" y="6118735"/>
            <a:ext cx="1182655" cy="70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4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5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p0HIF3SfI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7261" y="1845077"/>
            <a:ext cx="8137478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en-US" sz="5300" dirty="0"/>
              <a:t>Development plan and</a:t>
            </a:r>
            <a:br>
              <a:rPr lang="en-US" sz="5300" dirty="0"/>
            </a:br>
            <a:r>
              <a:rPr lang="en-US" sz="4900" dirty="0"/>
              <a:t>Project Cycle Management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5094" y="5248656"/>
            <a:ext cx="3991123" cy="135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6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.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094163" y="1506543"/>
            <a:ext cx="3922712" cy="3965575"/>
            <a:chOff x="2569916" y="1506111"/>
            <a:chExt cx="3923464" cy="3965752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569916" y="1506111"/>
              <a:ext cx="3923464" cy="3965752"/>
            </a:xfrm>
            <a:prstGeom prst="ellipse">
              <a:avLst/>
            </a:prstGeom>
            <a:solidFill>
              <a:srgbClr val="C3D69B"/>
            </a:solidFill>
            <a:ln w="57150">
              <a:solidFill>
                <a:srgbClr val="575C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charset="0"/>
                  <a:ea typeface="ＭＳ Ｐゴシック" charset="-128"/>
                </a:defRPr>
              </a:lvl9pPr>
            </a:lstStyle>
            <a:p>
              <a:pPr algn="ctr"/>
              <a:endParaRPr lang="x-none" altLang="x-none">
                <a:solidFill>
                  <a:srgbClr val="FFFFFF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57710" y="1642642"/>
              <a:ext cx="947877" cy="3693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i="1" dirty="0"/>
                <a:t>WHAT?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783020" y="2178215"/>
            <a:ext cx="2545263" cy="2621544"/>
            <a:chOff x="3240798" y="3148257"/>
            <a:chExt cx="2541823" cy="2757329"/>
          </a:xfrm>
          <a:solidFill>
            <a:schemeClr val="accent3">
              <a:lumMod val="75000"/>
            </a:schemeClr>
          </a:solidFill>
        </p:grpSpPr>
        <p:sp>
          <p:nvSpPr>
            <p:cNvPr id="9" name="Oval 8"/>
            <p:cNvSpPr/>
            <p:nvPr/>
          </p:nvSpPr>
          <p:spPr>
            <a:xfrm>
              <a:off x="3240798" y="3148257"/>
              <a:ext cx="2541823" cy="2757329"/>
            </a:xfrm>
            <a:prstGeom prst="ellipse">
              <a:avLst/>
            </a:prstGeom>
            <a:grpFill/>
            <a:ln w="57150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75323" y="3326113"/>
              <a:ext cx="872776" cy="38846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i="1" dirty="0"/>
                <a:t>HOW?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51616" y="2798875"/>
            <a:ext cx="1408071" cy="1380224"/>
            <a:chOff x="3673660" y="3693393"/>
            <a:chExt cx="1406169" cy="1373821"/>
          </a:xfrm>
          <a:solidFill>
            <a:schemeClr val="accent3">
              <a:lumMod val="5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3673660" y="3693393"/>
              <a:ext cx="1406169" cy="1373821"/>
            </a:xfrm>
            <a:prstGeom prst="ellipse">
              <a:avLst/>
            </a:prstGeom>
            <a:grpFill/>
            <a:ln w="57150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69908" y="4109334"/>
              <a:ext cx="821550" cy="367619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i="1" u="sng" dirty="0">
                  <a:solidFill>
                    <a:schemeClr val="bg1"/>
                  </a:solidFill>
                </a:rPr>
                <a:t>WHY?</a:t>
              </a:r>
            </a:p>
          </p:txBody>
        </p:sp>
      </p:grp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4162429" y="1928815"/>
            <a:ext cx="1476375" cy="1466851"/>
          </a:xfrm>
          <a:prstGeom prst="straightConnector1">
            <a:avLst/>
          </a:prstGeom>
          <a:noFill/>
          <a:ln w="50800">
            <a:solidFill>
              <a:schemeClr val="bg2"/>
            </a:solidFill>
            <a:round/>
            <a:headEnd/>
            <a:tailEnd type="arrow" w="med" len="med"/>
          </a:ln>
          <a:effectLst>
            <a:outerShdw blurRad="50800" dist="38100" dir="8100000" algn="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6480175" y="1928815"/>
            <a:ext cx="1436688" cy="1466851"/>
          </a:xfrm>
          <a:prstGeom prst="straightConnector1">
            <a:avLst/>
          </a:prstGeom>
          <a:noFill/>
          <a:ln w="50800">
            <a:solidFill>
              <a:schemeClr val="bg2"/>
            </a:solidFill>
            <a:round/>
            <a:headEnd/>
            <a:tailEnd type="arrow" w="med" len="med"/>
          </a:ln>
          <a:effectLst>
            <a:outerShdw blurRad="50800" dist="38100" dir="8100000" algn="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" name="TextBox 13"/>
          <p:cNvSpPr txBox="1">
            <a:spLocks noChangeArrowheads="1"/>
          </p:cNvSpPr>
          <p:nvPr/>
        </p:nvSpPr>
        <p:spPr bwMode="auto">
          <a:xfrm>
            <a:off x="3533645" y="5800728"/>
            <a:ext cx="50834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  <a:ea typeface="ＭＳ Ｐゴシック" charset="-128"/>
              </a:defRPr>
            </a:lvl9pPr>
          </a:lstStyle>
          <a:p>
            <a:pPr algn="ctr"/>
            <a:r>
              <a:rPr lang="en-GB" altLang="x-none" sz="1600" i="1">
                <a:solidFill>
                  <a:srgbClr val="161D48"/>
                </a:solidFill>
              </a:rPr>
              <a:t>Simon Sinek </a:t>
            </a:r>
            <a:r>
              <a:rPr lang="en-GB" altLang="en-US" sz="1600" i="1">
                <a:solidFill>
                  <a:srgbClr val="161D48"/>
                </a:solidFill>
              </a:rPr>
              <a:t>“</a:t>
            </a:r>
            <a:r>
              <a:rPr lang="en-GB" altLang="x-none" sz="1600" i="1">
                <a:solidFill>
                  <a:srgbClr val="161D48"/>
                </a:solidFill>
              </a:rPr>
              <a:t>How great leaders inspire action</a:t>
            </a:r>
            <a:r>
              <a:rPr lang="en-GB" altLang="en-US" sz="1600" i="1">
                <a:solidFill>
                  <a:srgbClr val="161D48"/>
                </a:solidFill>
              </a:rPr>
              <a:t>”</a:t>
            </a:r>
            <a:endParaRPr lang="en-GB" altLang="x-none" sz="1600" i="1">
              <a:solidFill>
                <a:srgbClr val="161D48"/>
              </a:solidFill>
            </a:endParaRPr>
          </a:p>
          <a:p>
            <a:pPr algn="ctr"/>
            <a:r>
              <a:rPr lang="en-GB" altLang="x-none" sz="1600" i="1">
                <a:solidFill>
                  <a:srgbClr val="161D48"/>
                </a:solidFill>
                <a:hlinkClick r:id="rId3"/>
              </a:rPr>
              <a:t> https://www.youtube.com/watch?v=qp0HIF3SfI4</a:t>
            </a:r>
            <a:endParaRPr lang="en-GB" altLang="x-none" sz="1600" i="1">
              <a:solidFill>
                <a:srgbClr val="161D48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1705BEBA-0E34-CCEB-1904-A785335BADC5}"/>
              </a:ext>
            </a:extLst>
          </p:cNvPr>
          <p:cNvSpPr txBox="1"/>
          <p:nvPr/>
        </p:nvSpPr>
        <p:spPr>
          <a:xfrm>
            <a:off x="4633901" y="138335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x-none" sz="3200" dirty="0">
                <a:solidFill>
                  <a:schemeClr val="bg1"/>
                </a:solidFill>
              </a:rPr>
              <a:t>Start with why</a:t>
            </a:r>
            <a:endParaRPr lang="es-P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750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Much?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THEN??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18C5D81-69F7-92B7-3B5D-46197E0CBDDD}"/>
              </a:ext>
            </a:extLst>
          </p:cNvPr>
          <p:cNvSpPr txBox="1"/>
          <p:nvPr/>
        </p:nvSpPr>
        <p:spPr>
          <a:xfrm>
            <a:off x="3587140" y="729048"/>
            <a:ext cx="5017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The Plan – ask yourself</a:t>
            </a:r>
            <a:r>
              <a:rPr lang="is-IS" sz="3200" b="1" dirty="0">
                <a:solidFill>
                  <a:schemeClr val="bg1"/>
                </a:solidFill>
              </a:rPr>
              <a:t>…</a:t>
            </a:r>
            <a:endParaRPr lang="es-PE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28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935651" y="1772934"/>
            <a:ext cx="8228835" cy="464056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with your </a:t>
            </a:r>
            <a:r>
              <a:rPr lang="en-US" b="1" i="1" u="sng" dirty="0"/>
              <a:t>WHY</a:t>
            </a:r>
            <a:r>
              <a:rPr lang="en-US" dirty="0"/>
              <a:t>, and identify the Topic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The Rationale will come from your Country/Issue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Analyse</a:t>
            </a:r>
            <a:r>
              <a:rPr lang="en-US" dirty="0"/>
              <a:t>!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The Situation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The People (stakeholder Analysis) Who has an interest/stake?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Expand the Problem and find the Solution/s: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Problem/Solution Tree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u="sng" dirty="0"/>
              <a:t>HOW</a:t>
            </a:r>
            <a:r>
              <a:rPr lang="en-US" b="1" i="1" dirty="0"/>
              <a:t>?</a:t>
            </a:r>
            <a:r>
              <a:rPr lang="en-US" dirty="0"/>
              <a:t> The Strategy: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Choose your battles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Develop your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Formalise</a:t>
            </a:r>
            <a:r>
              <a:rPr lang="en-US" dirty="0"/>
              <a:t> the </a:t>
            </a:r>
            <a:r>
              <a:rPr lang="en-US" u="sng" dirty="0"/>
              <a:t>WHAT</a:t>
            </a:r>
            <a:r>
              <a:rPr lang="en-US" dirty="0"/>
              <a:t>! The Logical sequence of things: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Overall Goal – The Big Why - IMPACT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Specific Objective – Overall Outcome – your contribution to the Big Why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Results – Contributes to Outcome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dirty="0"/>
              <a:t>Outputs - Activities &gt; Timeline &gt; Budget!!</a:t>
            </a:r>
          </a:p>
          <a:p>
            <a:pPr marL="120015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B8CEAFC-6867-C573-E4C7-A548331DFE69}"/>
              </a:ext>
            </a:extLst>
          </p:cNvPr>
          <p:cNvSpPr txBox="1"/>
          <p:nvPr/>
        </p:nvSpPr>
        <p:spPr>
          <a:xfrm>
            <a:off x="1173892" y="642552"/>
            <a:ext cx="9573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Developing your Course Work - DP</a:t>
            </a:r>
            <a:endParaRPr lang="es-PE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48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935651" y="1772934"/>
            <a:ext cx="8228835" cy="436116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/>
              <a:t>Remember: LESS is MORE – max. 4000 words</a:t>
            </a:r>
            <a:r>
              <a:rPr lang="is-IS" b="1" u="sng" dirty="0"/>
              <a:t>….!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SHORT Analysis/Problem statement (From Country report)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Body: follow your logical sequence – you may add a SWOT and a Stakeholder Analysis matrix.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Logframe</a:t>
            </a:r>
            <a:r>
              <a:rPr lang="en-US" dirty="0"/>
              <a:t> will also help</a:t>
            </a:r>
            <a:r>
              <a:rPr lang="is-IS" dirty="0"/>
              <a:t>…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Activities – be clear, be simple, be specific.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Timeline and Budget – summary.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Sustainability?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7E8EF5F7-13E9-0240-DF55-7572F045C9CB}"/>
              </a:ext>
            </a:extLst>
          </p:cNvPr>
          <p:cNvSpPr txBox="1"/>
          <p:nvPr/>
        </p:nvSpPr>
        <p:spPr>
          <a:xfrm>
            <a:off x="4007126" y="-45541"/>
            <a:ext cx="41777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Basic Structure</a:t>
            </a:r>
            <a:endParaRPr lang="es-PE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5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915349" y="5882158"/>
            <a:ext cx="8622937" cy="716393"/>
          </a:xfrm>
        </p:spPr>
        <p:txBody>
          <a:bodyPr/>
          <a:lstStyle/>
          <a:p>
            <a:r>
              <a:rPr lang="en-US" sz="2400" b="1" i="1" dirty="0"/>
              <a:t>Use </a:t>
            </a:r>
            <a:r>
              <a:rPr lang="en-US" sz="2400" b="1" i="1" dirty="0" err="1"/>
              <a:t>logframes</a:t>
            </a:r>
            <a:r>
              <a:rPr lang="en-US" sz="2400" b="1" i="1" dirty="0"/>
              <a:t> (logical frameworks) to provide details.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1209" y="1363082"/>
            <a:ext cx="792595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2"/>
                </a:solidFill>
              </a:rPr>
              <a:t>S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chemeClr val="bg1"/>
                </a:solidFill>
              </a:rPr>
              <a:t>= Specific; actually show impact and change</a:t>
            </a:r>
          </a:p>
          <a:p>
            <a:endParaRPr lang="en-US" sz="2200" b="1" dirty="0"/>
          </a:p>
          <a:p>
            <a:r>
              <a:rPr lang="en-US" sz="2200" b="1" dirty="0">
                <a:solidFill>
                  <a:srgbClr val="ADB800"/>
                </a:solidFill>
              </a:rPr>
              <a:t>M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chemeClr val="bg1"/>
                </a:solidFill>
              </a:rPr>
              <a:t>= Measurable; quantitative metrics or </a:t>
            </a:r>
            <a:r>
              <a:rPr lang="en-US" sz="2200" b="1" i="1" dirty="0">
                <a:solidFill>
                  <a:schemeClr val="bg1"/>
                </a:solidFill>
              </a:rPr>
              <a:t>clear</a:t>
            </a:r>
            <a:r>
              <a:rPr lang="en-US" sz="2200" b="1" dirty="0">
                <a:solidFill>
                  <a:schemeClr val="bg1"/>
                </a:solidFill>
              </a:rPr>
              <a:t> qualitative indicators</a:t>
            </a:r>
          </a:p>
          <a:p>
            <a:endParaRPr lang="en-US" sz="2200" b="1" dirty="0">
              <a:solidFill>
                <a:schemeClr val="bg1"/>
              </a:solidFill>
            </a:endParaRPr>
          </a:p>
          <a:p>
            <a:r>
              <a:rPr lang="en-US" sz="2200" b="1" dirty="0">
                <a:solidFill>
                  <a:srgbClr val="ADB800"/>
                </a:solidFill>
              </a:rPr>
              <a:t>A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chemeClr val="bg1"/>
                </a:solidFill>
              </a:rPr>
              <a:t>= Achievable; realistic goals (better to under-promise and o</a:t>
            </a:r>
            <a:r>
              <a:rPr lang="en-US" sz="2200" b="1" dirty="0"/>
              <a:t>ver-deliver?)</a:t>
            </a:r>
          </a:p>
          <a:p>
            <a:endParaRPr lang="en-US" sz="2200" b="1" dirty="0"/>
          </a:p>
          <a:p>
            <a:r>
              <a:rPr lang="en-US" sz="2200" b="1" dirty="0">
                <a:solidFill>
                  <a:srgbClr val="ADB800"/>
                </a:solidFill>
              </a:rPr>
              <a:t>R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chemeClr val="bg1"/>
                </a:solidFill>
              </a:rPr>
              <a:t>= Relevant; stay within scope of the projects fund allocation</a:t>
            </a:r>
          </a:p>
          <a:p>
            <a:endParaRPr lang="en-US" sz="2200" b="1" dirty="0"/>
          </a:p>
          <a:p>
            <a:r>
              <a:rPr lang="en-US" sz="2200" b="1" dirty="0">
                <a:solidFill>
                  <a:srgbClr val="ADB800"/>
                </a:solidFill>
              </a:rPr>
              <a:t>T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chemeClr val="bg1"/>
                </a:solidFill>
              </a:rPr>
              <a:t>= Time-bound; year-by-year, and project-end targets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163EDD93-B772-8342-29FD-0B618A3100B4}"/>
              </a:ext>
            </a:extLst>
          </p:cNvPr>
          <p:cNvSpPr txBox="1"/>
          <p:nvPr/>
        </p:nvSpPr>
        <p:spPr>
          <a:xfrm>
            <a:off x="4869714" y="98854"/>
            <a:ext cx="2714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Being SMART</a:t>
            </a:r>
            <a:endParaRPr lang="es-PE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72056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- IFOAM">
  <a:themeElements>
    <a:clrScheme name="Custom 16">
      <a:dk1>
        <a:srgbClr val="FFFFFF"/>
      </a:dk1>
      <a:lt1>
        <a:srgbClr val="000000"/>
      </a:lt1>
      <a:dk2>
        <a:srgbClr val="002372"/>
      </a:dk2>
      <a:lt2>
        <a:srgbClr val="B4C8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rk Green - IFOAM ">
  <a:themeElements>
    <a:clrScheme name="Custom 16">
      <a:dk1>
        <a:srgbClr val="FFFFFF"/>
      </a:dk1>
      <a:lt1>
        <a:srgbClr val="000000"/>
      </a:lt1>
      <a:dk2>
        <a:srgbClr val="002372"/>
      </a:dk2>
      <a:lt2>
        <a:srgbClr val="B4C8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ark Blue - IFOAM ">
  <a:themeElements>
    <a:clrScheme name="Custom 16">
      <a:dk1>
        <a:srgbClr val="FFFFFF"/>
      </a:dk1>
      <a:lt1>
        <a:srgbClr val="000000"/>
      </a:lt1>
      <a:dk2>
        <a:srgbClr val="002372"/>
      </a:dk2>
      <a:lt2>
        <a:srgbClr val="B4C8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lassic Green - IFOAM">
  <a:themeElements>
    <a:clrScheme name="Custom 16">
      <a:dk1>
        <a:srgbClr val="FFFFFF"/>
      </a:dk1>
      <a:lt1>
        <a:srgbClr val="000000"/>
      </a:lt1>
      <a:dk2>
        <a:srgbClr val="002372"/>
      </a:dk2>
      <a:lt2>
        <a:srgbClr val="B4C8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White II - IFOAM">
  <a:themeElements>
    <a:clrScheme name="Custom 16">
      <a:dk1>
        <a:srgbClr val="FFFFFF"/>
      </a:dk1>
      <a:lt1>
        <a:srgbClr val="000000"/>
      </a:lt1>
      <a:dk2>
        <a:srgbClr val="002372"/>
      </a:dk2>
      <a:lt2>
        <a:srgbClr val="B4C8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FA5586E708EF43B24CE04793396186" ma:contentTypeVersion="3" ma:contentTypeDescription="Ein neues Dokument erstellen." ma:contentTypeScope="" ma:versionID="9e1cba037b921d8310b0153a627522f2">
  <xsd:schema xmlns:xsd="http://www.w3.org/2001/XMLSchema" xmlns:xs="http://www.w3.org/2001/XMLSchema" xmlns:p="http://schemas.microsoft.com/office/2006/metadata/properties" xmlns:ns2="2205c9c3-c392-47d0-b850-5dc1c99b26f3" targetNamespace="http://schemas.microsoft.com/office/2006/metadata/properties" ma:root="true" ma:fieldsID="249b1a0ae69d4f03b789c8aa30f7d599" ns2:_="">
    <xsd:import namespace="2205c9c3-c392-47d0-b850-5dc1c99b2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5c9c3-c392-47d0-b850-5dc1c99b26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B847B2-CA4F-4EA1-AE45-3FEA7FD1C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05c9c3-c392-47d0-b850-5dc1c99b26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577CC5-D955-4C55-BE56-2E19A709D3F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205c9c3-c392-47d0-b850-5dc1c99b26f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99BB24-9888-4E21-B4F9-5CCF8D878B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23163</TotalTime>
  <Words>292</Words>
  <Application>Microsoft Office PowerPoint</Application>
  <PresentationFormat>Произвольный</PresentationFormat>
  <Paragraphs>59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White - IFOAM</vt:lpstr>
      <vt:lpstr>Dark Green - IFOAM </vt:lpstr>
      <vt:lpstr>Dark Blue - IFOAM </vt:lpstr>
      <vt:lpstr>Classic Green - IFOAM</vt:lpstr>
      <vt:lpstr>White II - IFOAM</vt:lpstr>
      <vt:lpstr>Development plan and Project Cycle Management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Stevie Caledonia</dc:creator>
  <cp:lastModifiedBy>PC</cp:lastModifiedBy>
  <cp:revision>411</cp:revision>
  <cp:lastPrinted>2020-10-20T14:41:52Z</cp:lastPrinted>
  <dcterms:created xsi:type="dcterms:W3CDTF">2015-01-14T10:56:40Z</dcterms:created>
  <dcterms:modified xsi:type="dcterms:W3CDTF">2023-09-02T09:10:38Z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0x01010006FA5586E708EF43B24CE04793396186</vt:lpwstr>
  </property>
</Properties>
</file>