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749" r:id="rId4"/>
    <p:sldMasterId id="2147483756" r:id="rId5"/>
    <p:sldMasterId id="2147483711" r:id="rId6"/>
    <p:sldMasterId id="2147483704" r:id="rId7"/>
    <p:sldMasterId id="2147483741" r:id="rId8"/>
  </p:sldMasterIdLst>
  <p:notesMasterIdLst>
    <p:notesMasterId r:id="rId63"/>
  </p:notesMasterIdLst>
  <p:sldIdLst>
    <p:sldId id="578" r:id="rId9"/>
    <p:sldId id="390" r:id="rId10"/>
    <p:sldId id="312" r:id="rId11"/>
    <p:sldId id="512" r:id="rId12"/>
    <p:sldId id="1465" r:id="rId13"/>
    <p:sldId id="391" r:id="rId14"/>
    <p:sldId id="257" r:id="rId15"/>
    <p:sldId id="392" r:id="rId16"/>
    <p:sldId id="408" r:id="rId17"/>
    <p:sldId id="3382" r:id="rId18"/>
    <p:sldId id="576" r:id="rId19"/>
    <p:sldId id="577" r:id="rId20"/>
    <p:sldId id="531" r:id="rId21"/>
    <p:sldId id="532" r:id="rId22"/>
    <p:sldId id="533" r:id="rId23"/>
    <p:sldId id="534" r:id="rId24"/>
    <p:sldId id="535" r:id="rId25"/>
    <p:sldId id="1466" r:id="rId26"/>
    <p:sldId id="3383" r:id="rId27"/>
    <p:sldId id="3384" r:id="rId28"/>
    <p:sldId id="536" r:id="rId29"/>
    <p:sldId id="579" r:id="rId30"/>
    <p:sldId id="539" r:id="rId31"/>
    <p:sldId id="580" r:id="rId32"/>
    <p:sldId id="562" r:id="rId33"/>
    <p:sldId id="563" r:id="rId34"/>
    <p:sldId id="3385" r:id="rId35"/>
    <p:sldId id="591" r:id="rId36"/>
    <p:sldId id="363" r:id="rId37"/>
    <p:sldId id="364" r:id="rId38"/>
    <p:sldId id="341" r:id="rId39"/>
    <p:sldId id="371" r:id="rId40"/>
    <p:sldId id="568" r:id="rId41"/>
    <p:sldId id="540" r:id="rId42"/>
    <p:sldId id="589" r:id="rId43"/>
    <p:sldId id="541" r:id="rId44"/>
    <p:sldId id="542" r:id="rId45"/>
    <p:sldId id="543" r:id="rId46"/>
    <p:sldId id="544" r:id="rId47"/>
    <p:sldId id="546" r:id="rId48"/>
    <p:sldId id="547" r:id="rId49"/>
    <p:sldId id="548" r:id="rId50"/>
    <p:sldId id="549" r:id="rId51"/>
    <p:sldId id="550" r:id="rId52"/>
    <p:sldId id="552" r:id="rId53"/>
    <p:sldId id="553" r:id="rId54"/>
    <p:sldId id="554" r:id="rId55"/>
    <p:sldId id="555" r:id="rId56"/>
    <p:sldId id="556" r:id="rId57"/>
    <p:sldId id="557" r:id="rId58"/>
    <p:sldId id="558" r:id="rId59"/>
    <p:sldId id="559" r:id="rId60"/>
    <p:sldId id="1467" r:id="rId61"/>
    <p:sldId id="57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mh Holland-Essoh" initials="NHE" lastIdx="1" clrIdx="0"/>
  <p:cmAuthor id="2" name="Niamh Holland-Essoh" initials="NHE [2]" lastIdx="1" clrIdx="1"/>
  <p:cmAuthor id="3" name="Niamh Holland-Essoh" initials="NHE [3]" lastIdx="1" clrIdx="2"/>
  <p:cmAuthor id="4" name="Niamh Holland-Essoh" initials="NHE [4]" lastIdx="1" clrIdx="3"/>
  <p:cmAuthor id="5" name="Camilla Uggla" initials="CU" lastIdx="1" clrIdx="4">
    <p:extLst/>
  </p:cmAuthor>
  <p:cmAuthor id="6" name="Joelle Katto-Andrighetto" initials="JKA" lastIdx="3"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459"/>
    <a:srgbClr val="F7AB01"/>
    <a:srgbClr val="FEB003"/>
    <a:srgbClr val="09DA59"/>
    <a:srgbClr val="09DD59"/>
    <a:srgbClr val="002372"/>
    <a:srgbClr val="FF7C29"/>
    <a:srgbClr val="CF7C11"/>
    <a:srgbClr val="F79645"/>
    <a:srgbClr val="161D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9608" autoAdjust="0"/>
  </p:normalViewPr>
  <p:slideViewPr>
    <p:cSldViewPr snapToGrid="0" snapToObjects="1">
      <p:cViewPr>
        <p:scale>
          <a:sx n="48" d="100"/>
          <a:sy n="48" d="100"/>
        </p:scale>
        <p:origin x="-1864" y="-4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54C8B-22D6-9848-B5D1-E78DFD367149}"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2FCFE9-3894-284F-AD10-720FE0D3691A}" type="slidenum">
              <a:rPr lang="en-GB" smtClean="0"/>
              <a:t>‹#›</a:t>
            </a:fld>
            <a:endParaRPr lang="en-GB"/>
          </a:p>
        </p:txBody>
      </p:sp>
    </p:spTree>
    <p:extLst>
      <p:ext uri="{BB962C8B-B14F-4D97-AF65-F5344CB8AC3E}">
        <p14:creationId xmlns:p14="http://schemas.microsoft.com/office/powerpoint/2010/main" val="320924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IFOAM and other sustainability partners spent the last 5 years developing the concept of "Organic 3.0”, which was adopted as a landmark by the movement at our recent General Assembly held</a:t>
            </a:r>
            <a:r>
              <a:rPr lang="en-US" baseline="0" dirty="0"/>
              <a:t> in India in 2017</a:t>
            </a:r>
            <a:endParaRPr lang="en-US" dirty="0"/>
          </a:p>
          <a:p>
            <a:pPr marL="171450" indent="-171450">
              <a:buFont typeface="Arial" charset="0"/>
              <a:buChar char="•"/>
            </a:pPr>
            <a:r>
              <a:rPr lang="en-US" dirty="0"/>
              <a:t>I am not one for labels and boxes, and this term could be understood as another such label,</a:t>
            </a:r>
            <a:r>
              <a:rPr lang="en-US" baseline="0" dirty="0"/>
              <a:t> but of we see it is a transformational approach, an evolution of thinking and of production systems towards true sustainability, it makes a lot more sense.</a:t>
            </a:r>
            <a:endParaRPr lang="en-US" dirty="0"/>
          </a:p>
          <a:p>
            <a:pPr marL="171450" indent="-171450">
              <a:buFont typeface="Arial" charset="0"/>
              <a:buChar char="•"/>
            </a:pPr>
            <a:r>
              <a:rPr lang="en-US" dirty="0"/>
              <a:t>From</a:t>
            </a:r>
            <a:r>
              <a:rPr lang="en-US" baseline="0" dirty="0"/>
              <a:t> ca. 1920, the pioneers and visionaries like Steiner, Howard, Fukuoka, Balfour, </a:t>
            </a:r>
            <a:r>
              <a:rPr lang="en-US" baseline="0" dirty="0" err="1"/>
              <a:t>Bhaskar</a:t>
            </a:r>
            <a:r>
              <a:rPr lang="en-US" baseline="0" dirty="0"/>
              <a:t> Save, created a vision based on principles and values – and this is continuing – many of our current initiatives in the organic world is still driven by visionaries and prophets.</a:t>
            </a:r>
          </a:p>
          <a:p>
            <a:pPr marL="171450" indent="-171450">
              <a:buFont typeface="Arial" charset="0"/>
              <a:buChar char="•"/>
            </a:pPr>
            <a:r>
              <a:rPr lang="en-US" baseline="0" dirty="0"/>
              <a:t>In fact, MOST successful initiatives, enterprises and institutions started with dreams and visions, and they still are.  Martin Luther King did not have a plan, he had a dream. And so did Mandela, and </a:t>
            </a:r>
            <a:r>
              <a:rPr lang="en-US" baseline="0" dirty="0" err="1"/>
              <a:t>Ghandhi</a:t>
            </a:r>
            <a:r>
              <a:rPr lang="en-US" baseline="0" dirty="0"/>
              <a:t>, and Elon Musk, and so many others.</a:t>
            </a:r>
          </a:p>
          <a:p>
            <a:pPr marL="171450" indent="-171450">
              <a:buFont typeface="Arial" charset="0"/>
              <a:buChar char="•"/>
            </a:pPr>
            <a:r>
              <a:rPr lang="en-US" baseline="0" dirty="0"/>
              <a:t>We cannot and should not dismiss the visions, even if they seem disruptive!</a:t>
            </a:r>
          </a:p>
          <a:p>
            <a:pPr marL="171450" indent="-171450">
              <a:buFont typeface="Arial" charset="0"/>
              <a:buChar char="•"/>
            </a:pPr>
            <a:r>
              <a:rPr lang="en-US" baseline="0" dirty="0"/>
              <a:t>Around the 70s, this visioning was increasingly adopted in the marketplace, and we became codified and regulated while growing Market nearly exponentially</a:t>
            </a:r>
          </a:p>
          <a:p>
            <a:pPr marL="171450" indent="-171450">
              <a:buFont typeface="Arial" charset="0"/>
              <a:buChar char="•"/>
            </a:pPr>
            <a:r>
              <a:rPr lang="en-US" baseline="0" dirty="0"/>
              <a:t>Increasingly, questions were asked about the growth, adoption and sustainability of OA, and the transformation, discussion and think tanking moved towards a sustainability discourse, which is coined as “Organic 3.0”</a:t>
            </a:r>
          </a:p>
          <a:p>
            <a:pPr marL="171450" indent="-171450">
              <a:buFont typeface="Arial" charset="0"/>
              <a:buChar char="•"/>
            </a:pPr>
            <a:r>
              <a:rPr lang="en-US" baseline="0" dirty="0"/>
              <a:t>I added a fourth arrow to “replace” the third – Ture sustainability in Agriculture and food systems – for very obvious reasons.</a:t>
            </a:r>
          </a:p>
        </p:txBody>
      </p:sp>
      <p:sp>
        <p:nvSpPr>
          <p:cNvPr id="4" name="Slide Number Placeholder 3"/>
          <p:cNvSpPr>
            <a:spLocks noGrp="1"/>
          </p:cNvSpPr>
          <p:nvPr>
            <p:ph type="sldNum" sz="quarter" idx="10"/>
          </p:nvPr>
        </p:nvSpPr>
        <p:spPr/>
        <p:txBody>
          <a:bodyPr/>
          <a:lstStyle/>
          <a:p>
            <a:fld id="{E8189014-AB17-1445-B6EA-F78BB25DAA3E}" type="slidenum">
              <a:rPr lang="en-US" smtClean="0"/>
              <a:t>3</a:t>
            </a:fld>
            <a:endParaRPr lang="en-US"/>
          </a:p>
        </p:txBody>
      </p:sp>
    </p:spTree>
    <p:extLst>
      <p:ext uri="{BB962C8B-B14F-4D97-AF65-F5344CB8AC3E}">
        <p14:creationId xmlns:p14="http://schemas.microsoft.com/office/powerpoint/2010/main" val="325426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2F1C3-DF8D-A541-87C0-8F46E86B7438}" type="slidenum">
              <a:rPr lang="en-US" altLang="x-none" smtClean="0"/>
              <a:pPr/>
              <a:t>29</a:t>
            </a:fld>
            <a:endParaRPr lang="en-US" altLang="x-none"/>
          </a:p>
        </p:txBody>
      </p:sp>
    </p:spTree>
    <p:extLst>
      <p:ext uri="{BB962C8B-B14F-4D97-AF65-F5344CB8AC3E}">
        <p14:creationId xmlns:p14="http://schemas.microsoft.com/office/powerpoint/2010/main" val="1718450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8189014-AB17-1445-B6EA-F78BB25DAA3E}" type="slidenum">
              <a:rPr lang="en-US" smtClean="0"/>
              <a:t>30</a:t>
            </a:fld>
            <a:endParaRPr lang="en-US"/>
          </a:p>
        </p:txBody>
      </p:sp>
    </p:spTree>
    <p:extLst>
      <p:ext uri="{BB962C8B-B14F-4D97-AF65-F5344CB8AC3E}">
        <p14:creationId xmlns:p14="http://schemas.microsoft.com/office/powerpoint/2010/main" val="77978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opened "society" - we added Health</a:t>
            </a:r>
            <a:r>
              <a:rPr lang="en-US" baseline="0" dirty="0"/>
              <a:t> of the systems, and we added the precautionary principles - giving care and taking care.</a:t>
            </a:r>
          </a:p>
          <a:p>
            <a:r>
              <a:rPr lang="en-US" baseline="0" dirty="0"/>
              <a:t>“Fairness” seen in the realm of economy? I believe that is correct, but only if this “economy” is the broader, inclusive and correctly valued one.</a:t>
            </a:r>
          </a:p>
          <a:p>
            <a:r>
              <a:rPr lang="en-US" baseline="0" dirty="0"/>
              <a:t>And supported </a:t>
            </a:r>
            <a:r>
              <a:rPr lang="en-US" baseline="0" dirty="0" err="1"/>
              <a:t>stronlgy</a:t>
            </a:r>
            <a:r>
              <a:rPr lang="en-US" baseline="0" dirty="0"/>
              <a:t> by an equal weight and value given to the other petals of this emerging flower.</a:t>
            </a:r>
            <a:endParaRPr lang="en-US" dirty="0"/>
          </a:p>
        </p:txBody>
      </p:sp>
      <p:sp>
        <p:nvSpPr>
          <p:cNvPr id="4" name="Slide Number Placeholder 3"/>
          <p:cNvSpPr>
            <a:spLocks noGrp="1"/>
          </p:cNvSpPr>
          <p:nvPr>
            <p:ph type="sldNum" sz="quarter" idx="10"/>
          </p:nvPr>
        </p:nvSpPr>
        <p:spPr/>
        <p:txBody>
          <a:bodyPr/>
          <a:lstStyle/>
          <a:p>
            <a:fld id="{E8189014-AB17-1445-B6EA-F78BB25DAA3E}" type="slidenum">
              <a:rPr lang="en-US" smtClean="0"/>
              <a:t>31</a:t>
            </a:fld>
            <a:endParaRPr lang="en-US"/>
          </a:p>
        </p:txBody>
      </p:sp>
    </p:spTree>
    <p:extLst>
      <p:ext uri="{BB962C8B-B14F-4D97-AF65-F5344CB8AC3E}">
        <p14:creationId xmlns:p14="http://schemas.microsoft.com/office/powerpoint/2010/main" val="1041920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000"/>
              </a:spcAft>
              <a:buFont typeface="Arial" charset="0"/>
              <a:buChar char="•"/>
            </a:pPr>
            <a:r>
              <a:rPr lang="en-US" sz="1200" b="1" i="1" dirty="0">
                <a:solidFill>
                  <a:srgbClr val="222D75"/>
                </a:solidFill>
              </a:rPr>
              <a:t>Societal:</a:t>
            </a:r>
            <a:r>
              <a:rPr lang="en-US" sz="1200" i="1" dirty="0">
                <a:solidFill>
                  <a:srgbClr val="222D75"/>
                </a:solidFill>
              </a:rPr>
              <a:t> People live in equality and equity.</a:t>
            </a:r>
          </a:p>
          <a:p>
            <a:pPr marL="285750" indent="-285750">
              <a:spcAft>
                <a:spcPts val="1000"/>
              </a:spcAft>
              <a:buFont typeface="Arial" charset="0"/>
              <a:buChar char="•"/>
            </a:pPr>
            <a:r>
              <a:rPr lang="en-US" sz="1200" b="1" i="1" dirty="0">
                <a:solidFill>
                  <a:srgbClr val="222D75"/>
                </a:solidFill>
              </a:rPr>
              <a:t>Ecological: </a:t>
            </a:r>
            <a:r>
              <a:rPr lang="en-US" sz="1200" i="1" dirty="0">
                <a:solidFill>
                  <a:srgbClr val="222D75"/>
                </a:solidFill>
              </a:rPr>
              <a:t>Common resources are used sustainably.</a:t>
            </a:r>
          </a:p>
          <a:p>
            <a:pPr marL="285750" indent="-285750">
              <a:spcAft>
                <a:spcPts val="1000"/>
              </a:spcAft>
              <a:buFont typeface="Arial" charset="0"/>
              <a:buChar char="•"/>
            </a:pPr>
            <a:r>
              <a:rPr lang="en-US" sz="1200" b="1" i="1" dirty="0">
                <a:solidFill>
                  <a:srgbClr val="222D75"/>
                </a:solidFill>
              </a:rPr>
              <a:t>Economic: </a:t>
            </a:r>
            <a:r>
              <a:rPr lang="en-US" sz="1200" i="1" dirty="0">
                <a:solidFill>
                  <a:srgbClr val="222D75"/>
                </a:solidFill>
              </a:rPr>
              <a:t>Trading leads to prosperity.</a:t>
            </a:r>
          </a:p>
          <a:p>
            <a:pPr marL="285750" indent="-285750">
              <a:spcAft>
                <a:spcPts val="1000"/>
              </a:spcAft>
              <a:buFont typeface="Arial" charset="0"/>
              <a:buChar char="•"/>
            </a:pPr>
            <a:r>
              <a:rPr lang="en-US" sz="1200" b="1" i="1" dirty="0">
                <a:solidFill>
                  <a:srgbClr val="222D75"/>
                </a:solidFill>
              </a:rPr>
              <a:t>Cultural: </a:t>
            </a:r>
            <a:r>
              <a:rPr lang="en-US" sz="1200" i="1" dirty="0">
                <a:solidFill>
                  <a:srgbClr val="222D75"/>
                </a:solidFill>
              </a:rPr>
              <a:t>Inspiration, innovation, leadership, and altruism are enabled. Communities are stable and thrive.</a:t>
            </a:r>
          </a:p>
          <a:p>
            <a:pPr marL="285750" indent="-285750">
              <a:spcAft>
                <a:spcPts val="1000"/>
              </a:spcAft>
              <a:buFont typeface="Arial" charset="0"/>
              <a:buChar char="•"/>
            </a:pPr>
            <a:r>
              <a:rPr lang="en-US" sz="1200" b="1" i="1" dirty="0">
                <a:solidFill>
                  <a:srgbClr val="222D75"/>
                </a:solidFill>
              </a:rPr>
              <a:t>Accountability: </a:t>
            </a:r>
            <a:r>
              <a:rPr lang="en-US" sz="1200" i="1" dirty="0">
                <a:solidFill>
                  <a:srgbClr val="222D75"/>
                </a:solidFill>
              </a:rPr>
              <a:t>People are accountable for their actions; actions are taken in a responsible manner; stakeholders are encouraged to participate.</a:t>
            </a:r>
          </a:p>
          <a:p>
            <a:endParaRPr lang="en-US" dirty="0"/>
          </a:p>
        </p:txBody>
      </p:sp>
      <p:sp>
        <p:nvSpPr>
          <p:cNvPr id="4" name="Slide Number Placeholder 3"/>
          <p:cNvSpPr>
            <a:spLocks noGrp="1"/>
          </p:cNvSpPr>
          <p:nvPr>
            <p:ph type="sldNum" sz="quarter" idx="10"/>
          </p:nvPr>
        </p:nvSpPr>
        <p:spPr/>
        <p:txBody>
          <a:bodyPr/>
          <a:lstStyle/>
          <a:p>
            <a:fld id="{E8189014-AB17-1445-B6EA-F78BB25DAA3E}" type="slidenum">
              <a:rPr lang="en-US" smtClean="0"/>
              <a:t>32</a:t>
            </a:fld>
            <a:endParaRPr lang="en-US"/>
          </a:p>
        </p:txBody>
      </p:sp>
    </p:spTree>
    <p:extLst>
      <p:ext uri="{BB962C8B-B14F-4D97-AF65-F5344CB8AC3E}">
        <p14:creationId xmlns:p14="http://schemas.microsoft.com/office/powerpoint/2010/main" val="92317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6"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de-DE" altLang="x-none" sz="900" dirty="0"/>
              <a:t>This </a:t>
            </a:r>
            <a:r>
              <a:rPr lang="de-DE" altLang="x-none" sz="900" dirty="0" err="1"/>
              <a:t>meta</a:t>
            </a:r>
            <a:r>
              <a:rPr lang="de-DE" altLang="x-none" sz="900" dirty="0"/>
              <a:t> </a:t>
            </a:r>
            <a:r>
              <a:rPr lang="de-DE" altLang="x-none" sz="900" dirty="0" err="1"/>
              <a:t>study</a:t>
            </a:r>
            <a:r>
              <a:rPr lang="de-DE" altLang="x-none" sz="900" dirty="0"/>
              <a:t> </a:t>
            </a:r>
            <a:r>
              <a:rPr lang="de-DE" altLang="x-none" sz="900" dirty="0" err="1"/>
              <a:t>published</a:t>
            </a:r>
            <a:r>
              <a:rPr lang="de-DE" altLang="x-none" sz="900" baseline="0" dirty="0"/>
              <a:t> in 2016 </a:t>
            </a:r>
            <a:r>
              <a:rPr lang="de-DE" altLang="x-none" sz="900" baseline="0" dirty="0" err="1"/>
              <a:t>shows</a:t>
            </a:r>
            <a:r>
              <a:rPr lang="de-DE" altLang="x-none" sz="900" baseline="0" dirty="0"/>
              <a:t> </a:t>
            </a:r>
            <a:r>
              <a:rPr lang="de-DE" altLang="x-none" sz="900" baseline="0" dirty="0" err="1"/>
              <a:t>beautifully</a:t>
            </a:r>
            <a:r>
              <a:rPr lang="de-DE" altLang="x-none" sz="900" baseline="0" dirty="0"/>
              <a:t> </a:t>
            </a:r>
            <a:r>
              <a:rPr lang="de-DE" altLang="x-none" sz="900" baseline="0" dirty="0" err="1"/>
              <a:t>how</a:t>
            </a:r>
            <a:r>
              <a:rPr lang="de-DE" altLang="x-none" sz="900" baseline="0" dirty="0"/>
              <a:t> OA </a:t>
            </a:r>
            <a:r>
              <a:rPr lang="de-DE" altLang="x-none" sz="900" baseline="0" dirty="0" err="1"/>
              <a:t>addresses</a:t>
            </a:r>
            <a:r>
              <a:rPr lang="de-DE" altLang="x-none" sz="900" baseline="0" dirty="0"/>
              <a:t> a </a:t>
            </a:r>
            <a:r>
              <a:rPr lang="de-DE" altLang="x-none" sz="900" baseline="0" dirty="0" err="1"/>
              <a:t>broad</a:t>
            </a:r>
            <a:r>
              <a:rPr lang="de-DE" altLang="x-none" sz="900" baseline="0" dirty="0"/>
              <a:t> </a:t>
            </a:r>
            <a:r>
              <a:rPr lang="de-DE" altLang="x-none" sz="900" baseline="0" dirty="0" err="1"/>
              <a:t>spectrum</a:t>
            </a:r>
            <a:r>
              <a:rPr lang="de-DE" altLang="x-none" sz="900" baseline="0" dirty="0"/>
              <a:t> </a:t>
            </a:r>
            <a:r>
              <a:rPr lang="de-DE" altLang="x-none" sz="900" baseline="0" dirty="0" err="1"/>
              <a:t>of</a:t>
            </a:r>
            <a:r>
              <a:rPr lang="de-DE" altLang="x-none" sz="900" baseline="0" dirty="0"/>
              <a:t> </a:t>
            </a:r>
            <a:r>
              <a:rPr lang="de-DE" altLang="x-none" sz="900" baseline="0" dirty="0" err="1"/>
              <a:t>sustainability</a:t>
            </a:r>
            <a:r>
              <a:rPr lang="de-DE" altLang="x-none" sz="900" baseline="0" dirty="0"/>
              <a:t> </a:t>
            </a:r>
            <a:r>
              <a:rPr lang="de-DE" altLang="x-none" sz="900" baseline="0" dirty="0" err="1"/>
              <a:t>issues</a:t>
            </a:r>
            <a:r>
              <a:rPr lang="de-DE" altLang="x-none" sz="900" baseline="0" dirty="0"/>
              <a:t>!</a:t>
            </a:r>
          </a:p>
          <a:p>
            <a:pPr>
              <a:spcBef>
                <a:spcPct val="0"/>
              </a:spcBef>
            </a:pPr>
            <a:endParaRPr lang="de-DE" altLang="x-none" sz="900" baseline="0" dirty="0"/>
          </a:p>
          <a:p>
            <a:pPr>
              <a:spcBef>
                <a:spcPct val="0"/>
              </a:spcBef>
            </a:pPr>
            <a:r>
              <a:rPr lang="de-DE" altLang="x-none" sz="900" baseline="0" dirty="0" err="1"/>
              <a:t>Reganold</a:t>
            </a:r>
            <a:r>
              <a:rPr lang="de-DE" altLang="x-none" sz="900" baseline="0" dirty="0"/>
              <a:t> </a:t>
            </a:r>
            <a:r>
              <a:rPr lang="de-DE" altLang="x-none" sz="900" baseline="0" dirty="0" err="1"/>
              <a:t>and</a:t>
            </a:r>
            <a:r>
              <a:rPr lang="de-DE" altLang="x-none" sz="900" baseline="0" dirty="0"/>
              <a:t> Wachter </a:t>
            </a:r>
            <a:r>
              <a:rPr lang="de-DE" altLang="x-none" sz="900" baseline="0" dirty="0" err="1"/>
              <a:t>shows</a:t>
            </a:r>
            <a:r>
              <a:rPr lang="de-DE" altLang="x-none" sz="900" baseline="0" dirty="0"/>
              <a:t> </a:t>
            </a:r>
            <a:r>
              <a:rPr lang="de-DE" altLang="x-none" sz="900" baseline="0" dirty="0" err="1"/>
              <a:t>how</a:t>
            </a:r>
            <a:r>
              <a:rPr lang="de-DE" altLang="x-none" sz="900" baseline="0" dirty="0"/>
              <a:t> OA </a:t>
            </a:r>
            <a:r>
              <a:rPr lang="de-DE" altLang="x-none" sz="900" baseline="0" dirty="0" err="1"/>
              <a:t>outperforms</a:t>
            </a:r>
            <a:r>
              <a:rPr lang="de-DE" altLang="x-none" sz="900" baseline="0" dirty="0"/>
              <a:t> </a:t>
            </a:r>
            <a:r>
              <a:rPr lang="de-DE" altLang="x-none" sz="900" baseline="0" dirty="0" err="1"/>
              <a:t>conventional</a:t>
            </a:r>
            <a:r>
              <a:rPr lang="de-DE" altLang="x-none" sz="900" baseline="0" dirty="0"/>
              <a:t> </a:t>
            </a:r>
            <a:r>
              <a:rPr lang="de-DE" altLang="x-none" sz="900" baseline="0" dirty="0" err="1"/>
              <a:t>agri</a:t>
            </a:r>
            <a:r>
              <a:rPr lang="de-DE" altLang="x-none" sz="900" baseline="0" dirty="0"/>
              <a:t> on all front but </a:t>
            </a:r>
            <a:r>
              <a:rPr lang="de-DE" altLang="x-none" sz="900" baseline="0" dirty="0" err="1"/>
              <a:t>one</a:t>
            </a:r>
            <a:r>
              <a:rPr lang="de-DE" altLang="x-none" sz="900" baseline="0" dirty="0"/>
              <a:t>, </a:t>
            </a:r>
            <a:r>
              <a:rPr lang="de-DE" altLang="x-none" sz="900" baseline="0" dirty="0" err="1"/>
              <a:t>and</a:t>
            </a:r>
            <a:r>
              <a:rPr lang="de-DE" altLang="x-none" sz="900" baseline="0" dirty="0"/>
              <a:t> </a:t>
            </a:r>
            <a:r>
              <a:rPr lang="de-DE" altLang="x-none" sz="900" baseline="0" dirty="0" err="1"/>
              <a:t>this</a:t>
            </a:r>
            <a:r>
              <a:rPr lang="de-DE" altLang="x-none" sz="900" baseline="0" dirty="0"/>
              <a:t> „</a:t>
            </a:r>
            <a:r>
              <a:rPr lang="de-DE" altLang="x-none" sz="900" baseline="0" dirty="0" err="1"/>
              <a:t>one</a:t>
            </a:r>
            <a:r>
              <a:rPr lang="de-DE" altLang="x-none" sz="900" baseline="0" dirty="0"/>
              <a:t>“ </a:t>
            </a:r>
            <a:r>
              <a:rPr lang="de-DE" altLang="x-none" sz="900" baseline="0" dirty="0" err="1"/>
              <a:t>has</a:t>
            </a:r>
            <a:r>
              <a:rPr lang="de-DE" altLang="x-none" sz="900" baseline="0" dirty="0"/>
              <a:t> </a:t>
            </a:r>
            <a:r>
              <a:rPr lang="de-DE" altLang="x-none" sz="900" baseline="0" dirty="0" err="1"/>
              <a:t>to</a:t>
            </a:r>
            <a:r>
              <a:rPr lang="de-DE" altLang="x-none" sz="900" baseline="0" dirty="0"/>
              <a:t> </a:t>
            </a:r>
            <a:r>
              <a:rPr lang="de-DE" altLang="x-none" sz="900" baseline="0" dirty="0" err="1"/>
              <a:t>be</a:t>
            </a:r>
            <a:r>
              <a:rPr lang="de-DE" altLang="x-none" sz="900" baseline="0" dirty="0"/>
              <a:t> </a:t>
            </a:r>
            <a:r>
              <a:rPr lang="de-DE" altLang="x-none" sz="900" baseline="0" dirty="0" err="1"/>
              <a:t>redefined</a:t>
            </a:r>
            <a:r>
              <a:rPr lang="de-DE" altLang="x-none" sz="900" baseline="0" dirty="0"/>
              <a:t> – </a:t>
            </a:r>
            <a:r>
              <a:rPr lang="de-DE" altLang="x-none" sz="900" baseline="0" dirty="0" err="1"/>
              <a:t>and</a:t>
            </a:r>
            <a:r>
              <a:rPr lang="de-DE" altLang="x-none" sz="900" baseline="0" dirty="0"/>
              <a:t>, in </a:t>
            </a:r>
            <a:r>
              <a:rPr lang="de-DE" altLang="x-none" sz="900" baseline="0" dirty="0" err="1"/>
              <a:t>fact</a:t>
            </a:r>
            <a:r>
              <a:rPr lang="de-DE" altLang="x-none" sz="900" baseline="0" dirty="0"/>
              <a:t> </a:t>
            </a:r>
            <a:r>
              <a:rPr lang="de-DE" altLang="x-none" sz="900" baseline="0" dirty="0" err="1"/>
              <a:t>already</a:t>
            </a:r>
            <a:r>
              <a:rPr lang="de-DE" altLang="x-none" sz="900" baseline="0" dirty="0"/>
              <a:t> </a:t>
            </a:r>
            <a:r>
              <a:rPr lang="de-DE" altLang="x-none" sz="900" baseline="0" dirty="0" err="1"/>
              <a:t>is</a:t>
            </a:r>
            <a:r>
              <a:rPr lang="de-DE" altLang="x-none" sz="900" baseline="0" dirty="0"/>
              <a:t>!</a:t>
            </a:r>
          </a:p>
          <a:p>
            <a:pPr>
              <a:spcBef>
                <a:spcPct val="0"/>
              </a:spcBef>
            </a:pPr>
            <a:r>
              <a:rPr lang="de-DE" altLang="x-none" sz="900" baseline="0" dirty="0" err="1"/>
              <a:t>Yield</a:t>
            </a:r>
            <a:r>
              <a:rPr lang="de-DE" altLang="x-none" sz="900" baseline="0" dirty="0"/>
              <a:t> </a:t>
            </a:r>
            <a:r>
              <a:rPr lang="de-DE" altLang="x-none" sz="900" baseline="0" dirty="0" err="1"/>
              <a:t>is</a:t>
            </a:r>
            <a:r>
              <a:rPr lang="de-DE" altLang="x-none" sz="900" baseline="0" dirty="0"/>
              <a:t> </a:t>
            </a:r>
            <a:r>
              <a:rPr lang="de-DE" altLang="x-none" sz="900" baseline="0" dirty="0" err="1"/>
              <a:t>traditionally</a:t>
            </a:r>
            <a:r>
              <a:rPr lang="de-DE" altLang="x-none" sz="900" baseline="0" dirty="0"/>
              <a:t> </a:t>
            </a:r>
            <a:r>
              <a:rPr lang="de-DE" altLang="x-none" sz="900" baseline="0" dirty="0" err="1"/>
              <a:t>measured</a:t>
            </a:r>
            <a:r>
              <a:rPr lang="de-DE" altLang="x-none" sz="900" baseline="0" dirty="0"/>
              <a:t> in </a:t>
            </a:r>
            <a:r>
              <a:rPr lang="de-DE" altLang="x-none" sz="900" baseline="0" dirty="0" err="1"/>
              <a:t>very</a:t>
            </a:r>
            <a:r>
              <a:rPr lang="de-DE" altLang="x-none" sz="900" baseline="0" dirty="0"/>
              <a:t> </a:t>
            </a:r>
            <a:r>
              <a:rPr lang="de-DE" altLang="x-none" sz="900" baseline="0" dirty="0" err="1"/>
              <a:t>simplistic</a:t>
            </a:r>
            <a:r>
              <a:rPr lang="de-DE" altLang="x-none" sz="900" baseline="0" dirty="0"/>
              <a:t> </a:t>
            </a:r>
            <a:r>
              <a:rPr lang="de-DE" altLang="x-none" sz="900" baseline="0" dirty="0" err="1"/>
              <a:t>and</a:t>
            </a:r>
            <a:r>
              <a:rPr lang="de-DE" altLang="x-none" sz="900" baseline="0" dirty="0"/>
              <a:t> </a:t>
            </a:r>
            <a:r>
              <a:rPr lang="de-DE" altLang="x-none" sz="900" baseline="0" dirty="0" err="1"/>
              <a:t>narrow</a:t>
            </a:r>
            <a:r>
              <a:rPr lang="de-DE" altLang="x-none" sz="900" baseline="0" dirty="0"/>
              <a:t> </a:t>
            </a:r>
            <a:r>
              <a:rPr lang="de-DE" altLang="x-none" sz="900" baseline="0" dirty="0" err="1"/>
              <a:t>ways</a:t>
            </a:r>
            <a:r>
              <a:rPr lang="de-DE" altLang="x-none" sz="900" baseline="0" dirty="0"/>
              <a:t>: Tonnage, </a:t>
            </a:r>
            <a:r>
              <a:rPr lang="de-DE" altLang="x-none" sz="900" baseline="0" dirty="0" err="1"/>
              <a:t>Calories</a:t>
            </a:r>
            <a:r>
              <a:rPr lang="de-DE" altLang="x-none" sz="900" baseline="0" dirty="0"/>
              <a:t>, Mono-</a:t>
            </a:r>
            <a:r>
              <a:rPr lang="de-DE" altLang="x-none" sz="900" baseline="0" dirty="0" err="1"/>
              <a:t>crop</a:t>
            </a:r>
            <a:r>
              <a:rPr lang="de-DE" altLang="x-none" sz="900" baseline="0" dirty="0"/>
              <a:t> </a:t>
            </a:r>
            <a:r>
              <a:rPr lang="de-DE" altLang="x-none" sz="900" baseline="0" dirty="0" err="1"/>
              <a:t>measurements</a:t>
            </a:r>
            <a:r>
              <a:rPr lang="de-DE" altLang="x-none" sz="900" baseline="0" dirty="0"/>
              <a:t>, </a:t>
            </a:r>
            <a:r>
              <a:rPr lang="de-DE" altLang="x-none" sz="900" baseline="0" dirty="0" err="1"/>
              <a:t>without</a:t>
            </a:r>
            <a:r>
              <a:rPr lang="de-DE" altLang="x-none" sz="900" baseline="0" dirty="0"/>
              <a:t> </a:t>
            </a:r>
            <a:r>
              <a:rPr lang="de-DE" altLang="x-none" sz="900" baseline="0" dirty="0" err="1"/>
              <a:t>taking</a:t>
            </a:r>
            <a:r>
              <a:rPr lang="de-DE" altLang="x-none" sz="900" baseline="0" dirty="0"/>
              <a:t> </a:t>
            </a:r>
            <a:r>
              <a:rPr lang="de-DE" altLang="x-none" sz="900" baseline="0" dirty="0" err="1"/>
              <a:t>cognisance</a:t>
            </a:r>
            <a:r>
              <a:rPr lang="de-DE" altLang="x-none" sz="900" baseline="0" dirty="0"/>
              <a:t> </a:t>
            </a:r>
            <a:r>
              <a:rPr lang="de-DE" altLang="x-none" sz="900" baseline="0" dirty="0" err="1"/>
              <a:t>of</a:t>
            </a:r>
            <a:r>
              <a:rPr lang="de-DE" altLang="x-none" sz="900" baseline="0" dirty="0"/>
              <a:t> all </a:t>
            </a:r>
            <a:r>
              <a:rPr lang="de-DE" altLang="x-none" sz="900" baseline="0" dirty="0" err="1"/>
              <a:t>the</a:t>
            </a:r>
            <a:r>
              <a:rPr lang="de-DE" altLang="x-none" sz="900" baseline="0" dirty="0"/>
              <a:t> </a:t>
            </a:r>
            <a:r>
              <a:rPr lang="de-DE" altLang="x-none" sz="900" baseline="0" dirty="0" err="1"/>
              <a:t>other</a:t>
            </a:r>
            <a:r>
              <a:rPr lang="de-DE" altLang="x-none" sz="900" baseline="0" dirty="0"/>
              <a:t> „</a:t>
            </a:r>
            <a:r>
              <a:rPr lang="de-DE" altLang="x-none" sz="900" baseline="0" dirty="0" err="1"/>
              <a:t>yield</a:t>
            </a:r>
            <a:r>
              <a:rPr lang="de-DE" altLang="x-none" sz="900" baseline="0" dirty="0"/>
              <a:t>“ </a:t>
            </a:r>
            <a:r>
              <a:rPr lang="de-DE" altLang="x-none" sz="900" baseline="0" dirty="0" err="1"/>
              <a:t>that</a:t>
            </a:r>
            <a:r>
              <a:rPr lang="de-DE" altLang="x-none" sz="900" baseline="0" dirty="0"/>
              <a:t> an </a:t>
            </a:r>
            <a:r>
              <a:rPr lang="de-DE" altLang="x-none" sz="900" baseline="0" dirty="0" err="1"/>
              <a:t>plot</a:t>
            </a:r>
            <a:r>
              <a:rPr lang="de-DE" altLang="x-none" sz="900" baseline="0" dirty="0"/>
              <a:t> </a:t>
            </a:r>
            <a:r>
              <a:rPr lang="de-DE" altLang="x-none" sz="900" baseline="0" dirty="0" err="1"/>
              <a:t>of</a:t>
            </a:r>
            <a:r>
              <a:rPr lang="de-DE" altLang="x-none" sz="900" baseline="0" dirty="0"/>
              <a:t> </a:t>
            </a:r>
            <a:r>
              <a:rPr lang="de-DE" altLang="x-none" sz="900" baseline="0" dirty="0" err="1"/>
              <a:t>irganically</a:t>
            </a:r>
            <a:r>
              <a:rPr lang="de-DE" altLang="x-none" sz="900" baseline="0" dirty="0"/>
              <a:t> </a:t>
            </a:r>
            <a:r>
              <a:rPr lang="de-DE" altLang="x-none" sz="900" baseline="0" dirty="0" err="1"/>
              <a:t>managed</a:t>
            </a:r>
            <a:r>
              <a:rPr lang="de-DE" altLang="x-none" sz="900" baseline="0" dirty="0"/>
              <a:t> </a:t>
            </a:r>
            <a:r>
              <a:rPr lang="de-DE" altLang="x-none" sz="900" baseline="0" dirty="0" err="1"/>
              <a:t>land</a:t>
            </a:r>
            <a:r>
              <a:rPr lang="de-DE" altLang="x-none" sz="900" baseline="0" dirty="0"/>
              <a:t> </a:t>
            </a:r>
            <a:r>
              <a:rPr lang="de-DE" altLang="x-none" sz="900" baseline="0" dirty="0" err="1"/>
              <a:t>can</a:t>
            </a:r>
            <a:r>
              <a:rPr lang="de-DE" altLang="x-none" sz="900" baseline="0" dirty="0"/>
              <a:t> </a:t>
            </a:r>
            <a:r>
              <a:rPr lang="de-DE" altLang="x-none" sz="900" baseline="0" dirty="0" err="1"/>
              <a:t>offer</a:t>
            </a:r>
            <a:r>
              <a:rPr lang="de-DE" altLang="x-none" sz="900" baseline="0" dirty="0"/>
              <a:t>.</a:t>
            </a:r>
          </a:p>
          <a:p>
            <a:pPr>
              <a:spcBef>
                <a:spcPct val="0"/>
              </a:spcBef>
            </a:pPr>
            <a:r>
              <a:rPr lang="de-DE" altLang="x-none" sz="900" baseline="0" dirty="0" err="1"/>
              <a:t>Diverstity</a:t>
            </a:r>
            <a:r>
              <a:rPr lang="de-DE" altLang="x-none" sz="900" baseline="0" dirty="0"/>
              <a:t> </a:t>
            </a:r>
            <a:r>
              <a:rPr lang="de-DE" altLang="x-none" sz="900" baseline="0" dirty="0" err="1"/>
              <a:t>of</a:t>
            </a:r>
            <a:r>
              <a:rPr lang="de-DE" altLang="x-none" sz="900" baseline="0" dirty="0"/>
              <a:t> </a:t>
            </a:r>
            <a:r>
              <a:rPr lang="de-DE" altLang="x-none" sz="900" baseline="0" dirty="0" err="1"/>
              <a:t>foodstuffs</a:t>
            </a:r>
            <a:r>
              <a:rPr lang="de-DE" altLang="x-none" sz="900" baseline="0" dirty="0"/>
              <a:t>, </a:t>
            </a:r>
            <a:r>
              <a:rPr lang="de-DE" altLang="x-none" sz="900" baseline="0" dirty="0" err="1"/>
              <a:t>soil</a:t>
            </a:r>
            <a:r>
              <a:rPr lang="de-DE" altLang="x-none" sz="900" baseline="0" dirty="0"/>
              <a:t> </a:t>
            </a:r>
            <a:r>
              <a:rPr lang="de-DE" altLang="x-none" sz="900" baseline="0" dirty="0" err="1"/>
              <a:t>organic</a:t>
            </a:r>
            <a:r>
              <a:rPr lang="de-DE" altLang="x-none" sz="900" baseline="0" dirty="0"/>
              <a:t> matter, </a:t>
            </a:r>
            <a:r>
              <a:rPr lang="de-DE" altLang="x-none" sz="900" baseline="0" dirty="0" err="1"/>
              <a:t>ecosystem</a:t>
            </a:r>
            <a:r>
              <a:rPr lang="de-DE" altLang="x-none" sz="900" baseline="0" dirty="0"/>
              <a:t> </a:t>
            </a:r>
            <a:r>
              <a:rPr lang="de-DE" altLang="x-none" sz="900" baseline="0" dirty="0" err="1"/>
              <a:t>services</a:t>
            </a:r>
            <a:r>
              <a:rPr lang="de-DE" altLang="x-none" sz="900" baseline="0" dirty="0"/>
              <a:t> </a:t>
            </a:r>
            <a:r>
              <a:rPr lang="de-DE" altLang="x-none" sz="900" baseline="0" dirty="0" err="1"/>
              <a:t>and</a:t>
            </a:r>
            <a:r>
              <a:rPr lang="de-DE" altLang="x-none" sz="900" baseline="0" dirty="0"/>
              <a:t> </a:t>
            </a:r>
            <a:r>
              <a:rPr lang="de-DE" altLang="x-none" sz="900" baseline="0" dirty="0" err="1"/>
              <a:t>the</a:t>
            </a:r>
            <a:r>
              <a:rPr lang="de-DE" altLang="x-none" sz="900" baseline="0" dirty="0"/>
              <a:t> like.</a:t>
            </a:r>
          </a:p>
          <a:p>
            <a:pPr>
              <a:spcBef>
                <a:spcPct val="0"/>
              </a:spcBef>
            </a:pPr>
            <a:endParaRPr lang="de-DE" altLang="x-none" sz="900" baseline="0" dirty="0"/>
          </a:p>
          <a:p>
            <a:pPr>
              <a:spcBef>
                <a:spcPct val="0"/>
              </a:spcBef>
            </a:pPr>
            <a:r>
              <a:rPr lang="de-DE" altLang="x-none" sz="900" baseline="0" dirty="0" err="1"/>
              <a:t>And</a:t>
            </a:r>
            <a:r>
              <a:rPr lang="de-DE" altLang="x-none" sz="900" baseline="0" dirty="0"/>
              <a:t>, </a:t>
            </a:r>
            <a:r>
              <a:rPr lang="de-DE" altLang="x-none" sz="900" baseline="0" dirty="0" err="1"/>
              <a:t>when</a:t>
            </a:r>
            <a:r>
              <a:rPr lang="de-DE" altLang="x-none" sz="900" baseline="0" dirty="0"/>
              <a:t> </a:t>
            </a:r>
            <a:r>
              <a:rPr lang="de-DE" altLang="x-none" sz="900" baseline="0" dirty="0" err="1"/>
              <a:t>one</a:t>
            </a:r>
            <a:r>
              <a:rPr lang="de-DE" altLang="x-none" sz="900" baseline="0" dirty="0"/>
              <a:t> </a:t>
            </a:r>
            <a:r>
              <a:rPr lang="de-DE" altLang="x-none" sz="900" baseline="0" dirty="0" err="1"/>
              <a:t>start</a:t>
            </a:r>
            <a:r>
              <a:rPr lang="de-DE" altLang="x-none" sz="900" baseline="0" dirty="0"/>
              <a:t> </a:t>
            </a:r>
            <a:r>
              <a:rPr lang="de-DE" altLang="x-none" sz="900" baseline="0" dirty="0" err="1"/>
              <a:t>looking</a:t>
            </a:r>
            <a:r>
              <a:rPr lang="de-DE" altLang="x-none" sz="900" baseline="0" dirty="0"/>
              <a:t> at an </a:t>
            </a:r>
            <a:r>
              <a:rPr lang="de-DE" altLang="x-none" sz="900" baseline="0" dirty="0" err="1"/>
              <a:t>integrated</a:t>
            </a:r>
            <a:r>
              <a:rPr lang="de-DE" altLang="x-none" sz="900" baseline="0" dirty="0"/>
              <a:t> </a:t>
            </a:r>
            <a:r>
              <a:rPr lang="de-DE" altLang="x-none" sz="900" baseline="0" dirty="0" err="1"/>
              <a:t>and</a:t>
            </a:r>
            <a:r>
              <a:rPr lang="de-DE" altLang="x-none" sz="900" baseline="0" dirty="0"/>
              <a:t> </a:t>
            </a:r>
            <a:r>
              <a:rPr lang="de-DE" altLang="x-none" sz="900" baseline="0" dirty="0" err="1"/>
              <a:t>holitic</a:t>
            </a:r>
            <a:r>
              <a:rPr lang="de-DE" altLang="x-none" sz="900" baseline="0" dirty="0"/>
              <a:t> </a:t>
            </a:r>
            <a:r>
              <a:rPr lang="de-DE" altLang="x-none" sz="900" baseline="0" dirty="0" err="1"/>
              <a:t>food</a:t>
            </a:r>
            <a:r>
              <a:rPr lang="de-DE" altLang="x-none" sz="900" baseline="0" dirty="0"/>
              <a:t> </a:t>
            </a:r>
            <a:r>
              <a:rPr lang="de-DE" altLang="x-none" sz="900" baseline="0" dirty="0" err="1"/>
              <a:t>managemnet</a:t>
            </a:r>
            <a:r>
              <a:rPr lang="de-DE" altLang="x-none" sz="900" baseline="0" dirty="0"/>
              <a:t> </a:t>
            </a:r>
            <a:r>
              <a:rPr lang="de-DE" altLang="x-none" sz="900" baseline="0" dirty="0" err="1"/>
              <a:t>system</a:t>
            </a:r>
            <a:r>
              <a:rPr lang="de-DE" altLang="x-none" sz="900" baseline="0" dirty="0"/>
              <a:t>, </a:t>
            </a:r>
            <a:r>
              <a:rPr lang="de-DE" altLang="x-none" sz="900" baseline="0" dirty="0" err="1"/>
              <a:t>then</a:t>
            </a:r>
            <a:r>
              <a:rPr lang="de-DE" altLang="x-none" sz="900" baseline="0" dirty="0"/>
              <a:t> </a:t>
            </a:r>
            <a:r>
              <a:rPr lang="de-DE" altLang="x-none" sz="900" baseline="0" dirty="0" err="1"/>
              <a:t>the</a:t>
            </a:r>
            <a:r>
              <a:rPr lang="de-DE" altLang="x-none" sz="900" baseline="0" dirty="0"/>
              <a:t> </a:t>
            </a:r>
            <a:r>
              <a:rPr lang="de-DE" altLang="x-none" sz="900" baseline="0" dirty="0" err="1"/>
              <a:t>yield</a:t>
            </a:r>
            <a:r>
              <a:rPr lang="de-DE" altLang="x-none" sz="900" baseline="0" dirty="0"/>
              <a:t> </a:t>
            </a:r>
            <a:r>
              <a:rPr lang="de-DE" altLang="x-none" sz="900" baseline="0" dirty="0" err="1"/>
              <a:t>issue</a:t>
            </a:r>
            <a:r>
              <a:rPr lang="de-DE" altLang="x-none" sz="900" baseline="0" dirty="0"/>
              <a:t> </a:t>
            </a:r>
            <a:r>
              <a:rPr lang="de-DE" altLang="x-none" sz="900" baseline="0" dirty="0" err="1"/>
              <a:t>is</a:t>
            </a:r>
            <a:r>
              <a:rPr lang="de-DE" altLang="x-none" sz="900" baseline="0" dirty="0"/>
              <a:t> </a:t>
            </a:r>
            <a:r>
              <a:rPr lang="de-DE" altLang="x-none" sz="900" baseline="0" dirty="0" err="1"/>
              <a:t>actually</a:t>
            </a:r>
            <a:r>
              <a:rPr lang="de-DE" altLang="x-none" sz="900" baseline="0" dirty="0"/>
              <a:t> a </a:t>
            </a:r>
            <a:r>
              <a:rPr lang="de-DE" altLang="x-none" sz="900" baseline="0" dirty="0" err="1"/>
              <a:t>straw</a:t>
            </a:r>
            <a:r>
              <a:rPr lang="de-DE" altLang="x-none" sz="900" baseline="0" dirty="0"/>
              <a:t> man </a:t>
            </a:r>
            <a:r>
              <a:rPr lang="de-DE" altLang="x-none" sz="900" baseline="0" dirty="0" err="1"/>
              <a:t>argument</a:t>
            </a:r>
            <a:r>
              <a:rPr lang="de-DE" altLang="x-none" sz="900" baseline="0" dirty="0"/>
              <a:t>. </a:t>
            </a:r>
            <a:r>
              <a:rPr lang="de-DE" altLang="x-none" sz="900" baseline="0" dirty="0" err="1"/>
              <a:t>It</a:t>
            </a:r>
            <a:r>
              <a:rPr lang="de-DE" altLang="x-none" sz="900" baseline="0" dirty="0"/>
              <a:t> </a:t>
            </a:r>
            <a:r>
              <a:rPr lang="de-DE" altLang="x-none" sz="900" baseline="0" dirty="0" err="1"/>
              <a:t>is</a:t>
            </a:r>
            <a:r>
              <a:rPr lang="de-DE" altLang="x-none" sz="900" baseline="0" dirty="0"/>
              <a:t> </a:t>
            </a:r>
            <a:r>
              <a:rPr lang="de-DE" altLang="x-none" sz="900" baseline="0" dirty="0" err="1"/>
              <a:t>outdated</a:t>
            </a:r>
            <a:r>
              <a:rPr lang="de-DE" altLang="x-none" sz="900" baseline="0" dirty="0"/>
              <a:t>, </a:t>
            </a:r>
            <a:r>
              <a:rPr lang="de-DE" altLang="x-none" sz="900" baseline="0" dirty="0" err="1"/>
              <a:t>and</a:t>
            </a:r>
            <a:r>
              <a:rPr lang="de-DE" altLang="x-none" sz="900" baseline="0" dirty="0"/>
              <a:t> </a:t>
            </a:r>
            <a:r>
              <a:rPr lang="de-DE" altLang="x-none" sz="900" baseline="0" dirty="0" err="1"/>
              <a:t>overdue</a:t>
            </a:r>
            <a:r>
              <a:rPr lang="de-DE" altLang="x-none" sz="900" baseline="0" dirty="0"/>
              <a:t> </a:t>
            </a:r>
            <a:r>
              <a:rPr lang="de-DE" altLang="x-none" sz="900" baseline="0" dirty="0" err="1"/>
              <a:t>for</a:t>
            </a:r>
            <a:r>
              <a:rPr lang="de-DE" altLang="x-none" sz="900" baseline="0" dirty="0"/>
              <a:t> a </a:t>
            </a:r>
            <a:r>
              <a:rPr lang="de-DE" altLang="x-none" sz="900" baseline="0" dirty="0" err="1"/>
              <a:t>redefinition</a:t>
            </a:r>
            <a:r>
              <a:rPr lang="de-DE" altLang="x-none" sz="900" baseline="0" dirty="0"/>
              <a:t>.</a:t>
            </a:r>
          </a:p>
          <a:p>
            <a:pPr>
              <a:spcBef>
                <a:spcPct val="0"/>
              </a:spcBef>
            </a:pPr>
            <a:endParaRPr lang="de-DE" altLang="x-none" sz="900" baseline="0" dirty="0"/>
          </a:p>
          <a:p>
            <a:pPr>
              <a:spcBef>
                <a:spcPct val="0"/>
              </a:spcBef>
            </a:pPr>
            <a:r>
              <a:rPr lang="de-DE" altLang="x-none" sz="900" baseline="0" dirty="0" err="1"/>
              <a:t>We</a:t>
            </a:r>
            <a:r>
              <a:rPr lang="de-DE" altLang="x-none" sz="900" baseline="0" dirty="0"/>
              <a:t> </a:t>
            </a:r>
            <a:r>
              <a:rPr lang="de-DE" altLang="x-none" sz="900" baseline="0" dirty="0" err="1"/>
              <a:t>need</a:t>
            </a:r>
            <a:r>
              <a:rPr lang="de-DE" altLang="x-none" sz="900" baseline="0" dirty="0"/>
              <a:t> </a:t>
            </a:r>
            <a:r>
              <a:rPr lang="de-DE" altLang="x-none" sz="900" baseline="0" dirty="0" err="1"/>
              <a:t>to</a:t>
            </a:r>
            <a:r>
              <a:rPr lang="de-DE" altLang="x-none" sz="900" baseline="0" dirty="0"/>
              <a:t> NOURISH </a:t>
            </a:r>
            <a:r>
              <a:rPr lang="de-DE" altLang="x-none" sz="900" baseline="0" dirty="0" err="1"/>
              <a:t>the</a:t>
            </a:r>
            <a:r>
              <a:rPr lang="de-DE" altLang="x-none" sz="900" baseline="0" dirty="0"/>
              <a:t> </a:t>
            </a:r>
            <a:r>
              <a:rPr lang="de-DE" altLang="x-none" sz="900" baseline="0" dirty="0" err="1"/>
              <a:t>world</a:t>
            </a:r>
            <a:r>
              <a:rPr lang="de-DE" altLang="x-none" sz="900" baseline="0" dirty="0"/>
              <a:t>, not FEED it. </a:t>
            </a:r>
            <a:r>
              <a:rPr lang="de-DE" altLang="x-none" sz="900" baseline="0" dirty="0" err="1"/>
              <a:t>We</a:t>
            </a:r>
            <a:r>
              <a:rPr lang="de-DE" altLang="x-none" sz="900" baseline="0" dirty="0"/>
              <a:t> </a:t>
            </a:r>
            <a:r>
              <a:rPr lang="de-DE" altLang="x-none" sz="900" baseline="0" dirty="0" err="1"/>
              <a:t>are</a:t>
            </a:r>
            <a:r>
              <a:rPr lang="de-DE" altLang="x-none" sz="900" baseline="0" dirty="0"/>
              <a:t> </a:t>
            </a:r>
            <a:r>
              <a:rPr lang="de-DE" altLang="x-none" sz="900" baseline="0" dirty="0" err="1"/>
              <a:t>already</a:t>
            </a:r>
            <a:r>
              <a:rPr lang="de-DE" altLang="x-none" sz="900" baseline="0" dirty="0"/>
              <a:t> </a:t>
            </a:r>
            <a:r>
              <a:rPr lang="de-DE" altLang="x-none" sz="900" baseline="0" dirty="0" err="1"/>
              <a:t>feeding</a:t>
            </a:r>
            <a:r>
              <a:rPr lang="de-DE" altLang="x-none" sz="900" baseline="0" dirty="0"/>
              <a:t> </a:t>
            </a:r>
            <a:r>
              <a:rPr lang="de-DE" altLang="x-none" sz="900" baseline="0" dirty="0" err="1"/>
              <a:t>it</a:t>
            </a:r>
            <a:r>
              <a:rPr lang="de-DE" altLang="x-none" sz="900" baseline="0" dirty="0"/>
              <a:t> – </a:t>
            </a:r>
            <a:r>
              <a:rPr lang="de-DE" altLang="x-none" sz="900" baseline="0" dirty="0" err="1"/>
              <a:t>badly</a:t>
            </a:r>
            <a:r>
              <a:rPr lang="de-DE" altLang="x-none" sz="900" baseline="0" dirty="0"/>
              <a:t>.</a:t>
            </a:r>
            <a:endParaRPr lang="x-none" altLang="x-none" sz="900" dirty="0"/>
          </a:p>
        </p:txBody>
      </p:sp>
    </p:spTree>
    <p:extLst>
      <p:ext uri="{BB962C8B-B14F-4D97-AF65-F5344CB8AC3E}">
        <p14:creationId xmlns:p14="http://schemas.microsoft.com/office/powerpoint/2010/main" val="235638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4"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136964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603088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8"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191823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6802"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5516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6"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43736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Around the 70s, this visioning was increasingly adopted in the marketplace, and we became codified and regulated while growing Market nearly exponentially</a:t>
            </a:r>
          </a:p>
          <a:p>
            <a:pPr marL="171450" indent="-171450">
              <a:buFont typeface="Arial" charset="0"/>
              <a:buChar char="•"/>
            </a:pPr>
            <a:r>
              <a:rPr lang="en-US" baseline="0" dirty="0"/>
              <a:t>Increasingly, questions were asked about the growth, adoption and sustainability of OA, and the transformation, discussion and think tanking moved towards a sustainability discourse, which is coined as “Organic 3.0”</a:t>
            </a:r>
          </a:p>
        </p:txBody>
      </p:sp>
      <p:sp>
        <p:nvSpPr>
          <p:cNvPr id="4" name="Slide Number Placeholder 3"/>
          <p:cNvSpPr>
            <a:spLocks noGrp="1"/>
          </p:cNvSpPr>
          <p:nvPr>
            <p:ph type="sldNum" sz="quarter" idx="10"/>
          </p:nvPr>
        </p:nvSpPr>
        <p:spPr/>
        <p:txBody>
          <a:bodyPr/>
          <a:lstStyle/>
          <a:p>
            <a:fld id="{E8189014-AB17-1445-B6EA-F78BB25DAA3E}" type="slidenum">
              <a:rPr lang="en-US" smtClean="0"/>
              <a:t>7</a:t>
            </a:fld>
            <a:endParaRPr lang="en-US"/>
          </a:p>
        </p:txBody>
      </p:sp>
    </p:spTree>
    <p:extLst>
      <p:ext uri="{BB962C8B-B14F-4D97-AF65-F5344CB8AC3E}">
        <p14:creationId xmlns:p14="http://schemas.microsoft.com/office/powerpoint/2010/main" val="4120144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56873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59795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1378675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2"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742548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6"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199287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0"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167637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658962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8"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77820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2FCFE9-3894-284F-AD10-720FE0D3691A}" type="slidenum">
              <a:rPr lang="en-GB" smtClean="0"/>
              <a:t>54</a:t>
            </a:fld>
            <a:endParaRPr lang="en-GB"/>
          </a:p>
        </p:txBody>
      </p:sp>
    </p:spTree>
    <p:extLst>
      <p:ext uri="{BB962C8B-B14F-4D97-AF65-F5344CB8AC3E}">
        <p14:creationId xmlns:p14="http://schemas.microsoft.com/office/powerpoint/2010/main" val="1841302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Increasingly, questions were asked about the growth, adoption and sustainability of OA, and the transformation, discussion and think tanking moved towards a sustainability and more recently a regenerative discourse, which is coined as “Organic 3.0”</a:t>
            </a:r>
          </a:p>
          <a:p>
            <a:pPr marL="171450" indent="-171450">
              <a:buFont typeface="Arial" charset="0"/>
              <a:buChar char="•"/>
            </a:pPr>
            <a:r>
              <a:rPr lang="en-US" baseline="0" dirty="0"/>
              <a:t>I added a fourth arrow to “replace” the third – Ture sustainability in Agriculture and food systems – for very obvious reasons.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I am not one for labels and boxes, and this term could be understood as another such label,</a:t>
            </a:r>
            <a:r>
              <a:rPr lang="en-US" baseline="0" dirty="0"/>
              <a:t> but of we see it is a transformational approach, an evolution of thinking and of production systems towards true sustainability, this all makes a lot more sense.</a:t>
            </a:r>
            <a:endParaRPr lang="en-US" dirty="0"/>
          </a:p>
        </p:txBody>
      </p:sp>
      <p:sp>
        <p:nvSpPr>
          <p:cNvPr id="4" name="Slide Number Placeholder 3"/>
          <p:cNvSpPr>
            <a:spLocks noGrp="1"/>
          </p:cNvSpPr>
          <p:nvPr>
            <p:ph type="sldNum" sz="quarter" idx="10"/>
          </p:nvPr>
        </p:nvSpPr>
        <p:spPr/>
        <p:txBody>
          <a:bodyPr/>
          <a:lstStyle/>
          <a:p>
            <a:fld id="{E8189014-AB17-1445-B6EA-F78BB25DAA3E}" type="slidenum">
              <a:rPr lang="en-US" smtClean="0"/>
              <a:t>9</a:t>
            </a:fld>
            <a:endParaRPr lang="en-US"/>
          </a:p>
        </p:txBody>
      </p:sp>
    </p:spTree>
    <p:extLst>
      <p:ext uri="{BB962C8B-B14F-4D97-AF65-F5344CB8AC3E}">
        <p14:creationId xmlns:p14="http://schemas.microsoft.com/office/powerpoint/2010/main" val="18489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Around the 70s, this visioning was increasingly adopted in the marketplace, and we became codified and regulated while growing Market nearly exponentially</a:t>
            </a:r>
          </a:p>
          <a:p>
            <a:pPr marL="171450" indent="-171450">
              <a:buFont typeface="Arial" charset="0"/>
              <a:buChar char="•"/>
            </a:pPr>
            <a:r>
              <a:rPr lang="en-US" baseline="0" dirty="0"/>
              <a:t>Increasingly, questions were asked about the growth, adoption and sustainability of OA, and the transformation, discussion and think tanking moved towards a sustainability discourse, which is coined as “Organic 3.0”</a:t>
            </a:r>
          </a:p>
        </p:txBody>
      </p:sp>
      <p:sp>
        <p:nvSpPr>
          <p:cNvPr id="4" name="Slide Number Placeholder 3"/>
          <p:cNvSpPr>
            <a:spLocks noGrp="1"/>
          </p:cNvSpPr>
          <p:nvPr>
            <p:ph type="sldNum" sz="quarter" idx="10"/>
          </p:nvPr>
        </p:nvSpPr>
        <p:spPr/>
        <p:txBody>
          <a:bodyPr/>
          <a:lstStyle/>
          <a:p>
            <a:fld id="{E8189014-AB17-1445-B6EA-F78BB25DAA3E}" type="slidenum">
              <a:rPr lang="en-US" smtClean="0"/>
              <a:t>10</a:t>
            </a:fld>
            <a:endParaRPr lang="en-US"/>
          </a:p>
        </p:txBody>
      </p:sp>
    </p:spTree>
    <p:extLst>
      <p:ext uri="{BB962C8B-B14F-4D97-AF65-F5344CB8AC3E}">
        <p14:creationId xmlns:p14="http://schemas.microsoft.com/office/powerpoint/2010/main" val="140827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dirty="0"/>
          </a:p>
        </p:txBody>
      </p:sp>
    </p:spTree>
    <p:extLst>
      <p:ext uri="{BB962C8B-B14F-4D97-AF65-F5344CB8AC3E}">
        <p14:creationId xmlns:p14="http://schemas.microsoft.com/office/powerpoint/2010/main" val="91464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6"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de-DE" altLang="x-none" sz="900" dirty="0" err="1"/>
              <a:t>Organic</a:t>
            </a:r>
            <a:r>
              <a:rPr lang="de-DE" altLang="x-none" sz="900" dirty="0"/>
              <a:t> in all </a:t>
            </a:r>
            <a:r>
              <a:rPr lang="de-DE" altLang="x-none" sz="900" dirty="0" err="1"/>
              <a:t>languages</a:t>
            </a:r>
            <a:r>
              <a:rPr lang="de-DE" altLang="x-none" sz="900" dirty="0"/>
              <a:t> – </a:t>
            </a:r>
            <a:r>
              <a:rPr lang="de-DE" altLang="x-none" sz="900" dirty="0" err="1"/>
              <a:t>let‘s</a:t>
            </a:r>
            <a:r>
              <a:rPr lang="de-DE" altLang="x-none" sz="900" dirty="0"/>
              <a:t> </a:t>
            </a:r>
            <a:r>
              <a:rPr lang="de-DE" altLang="x-none" sz="900" dirty="0" err="1"/>
              <a:t>hear</a:t>
            </a:r>
            <a:r>
              <a:rPr lang="de-DE" altLang="x-none" sz="900" dirty="0"/>
              <a:t> </a:t>
            </a:r>
            <a:r>
              <a:rPr lang="de-DE" altLang="x-none" sz="900" dirty="0" err="1"/>
              <a:t>each</a:t>
            </a:r>
            <a:r>
              <a:rPr lang="de-DE" altLang="x-none" sz="900" dirty="0"/>
              <a:t> </a:t>
            </a:r>
            <a:r>
              <a:rPr lang="de-DE" altLang="x-none" sz="900" dirty="0" err="1"/>
              <a:t>other</a:t>
            </a:r>
            <a:r>
              <a:rPr lang="de-DE" altLang="x-none" sz="900" dirty="0"/>
              <a:t> </a:t>
            </a:r>
            <a:r>
              <a:rPr lang="de-DE" altLang="x-none" sz="900" dirty="0">
                <a:sym typeface="Wingdings" pitchFamily="2" charset="2"/>
              </a:rPr>
              <a:t></a:t>
            </a:r>
            <a:endParaRPr lang="x-none" altLang="x-none" sz="900"/>
          </a:p>
        </p:txBody>
      </p:sp>
    </p:spTree>
    <p:extLst>
      <p:ext uri="{BB962C8B-B14F-4D97-AF65-F5344CB8AC3E}">
        <p14:creationId xmlns:p14="http://schemas.microsoft.com/office/powerpoint/2010/main" val="124793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bwMode="auto">
          <a:xfrm>
            <a:off x="784225" y="228600"/>
            <a:ext cx="3386138" cy="1905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0" name="Rectangle 3"/>
          <p:cNvSpPr>
            <a:spLocks noGrp="1" noChangeArrowheads="1"/>
          </p:cNvSpPr>
          <p:nvPr>
            <p:ph type="body" idx="1"/>
          </p:nvPr>
        </p:nvSpPr>
        <p:spPr bwMode="auto">
          <a:xfrm>
            <a:off x="914400" y="2438400"/>
            <a:ext cx="502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x-none" altLang="x-none" sz="900"/>
          </a:p>
        </p:txBody>
      </p:sp>
    </p:spTree>
    <p:extLst>
      <p:ext uri="{BB962C8B-B14F-4D97-AF65-F5344CB8AC3E}">
        <p14:creationId xmlns:p14="http://schemas.microsoft.com/office/powerpoint/2010/main" val="6450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F2F1C3-DF8D-A541-87C0-8F46E86B7438}" type="slidenum">
              <a:rPr lang="en-US" altLang="x-none" smtClean="0"/>
              <a:pPr/>
              <a:t>26</a:t>
            </a:fld>
            <a:endParaRPr lang="en-US" altLang="x-none"/>
          </a:p>
        </p:txBody>
      </p:sp>
    </p:spTree>
    <p:extLst>
      <p:ext uri="{BB962C8B-B14F-4D97-AF65-F5344CB8AC3E}">
        <p14:creationId xmlns:p14="http://schemas.microsoft.com/office/powerpoint/2010/main" val="188647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8F2F1C3-DF8D-A541-87C0-8F46E86B7438}" type="slidenum">
              <a:rPr lang="en-US" altLang="x-none" smtClean="0"/>
              <a:pPr/>
              <a:t>27</a:t>
            </a:fld>
            <a:endParaRPr lang="en-US" altLang="x-none"/>
          </a:p>
        </p:txBody>
      </p:sp>
    </p:spTree>
    <p:extLst>
      <p:ext uri="{BB962C8B-B14F-4D97-AF65-F5344CB8AC3E}">
        <p14:creationId xmlns:p14="http://schemas.microsoft.com/office/powerpoint/2010/main" val="148910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xmlns="" id="{5FBDA5C5-C3FF-AB4E-AE72-252087808BA7}"/>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12484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Tree>
    <p:extLst>
      <p:ext uri="{BB962C8B-B14F-4D97-AF65-F5344CB8AC3E}">
        <p14:creationId xmlns:p14="http://schemas.microsoft.com/office/powerpoint/2010/main" val="107127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B165C7-BE49-4D4A-867D-1B45EF0BB07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214C64F8-4D31-0140-9F64-E14C85E151DE}"/>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18DBD735-61BD-E348-8A6E-E6BB18E76FFC}"/>
              </a:ext>
            </a:extLst>
          </p:cNvPr>
          <p:cNvSpPr>
            <a:spLocks noGrp="1"/>
          </p:cNvSpPr>
          <p:nvPr>
            <p:ph type="dt" sz="half" idx="10"/>
          </p:nvPr>
        </p:nvSpPr>
        <p:spPr/>
        <p:txBody>
          <a:bodyPr/>
          <a:lstStyle/>
          <a:p>
            <a:fld id="{CBF62C6B-E93F-474C-8761-B96975F4E65C}" type="datetimeFigureOut">
              <a:rPr lang="es-PE" smtClean="0"/>
              <a:t>2/09/2023</a:t>
            </a:fld>
            <a:endParaRPr lang="es-PE"/>
          </a:p>
        </p:txBody>
      </p:sp>
      <p:sp>
        <p:nvSpPr>
          <p:cNvPr id="5" name="Marcador de pie de página 4">
            <a:extLst>
              <a:ext uri="{FF2B5EF4-FFF2-40B4-BE49-F238E27FC236}">
                <a16:creationId xmlns:a16="http://schemas.microsoft.com/office/drawing/2014/main" xmlns="" id="{8AAE1682-FA8C-3142-BBBC-B646A9ED3D7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BEBFAD89-F457-1E46-BED6-15176A45F233}"/>
              </a:ext>
            </a:extLst>
          </p:cNvPr>
          <p:cNvSpPr>
            <a:spLocks noGrp="1"/>
          </p:cNvSpPr>
          <p:nvPr>
            <p:ph type="sldNum" sz="quarter" idx="12"/>
          </p:nvPr>
        </p:nvSpPr>
        <p:spPr/>
        <p:txBody>
          <a:bodyPr/>
          <a:lstStyle/>
          <a:p>
            <a:fld id="{8928D5EC-65C0-6E4C-BDD2-1A6DB51A5824}" type="slidenum">
              <a:rPr lang="es-PE" smtClean="0"/>
              <a:t>‹#›</a:t>
            </a:fld>
            <a:endParaRPr lang="es-PE"/>
          </a:p>
        </p:txBody>
      </p:sp>
    </p:spTree>
    <p:extLst>
      <p:ext uri="{BB962C8B-B14F-4D97-AF65-F5344CB8AC3E}">
        <p14:creationId xmlns:p14="http://schemas.microsoft.com/office/powerpoint/2010/main" val="170698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icture &amp; Tex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quarter" idx="10"/>
          </p:nvPr>
        </p:nvSpPr>
        <p:spPr>
          <a:xfrm>
            <a:off x="4624105" y="1783074"/>
            <a:ext cx="6870495" cy="4000315"/>
          </a:xfrm>
        </p:spPr>
        <p:txBody>
          <a:bodyPr/>
          <a:lstStyle>
            <a:lvl1pPr>
              <a:defRPr>
                <a:solidFill>
                  <a:srgbClr val="001B71"/>
                </a:solidFill>
              </a:defRPr>
            </a:lvl1pPr>
            <a:lvl2pPr>
              <a:defRPr>
                <a:solidFill>
                  <a:srgbClr val="001B71"/>
                </a:solidFill>
              </a:defRPr>
            </a:lvl2pPr>
            <a:lvl3pPr>
              <a:defRPr>
                <a:solidFill>
                  <a:srgbClr val="001B71"/>
                </a:solidFill>
              </a:defRPr>
            </a:lvl3pPr>
            <a:lvl4pPr>
              <a:defRPr>
                <a:solidFill>
                  <a:srgbClr val="001B71"/>
                </a:solidFill>
              </a:defRPr>
            </a:lvl4pPr>
            <a:lvl5pPr>
              <a:defRPr>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p:spPr>
        <p:txBody>
          <a:bodyPr rtlCol="0">
            <a:normAutofit/>
          </a:bodyPr>
          <a:lstStyle/>
          <a:p>
            <a:pPr lvl="0"/>
            <a:endParaRPr lang="en-US" noProof="0" dirty="0"/>
          </a:p>
        </p:txBody>
      </p:sp>
    </p:spTree>
    <p:extLst>
      <p:ext uri="{BB962C8B-B14F-4D97-AF65-F5344CB8AC3E}">
        <p14:creationId xmlns:p14="http://schemas.microsoft.com/office/powerpoint/2010/main" val="144254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Picture Placeholder 3"/>
          <p:cNvSpPr>
            <a:spLocks noGrp="1"/>
          </p:cNvSpPr>
          <p:nvPr>
            <p:ph type="pic" sz="quarter" idx="10"/>
          </p:nvPr>
        </p:nvSpPr>
        <p:spPr>
          <a:xfrm>
            <a:off x="522819" y="1386421"/>
            <a:ext cx="11147072" cy="4476221"/>
          </a:xfrm>
        </p:spPr>
        <p:txBody>
          <a:bodyPr rtlCol="0">
            <a:normAutofit/>
          </a:bodyPr>
          <a:lstStyle/>
          <a:p>
            <a:pPr lvl="0"/>
            <a:endParaRPr lang="en-US" noProof="0" dirty="0"/>
          </a:p>
        </p:txBody>
      </p:sp>
      <p:sp>
        <p:nvSpPr>
          <p:cNvPr id="11" name="Content Placeholder 6"/>
          <p:cNvSpPr>
            <a:spLocks noGrp="1"/>
          </p:cNvSpPr>
          <p:nvPr>
            <p:ph sz="quarter" idx="11"/>
          </p:nvPr>
        </p:nvSpPr>
        <p:spPr>
          <a:xfrm>
            <a:off x="1834448" y="5925610"/>
            <a:ext cx="9948333" cy="350308"/>
          </a:xfrm>
          <a:prstGeom prst="rect">
            <a:avLst/>
          </a:prstGeom>
        </p:spPr>
        <p:txBody>
          <a:bodyPr>
            <a:normAutofit/>
          </a:bodyPr>
          <a:lstStyle>
            <a:lvl1pPr marL="0" indent="0" algn="r">
              <a:buNone/>
              <a:defRPr sz="1400" baseline="0">
                <a:solidFill>
                  <a:schemeClr val="tx2"/>
                </a:solidFill>
              </a:defRPr>
            </a:lvl1pPr>
            <a:lvl3pPr marL="914377" indent="0">
              <a:buNone/>
              <a:defRPr/>
            </a:lvl3pPr>
          </a:lstStyle>
          <a:p>
            <a:pPr lvl="0"/>
            <a:r>
              <a:rPr lang="de-DE"/>
              <a:t>Click to edit Master text styles</a:t>
            </a:r>
          </a:p>
        </p:txBody>
      </p:sp>
    </p:spTree>
    <p:extLst>
      <p:ext uri="{BB962C8B-B14F-4D97-AF65-F5344CB8AC3E}">
        <p14:creationId xmlns:p14="http://schemas.microsoft.com/office/powerpoint/2010/main" val="3424280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06401" y="6400800"/>
            <a:ext cx="5113867" cy="457200"/>
          </a:xfrm>
          <a:prstGeom prst="rect">
            <a:avLst/>
          </a:prstGeom>
        </p:spPr>
        <p:txBody>
          <a:bodyPr/>
          <a:lstStyle>
            <a:lvl1pPr fontAlgn="auto">
              <a:spcBef>
                <a:spcPts val="0"/>
              </a:spcBef>
              <a:spcAft>
                <a:spcPts val="0"/>
              </a:spcAft>
              <a:defRPr dirty="0">
                <a:latin typeface="Arial" charset="0"/>
                <a:ea typeface="ＭＳ Ｐゴシック" charset="0"/>
                <a:cs typeface="+mn-cs"/>
              </a:defRPr>
            </a:lvl1pPr>
          </a:lstStyle>
          <a:p>
            <a:pPr>
              <a:defRPr/>
            </a:pPr>
            <a:r>
              <a:rPr lang="en-US"/>
              <a:t>IFOAM - Un compromiso mundial para los SGP</a:t>
            </a:r>
            <a:br>
              <a:rPr lang="en-US"/>
            </a:br>
            <a:r>
              <a:rPr lang="de-DE" sz="600"/>
              <a:t>October 2007 </a:t>
            </a:r>
          </a:p>
        </p:txBody>
      </p:sp>
      <p:sp>
        <p:nvSpPr>
          <p:cNvPr id="3" name="Rectangle 5"/>
          <p:cNvSpPr>
            <a:spLocks noGrp="1" noChangeArrowheads="1"/>
          </p:cNvSpPr>
          <p:nvPr>
            <p:ph type="sldNum" sz="quarter" idx="11"/>
          </p:nvPr>
        </p:nvSpPr>
        <p:spPr>
          <a:xfrm>
            <a:off x="9245600" y="64008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A8FC34F-EBFF-EE48-AD0F-9F41140385F9}" type="slidenum">
              <a:rPr lang="de-DE" altLang="x-none"/>
              <a:pPr/>
              <a:t>‹#›</a:t>
            </a:fld>
            <a:endParaRPr lang="de-DE" altLang="x-none" sz="1400">
              <a:latin typeface="Times" charset="0"/>
            </a:endParaRPr>
          </a:p>
        </p:txBody>
      </p:sp>
    </p:spTree>
    <p:extLst>
      <p:ext uri="{BB962C8B-B14F-4D97-AF65-F5344CB8AC3E}">
        <p14:creationId xmlns:p14="http://schemas.microsoft.com/office/powerpoint/2010/main" val="2180566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p:spPr>
        <p:txBody>
          <a:bodyPr/>
          <a:lstStyle/>
          <a:p>
            <a:r>
              <a:rPr lang="en-CA"/>
              <a:t>Click to edit Master title style</a:t>
            </a:r>
            <a:endParaRPr lang="en-US"/>
          </a:p>
        </p:txBody>
      </p:sp>
      <p:sp>
        <p:nvSpPr>
          <p:cNvPr id="3" name="Content Placeholder 6"/>
          <p:cNvSpPr>
            <a:spLocks noGrp="1"/>
          </p:cNvSpPr>
          <p:nvPr>
            <p:ph sz="quarter" idx="10"/>
          </p:nvPr>
        </p:nvSpPr>
        <p:spPr>
          <a:xfrm>
            <a:off x="548867" y="2090615"/>
            <a:ext cx="10971780" cy="3673228"/>
          </a:xfr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de-DE"/>
              <a:t>Click to edit Master text styles</a:t>
            </a:r>
          </a:p>
        </p:txBody>
      </p:sp>
      <p:sp>
        <p:nvSpPr>
          <p:cNvPr id="6" name="Text Placeholder 5"/>
          <p:cNvSpPr>
            <a:spLocks noGrp="1"/>
          </p:cNvSpPr>
          <p:nvPr>
            <p:ph type="body" sz="quarter" idx="11"/>
          </p:nvPr>
        </p:nvSpPr>
        <p:spPr>
          <a:xfrm>
            <a:off x="522819" y="1436688"/>
            <a:ext cx="7683500" cy="654050"/>
          </a:xfrm>
        </p:spPr>
        <p:txBody>
          <a:bodyPr>
            <a:normAutofit/>
          </a:bodyPr>
          <a:lstStyle>
            <a:lvl1pPr marL="0" indent="0">
              <a:buNone/>
              <a:defRPr sz="2400" b="1" i="0">
                <a:solidFill>
                  <a:srgbClr val="001B71"/>
                </a:solidFill>
              </a:defRPr>
            </a:lvl1pPr>
          </a:lstStyle>
          <a:p>
            <a:pPr lvl="0"/>
            <a:r>
              <a:rPr lang="de-DE"/>
              <a:t>Click to edit Master text styles</a:t>
            </a:r>
          </a:p>
        </p:txBody>
      </p:sp>
    </p:spTree>
    <p:extLst>
      <p:ext uri="{BB962C8B-B14F-4D97-AF65-F5344CB8AC3E}">
        <p14:creationId xmlns:p14="http://schemas.microsoft.com/office/powerpoint/2010/main" val="896603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521304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58745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3836906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83720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05716" y="1302706"/>
            <a:ext cx="11008727" cy="3383286"/>
          </a:xfrm>
          <a:prstGeom prst="rect">
            <a:avLst/>
          </a:prstGeom>
        </p:spPr>
        <p:txBody>
          <a:bodyPr/>
          <a:lstStyle>
            <a:lvl1pPr>
              <a:defRPr>
                <a:solidFill>
                  <a:srgbClr val="099459"/>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577557" y="5106823"/>
            <a:ext cx="11036886" cy="1043456"/>
          </a:xfrm>
          <a:prstGeom prst="rect">
            <a:avLst/>
          </a:prstGeom>
        </p:spPr>
        <p:txBody>
          <a:bodyPr/>
          <a:lstStyle>
            <a:lvl1pPr marL="0" indent="0">
              <a:lnSpc>
                <a:spcPct val="100000"/>
              </a:lnSpc>
              <a:buNone/>
              <a:defRPr sz="3200" b="1">
                <a:solidFill>
                  <a:srgbClr val="099459"/>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6" name="Text Placeholder 11">
            <a:extLst>
              <a:ext uri="{FF2B5EF4-FFF2-40B4-BE49-F238E27FC236}">
                <a16:creationId xmlns:a16="http://schemas.microsoft.com/office/drawing/2014/main" xmlns="" id="{50DFBA17-C2B6-D44F-8B1A-0FF5B9F877D8}"/>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222589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5483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163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036107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7" y="466287"/>
            <a:ext cx="6228178"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40264"/>
            <a:ext cx="6256338" cy="150375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
        <p:nvSpPr>
          <p:cNvPr id="6" name="Content Placeholder 6">
            <a:extLst>
              <a:ext uri="{FF2B5EF4-FFF2-40B4-BE49-F238E27FC236}">
                <a16:creationId xmlns:a16="http://schemas.microsoft.com/office/drawing/2014/main" xmlns="" id="{701BF796-6CEC-584C-BF50-FC9632642B42}"/>
              </a:ext>
            </a:extLst>
          </p:cNvPr>
          <p:cNvSpPr>
            <a:spLocks noGrp="1"/>
          </p:cNvSpPr>
          <p:nvPr>
            <p:ph sz="quarter" idx="10" hasCustomPrompt="1"/>
          </p:nvPr>
        </p:nvSpPr>
        <p:spPr>
          <a:xfrm>
            <a:off x="7083468" y="466287"/>
            <a:ext cx="4745209" cy="5677730"/>
          </a:xfrm>
          <a:prstGeom prst="rect">
            <a:avLst/>
          </a:prstGeom>
        </p:spPr>
        <p:txBody>
          <a:bodyPr>
            <a:normAutofit/>
          </a:bodyPr>
          <a:lstStyle>
            <a:lvl1pPr marL="0" indent="0">
              <a:buNone/>
              <a:defRPr sz="2000" baseline="0">
                <a:solidFill>
                  <a:schemeClr val="tx1"/>
                </a:solidFill>
              </a:defRPr>
            </a:lvl1pPr>
            <a:lvl2pPr>
              <a:defRPr sz="1800"/>
            </a:lvl2pPr>
            <a:lvl3pPr>
              <a:defRPr sz="1800"/>
            </a:lvl3pPr>
            <a:lvl4pPr>
              <a:defRPr sz="1800"/>
            </a:lvl4pPr>
            <a:lvl5pPr>
              <a:defRPr sz="1800"/>
            </a:lvl5pPr>
          </a:lstStyle>
          <a:p>
            <a:pPr lvl="0"/>
            <a:r>
              <a:rPr lang="en-CA" dirty="0"/>
              <a:t>Regular text paragraph. </a:t>
            </a:r>
          </a:p>
        </p:txBody>
      </p:sp>
    </p:spTree>
    <p:extLst>
      <p:ext uri="{BB962C8B-B14F-4D97-AF65-F5344CB8AC3E}">
        <p14:creationId xmlns:p14="http://schemas.microsoft.com/office/powerpoint/2010/main" val="349351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chemeClr val="tx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chor="ctr">
            <a:normAutofit/>
          </a:bodyPr>
          <a:lstStyle>
            <a:lvl1pPr marL="0" indent="0">
              <a:buNone/>
              <a:defRPr sz="2400" b="1" i="0">
                <a:solidFill>
                  <a:schemeClr val="tx1"/>
                </a:solidFill>
              </a:defRPr>
            </a:lvl1pPr>
          </a:lstStyle>
          <a:p>
            <a:pPr lvl="0"/>
            <a:r>
              <a:rPr lang="en-US" dirty="0"/>
              <a:t>Subtitle</a:t>
            </a:r>
          </a:p>
        </p:txBody>
      </p:sp>
      <p:sp>
        <p:nvSpPr>
          <p:cNvPr id="7" name="Text Placeholder 11">
            <a:extLst>
              <a:ext uri="{FF2B5EF4-FFF2-40B4-BE49-F238E27FC236}">
                <a16:creationId xmlns:a16="http://schemas.microsoft.com/office/drawing/2014/main" xmlns="" id="{BC19CED2-E0FD-4342-B21F-B5F2D5B13D6F}"/>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
        <p:nvSpPr>
          <p:cNvPr id="8" name="Picture Placeholder 5">
            <a:extLst>
              <a:ext uri="{FF2B5EF4-FFF2-40B4-BE49-F238E27FC236}">
                <a16:creationId xmlns:a16="http://schemas.microsoft.com/office/drawing/2014/main" xmlns="" id="{9BA9940B-7D1F-8046-9178-6A6E553D0EA4}"/>
              </a:ext>
            </a:extLst>
          </p:cNvPr>
          <p:cNvSpPr>
            <a:spLocks noGrp="1"/>
          </p:cNvSpPr>
          <p:nvPr>
            <p:ph type="pic" sz="quarter" idx="14"/>
          </p:nvPr>
        </p:nvSpPr>
        <p:spPr>
          <a:xfrm>
            <a:off x="7806702" y="1763343"/>
            <a:ext cx="3748616" cy="4000500"/>
          </a:xfrm>
          <a:prstGeom prst="rect">
            <a:avLst/>
          </a:prstGeom>
        </p:spPr>
        <p:txBody>
          <a:bodyPr/>
          <a:lstStyle/>
          <a:p>
            <a:endParaRPr lang="en-US"/>
          </a:p>
        </p:txBody>
      </p:sp>
    </p:spTree>
    <p:extLst>
      <p:ext uri="{BB962C8B-B14F-4D97-AF65-F5344CB8AC3E}">
        <p14:creationId xmlns:p14="http://schemas.microsoft.com/office/powerpoint/2010/main" val="1466666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4"/>
            <a:ext cx="10972800" cy="996728"/>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p>
            <a:endParaRPr lang="en-US"/>
          </a:p>
        </p:txBody>
      </p:sp>
      <p:sp>
        <p:nvSpPr>
          <p:cNvPr id="8" name="Text Placeholder 11">
            <a:extLst>
              <a:ext uri="{FF2B5EF4-FFF2-40B4-BE49-F238E27FC236}">
                <a16:creationId xmlns:a16="http://schemas.microsoft.com/office/drawing/2014/main" xmlns="" id="{B8DEF6E0-B725-2749-AE9D-0B9D6A980184}"/>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Tree>
    <p:extLst>
      <p:ext uri="{BB962C8B-B14F-4D97-AF65-F5344CB8AC3E}">
        <p14:creationId xmlns:p14="http://schemas.microsoft.com/office/powerpoint/2010/main" val="799464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2"/>
            <a:ext cx="10972800" cy="9591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7" y="1416834"/>
            <a:ext cx="7683500" cy="414028"/>
          </a:xfrm>
          <a:prstGeom prst="rect">
            <a:avLst/>
          </a:prstGeom>
        </p:spPr>
        <p:txBody>
          <a:bodyPr>
            <a:noAutofit/>
          </a:bodyPr>
          <a:lstStyle>
            <a:lvl1pPr marL="0" indent="0">
              <a:buNone/>
              <a:defRPr sz="28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09061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9" name="Text Placeholder 11">
            <a:extLst>
              <a:ext uri="{FF2B5EF4-FFF2-40B4-BE49-F238E27FC236}">
                <a16:creationId xmlns:a16="http://schemas.microsoft.com/office/drawing/2014/main" xmlns="" id="{44C3E699-A085-374D-B3EF-8914C41BD681}"/>
              </a:ext>
            </a:extLst>
          </p:cNvPr>
          <p:cNvSpPr>
            <a:spLocks noGrp="1"/>
          </p:cNvSpPr>
          <p:nvPr>
            <p:ph type="body" sz="quarter" idx="13" hasCustomPrompt="1"/>
          </p:nvPr>
        </p:nvSpPr>
        <p:spPr>
          <a:xfrm>
            <a:off x="649897" y="6506014"/>
            <a:ext cx="2049462" cy="301882"/>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r>
              <a:rPr lang="en-GB" dirty="0"/>
              <a:t>Topic of your meeting</a:t>
            </a:r>
          </a:p>
        </p:txBody>
      </p:sp>
    </p:spTree>
    <p:extLst>
      <p:ext uri="{BB962C8B-B14F-4D97-AF65-F5344CB8AC3E}">
        <p14:creationId xmlns:p14="http://schemas.microsoft.com/office/powerpoint/2010/main" val="1933039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4"/>
            <a:ext cx="10972800" cy="86520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778630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7" y="466287"/>
            <a:ext cx="6228178" cy="4000500"/>
          </a:xfrm>
          <a:prstGeom prst="rect">
            <a:avLst/>
          </a:prstGeom>
        </p:spPr>
        <p:txBody>
          <a:body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40263"/>
            <a:ext cx="6256338" cy="1692275"/>
          </a:xfrm>
          <a:prstGeom prst="rect">
            <a:avLst/>
          </a:prstGeom>
        </p:spPr>
        <p:txBody>
          <a:bodyPr/>
          <a:lstStyle>
            <a:lvl1pPr marL="0" indent="0">
              <a:lnSpc>
                <a:spcPct val="100000"/>
              </a:lnSpc>
              <a:buNone/>
              <a:defRPr sz="3200" b="1">
                <a:solidFill>
                  <a:schemeClr val="tx2"/>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038618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40325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1096898"/>
            <a:ext cx="10972800" cy="818906"/>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7846" y="2798335"/>
            <a:ext cx="7096117" cy="3673228"/>
          </a:xfrm>
          <a:prstGeom prst="rect">
            <a:avLst/>
          </a:prstGeom>
        </p:spPr>
        <p:txBody>
          <a:bodyPr>
            <a:normAutofit/>
          </a:bodyPr>
          <a:lstStyle>
            <a:lvl1pPr marL="0" indent="0">
              <a:buNone/>
              <a:defRPr sz="1800" baseline="0">
                <a:solidFill>
                  <a:srgbClr val="099459"/>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1797" y="2144408"/>
            <a:ext cx="7122166" cy="654050"/>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3496" y="2471063"/>
            <a:ext cx="3748616" cy="4000500"/>
          </a:xfrm>
          <a:prstGeom prst="rect">
            <a:avLst/>
          </a:prstGeom>
        </p:spPr>
        <p:txBody>
          <a:bodyPr/>
          <a:lstStyle>
            <a:lvl1pPr>
              <a:defRPr sz="2800">
                <a:solidFill>
                  <a:srgbClr val="099459"/>
                </a:solidFill>
              </a:defRPr>
            </a:lvl1pPr>
          </a:lstStyle>
          <a:p>
            <a:endParaRPr lang="en-US"/>
          </a:p>
        </p:txBody>
      </p:sp>
      <p:sp>
        <p:nvSpPr>
          <p:cNvPr id="8" name="Text Placeholder 11">
            <a:extLst>
              <a:ext uri="{FF2B5EF4-FFF2-40B4-BE49-F238E27FC236}">
                <a16:creationId xmlns:a16="http://schemas.microsoft.com/office/drawing/2014/main" xmlns="" id="{DD198888-ECEF-2C42-A449-F84C77648B88}"/>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871117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621276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1924304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22684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96437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232808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B83A70A-E016-1E4F-A96C-DEE83D7942DB}"/>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85744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683500"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659690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C5D3744-1C90-A34A-8E1D-890C0A021016}"/>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3"/>
            <a:ext cx="10972800" cy="1362251"/>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a:solidFill>
                  <a:srgbClr val="001B71"/>
                </a:solidFill>
              </a:defRPr>
            </a:lvl1pPr>
            <a:lvl2pPr>
              <a:defRPr>
                <a:solidFill>
                  <a:srgbClr val="001B71"/>
                </a:solidFill>
              </a:defRPr>
            </a:lvl2pPr>
            <a:lvl3pPr>
              <a:defRPr>
                <a:solidFill>
                  <a:srgbClr val="001B71"/>
                </a:solidFill>
              </a:defRPr>
            </a:lvl3pPr>
            <a:lvl4pPr>
              <a:defRPr>
                <a:solidFill>
                  <a:srgbClr val="001B71"/>
                </a:solidFill>
              </a:defRPr>
            </a:lvl4pPr>
            <a:lvl5pPr>
              <a:defRPr>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525118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5378BE5-A157-E045-B7F7-E9C63C19D013}"/>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2"/>
            <a:ext cx="10972800" cy="1240317"/>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7" name="Text Placeholder 2"/>
          <p:cNvSpPr>
            <a:spLocks noGrp="1"/>
          </p:cNvSpPr>
          <p:nvPr>
            <p:ph idx="1" hasCustomPrompt="1"/>
          </p:nvPr>
        </p:nvSpPr>
        <p:spPr>
          <a:xfrm>
            <a:off x="521797" y="2090616"/>
            <a:ext cx="9931232" cy="3741616"/>
          </a:xfrm>
          <a:prstGeom prst="rect">
            <a:avLst/>
          </a:prstGeom>
        </p:spPr>
        <p:txBody>
          <a:bodyPr vert="horz" lIns="91440" tIns="45720" rIns="91440" bIns="45720" rtlCol="0">
            <a:normAutofit/>
          </a:bodyPr>
          <a:lstStyle>
            <a:lvl1pPr>
              <a:defRPr>
                <a:solidFill>
                  <a:srgbClr val="001B7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080458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2FAD287-EBA9-334B-8827-3C5839BB2F45}"/>
              </a:ext>
            </a:extLst>
          </p:cNvPr>
          <p:cNvSpPr/>
          <p:nvPr userDrawn="1"/>
        </p:nvSpPr>
        <p:spPr>
          <a:xfrm>
            <a:off x="7090349" y="2278505"/>
            <a:ext cx="5101652" cy="23984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21797" y="293453"/>
            <a:ext cx="10972800" cy="1362251"/>
          </a:xfrm>
          <a:prstGeom prst="rect">
            <a:avLst/>
          </a:prstGeom>
        </p:spPr>
        <p:txBody>
          <a:bodyPr/>
          <a:lstStyle>
            <a:lvl1pPr>
              <a:defRPr>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2"/>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2"/>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7432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637371" y="982384"/>
            <a:ext cx="10972800" cy="1362251"/>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739676" y="2472001"/>
            <a:ext cx="6870495" cy="4000315"/>
          </a:xfrm>
          <a:prstGeom prst="rect">
            <a:avLst/>
          </a:prstGeom>
        </p:spPr>
        <p:txBody>
          <a:bodyPr/>
          <a:lstStyle>
            <a:lvl1pPr>
              <a:defRPr sz="2800">
                <a:solidFill>
                  <a:srgbClr val="099459"/>
                </a:solidFill>
              </a:defRPr>
            </a:lvl1pPr>
            <a:lvl2pPr>
              <a:defRPr sz="2400">
                <a:solidFill>
                  <a:srgbClr val="099459"/>
                </a:solidFill>
              </a:defRPr>
            </a:lvl2pPr>
            <a:lvl3pPr>
              <a:defRPr sz="2000">
                <a:solidFill>
                  <a:srgbClr val="099459"/>
                </a:solidFill>
              </a:defRPr>
            </a:lvl3pPr>
            <a:lvl4pPr>
              <a:defRPr sz="1800">
                <a:solidFill>
                  <a:srgbClr val="099459"/>
                </a:solidFill>
              </a:defRPr>
            </a:lvl4pPr>
            <a:lvl5pPr>
              <a:defRPr sz="1800">
                <a:solidFill>
                  <a:srgbClr val="099459"/>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638391" y="2471694"/>
            <a:ext cx="3748616" cy="4000500"/>
          </a:xfrm>
          <a:prstGeom prst="rect">
            <a:avLst/>
          </a:prstGeom>
        </p:spPr>
        <p:txBody>
          <a:bodyPr/>
          <a:lstStyle>
            <a:lvl1pPr>
              <a:defRPr sz="2800">
                <a:solidFill>
                  <a:srgbClr val="099459"/>
                </a:solidFill>
              </a:defRPr>
            </a:lvl1pPr>
          </a:lstStyle>
          <a:p>
            <a:endParaRPr lang="en-US"/>
          </a:p>
        </p:txBody>
      </p:sp>
      <p:sp>
        <p:nvSpPr>
          <p:cNvPr id="8" name="Text Placeholder 11">
            <a:extLst>
              <a:ext uri="{FF2B5EF4-FFF2-40B4-BE49-F238E27FC236}">
                <a16:creationId xmlns:a16="http://schemas.microsoft.com/office/drawing/2014/main" xmlns="" id="{B29101F3-1CEC-4347-B872-65CA6761A361}"/>
              </a:ext>
            </a:extLst>
          </p:cNvPr>
          <p:cNvSpPr>
            <a:spLocks noGrp="1"/>
          </p:cNvSpPr>
          <p:nvPr>
            <p:ph type="body" sz="quarter" idx="14"/>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276059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_Title_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45BCFE8C-49E4-2640-A41D-478E5A8CB2AE}"/>
              </a:ext>
            </a:extLst>
          </p:cNvPr>
          <p:cNvSpPr>
            <a:spLocks noGrp="1"/>
          </p:cNvSpPr>
          <p:nvPr>
            <p:ph sz="quarter" idx="10" hasCustomPrompt="1"/>
          </p:nvPr>
        </p:nvSpPr>
        <p:spPr>
          <a:xfrm>
            <a:off x="5232400" y="575734"/>
            <a:ext cx="6595533" cy="1058334"/>
          </a:xfrm>
          <a:prstGeom prst="rect">
            <a:avLst/>
          </a:prstGeom>
        </p:spPr>
        <p:txBody>
          <a:bodyPr/>
          <a:lstStyle>
            <a:lvl1pPr marL="0" indent="0" algn="r">
              <a:buNone/>
              <a:defRPr sz="6000">
                <a:solidFill>
                  <a:srgbClr val="099459"/>
                </a:solidFill>
                <a:latin typeface="Calibri" panose="020F0502020204030204" pitchFamily="34" charset="0"/>
                <a:cs typeface="Calibri" panose="020F0502020204030204" pitchFamily="34" charset="0"/>
              </a:defRPr>
            </a:lvl1pPr>
          </a:lstStyle>
          <a:p>
            <a:pPr lvl="0"/>
            <a:r>
              <a:rPr lang="en-GB" dirty="0"/>
              <a:t>Insert Title</a:t>
            </a:r>
          </a:p>
        </p:txBody>
      </p:sp>
      <p:sp>
        <p:nvSpPr>
          <p:cNvPr id="3" name="Content Placeholder 2">
            <a:extLst>
              <a:ext uri="{FF2B5EF4-FFF2-40B4-BE49-F238E27FC236}">
                <a16:creationId xmlns:a16="http://schemas.microsoft.com/office/drawing/2014/main" xmlns="" id="{18577644-0FDC-CE46-96C0-0B30746CF927}"/>
              </a:ext>
            </a:extLst>
          </p:cNvPr>
          <p:cNvSpPr>
            <a:spLocks noGrp="1"/>
          </p:cNvSpPr>
          <p:nvPr>
            <p:ph sz="quarter" idx="11" hasCustomPrompt="1"/>
          </p:nvPr>
        </p:nvSpPr>
        <p:spPr>
          <a:xfrm>
            <a:off x="474133" y="2429933"/>
            <a:ext cx="11353799" cy="1566333"/>
          </a:xfrm>
          <a:prstGeom prst="rect">
            <a:avLst/>
          </a:prstGeom>
        </p:spPr>
        <p:txBody>
          <a:bodyPr/>
          <a:lstStyle>
            <a:lvl1pPr marL="0" indent="0" algn="l">
              <a:buNone/>
              <a:defRPr sz="3600">
                <a:solidFill>
                  <a:srgbClr val="099459"/>
                </a:solidFill>
                <a:latin typeface="Calibri" panose="020F0502020204030204" pitchFamily="34" charset="0"/>
                <a:cs typeface="Calibri" panose="020F0502020204030204" pitchFamily="34" charset="0"/>
              </a:defRPr>
            </a:lvl1pPr>
          </a:lstStyle>
          <a:p>
            <a:pPr lvl="0"/>
            <a:r>
              <a:rPr lang="en-GB" dirty="0"/>
              <a:t>Paragraph</a:t>
            </a:r>
          </a:p>
        </p:txBody>
      </p:sp>
      <p:sp>
        <p:nvSpPr>
          <p:cNvPr id="4" name="Text Placeholder 11">
            <a:extLst>
              <a:ext uri="{FF2B5EF4-FFF2-40B4-BE49-F238E27FC236}">
                <a16:creationId xmlns:a16="http://schemas.microsoft.com/office/drawing/2014/main" xmlns="" id="{03838E09-83F2-2B49-AA15-E522BDDCEABD}"/>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2"/>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781406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5" name="Text Placeholder 11">
            <a:extLst>
              <a:ext uri="{FF2B5EF4-FFF2-40B4-BE49-F238E27FC236}">
                <a16:creationId xmlns:a16="http://schemas.microsoft.com/office/drawing/2014/main" xmlns="" id="{F1F919BD-5664-5541-939A-6F1ACC72AC1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718447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_Title_P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BE54B30-1CD8-B040-90B1-F87FF19175CB}"/>
              </a:ext>
            </a:extLst>
          </p:cNvPr>
          <p:cNvSpPr>
            <a:spLocks noGrp="1"/>
          </p:cNvSpPr>
          <p:nvPr>
            <p:ph type="pic" sz="quarter" idx="11"/>
          </p:nvPr>
        </p:nvSpPr>
        <p:spPr>
          <a:xfrm>
            <a:off x="678056" y="466287"/>
            <a:ext cx="11008727" cy="4000500"/>
          </a:xfrm>
          <a:prstGeom prst="rect">
            <a:avLst/>
          </a:prstGeom>
        </p:spPr>
        <p:txBody>
          <a:bodyPr/>
          <a:lstStyle>
            <a:lvl1pPr>
              <a:defRPr>
                <a:solidFill>
                  <a:schemeClr val="tx1"/>
                </a:solidFill>
              </a:defRPr>
            </a:lvl1pPr>
          </a:lstStyle>
          <a:p>
            <a:endParaRPr lang="en-US" dirty="0"/>
          </a:p>
        </p:txBody>
      </p:sp>
      <p:sp>
        <p:nvSpPr>
          <p:cNvPr id="8" name="Content Placeholder 7">
            <a:extLst>
              <a:ext uri="{FF2B5EF4-FFF2-40B4-BE49-F238E27FC236}">
                <a16:creationId xmlns:a16="http://schemas.microsoft.com/office/drawing/2014/main" xmlns="" id="{8A4E474B-D2E7-CF4B-B846-0B6DAD82F98D}"/>
              </a:ext>
            </a:extLst>
          </p:cNvPr>
          <p:cNvSpPr>
            <a:spLocks noGrp="1"/>
          </p:cNvSpPr>
          <p:nvPr>
            <p:ph sz="quarter" idx="12" hasCustomPrompt="1"/>
          </p:nvPr>
        </p:nvSpPr>
        <p:spPr>
          <a:xfrm>
            <a:off x="649897" y="4697260"/>
            <a:ext cx="11036886" cy="1233814"/>
          </a:xfrm>
          <a:prstGeom prst="rect">
            <a:avLst/>
          </a:prstGeom>
        </p:spPr>
        <p:txBody>
          <a:bodyPr/>
          <a:lstStyle>
            <a:lvl1pPr marL="0" indent="0">
              <a:lnSpc>
                <a:spcPct val="100000"/>
              </a:lnSpc>
              <a:buNone/>
              <a:defRPr sz="3200" b="1">
                <a:solidFill>
                  <a:schemeClr val="tx1"/>
                </a:solidFill>
                <a:latin typeface="Calibri" panose="020F0502020204030204" pitchFamily="34" charset="0"/>
                <a:cs typeface="Calibri" panose="020F0502020204030204" pitchFamily="34" charset="0"/>
              </a:defRPr>
            </a:lvl1pPr>
          </a:lstStyle>
          <a:p>
            <a:pPr lvl="0"/>
            <a:r>
              <a:rPr lang="en-GB" dirty="0"/>
              <a:t>Title</a:t>
            </a:r>
          </a:p>
          <a:p>
            <a:pPr lvl="0"/>
            <a:r>
              <a:rPr lang="en-GB" dirty="0"/>
              <a:t>Subtitle (if necessary)</a:t>
            </a:r>
          </a:p>
        </p:txBody>
      </p:sp>
      <p:sp>
        <p:nvSpPr>
          <p:cNvPr id="12" name="Text Placeholder 11">
            <a:extLst>
              <a:ext uri="{FF2B5EF4-FFF2-40B4-BE49-F238E27FC236}">
                <a16:creationId xmlns:a16="http://schemas.microsoft.com/office/drawing/2014/main" xmlns="" id="{0653054E-6891-F447-9E0B-71E6485BCC45}"/>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96310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142624"/>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6"/>
          <p:cNvSpPr>
            <a:spLocks noGrp="1"/>
          </p:cNvSpPr>
          <p:nvPr>
            <p:ph sz="quarter" idx="10" hasCustomPrompt="1"/>
          </p:nvPr>
        </p:nvSpPr>
        <p:spPr>
          <a:xfrm>
            <a:off x="548867" y="2090615"/>
            <a:ext cx="7096117" cy="3673228"/>
          </a:xfrm>
          <a:prstGeom prst="rect">
            <a:avLst/>
          </a:prstGeom>
        </p:spPr>
        <p:txBody>
          <a:bodyPr>
            <a:normAutofit/>
          </a:bodyPr>
          <a:lstStyle>
            <a:lvl1pPr marL="0" indent="0">
              <a:buNone/>
              <a:defRPr sz="1800" baseline="0">
                <a:solidFill>
                  <a:srgbClr val="001B71"/>
                </a:solidFill>
              </a:defRPr>
            </a:lvl1pPr>
            <a:lvl2pPr>
              <a:defRPr sz="1800"/>
            </a:lvl2pPr>
            <a:lvl3pPr>
              <a:defRPr sz="1800"/>
            </a:lvl3pPr>
            <a:lvl4pPr>
              <a:defRPr sz="1800"/>
            </a:lvl4pPr>
            <a:lvl5pPr>
              <a:defRPr sz="1800"/>
            </a:lvl5pPr>
          </a:lstStyle>
          <a:p>
            <a:pPr lvl="0"/>
            <a:r>
              <a:rPr lang="en-CA" dirty="0"/>
              <a:t>Regular text paragraph. </a:t>
            </a:r>
          </a:p>
        </p:txBody>
      </p:sp>
      <p:sp>
        <p:nvSpPr>
          <p:cNvPr id="6" name="Text Placeholder 5"/>
          <p:cNvSpPr>
            <a:spLocks noGrp="1"/>
          </p:cNvSpPr>
          <p:nvPr>
            <p:ph type="body" sz="quarter" idx="11" hasCustomPrompt="1"/>
          </p:nvPr>
        </p:nvSpPr>
        <p:spPr>
          <a:xfrm>
            <a:off x="522818" y="1436688"/>
            <a:ext cx="7122166" cy="654050"/>
          </a:xfrm>
          <a:prstGeom prst="rect">
            <a:avLst/>
          </a:prstGeom>
        </p:spPr>
        <p:txBody>
          <a:bodyPr>
            <a:normAutofit/>
          </a:bodyPr>
          <a:lstStyle>
            <a:lvl1pPr marL="0" indent="0">
              <a:buNone/>
              <a:defRPr sz="2400" b="1" i="0">
                <a:solidFill>
                  <a:srgbClr val="001B71"/>
                </a:solidFill>
              </a:defRPr>
            </a:lvl1pPr>
          </a:lstStyle>
          <a:p>
            <a:pPr lvl="0"/>
            <a:r>
              <a:rPr lang="en-US" dirty="0"/>
              <a:t>Subtitle</a:t>
            </a:r>
          </a:p>
        </p:txBody>
      </p:sp>
      <p:sp>
        <p:nvSpPr>
          <p:cNvPr id="5" name="Text Placeholder 11">
            <a:extLst>
              <a:ext uri="{FF2B5EF4-FFF2-40B4-BE49-F238E27FC236}">
                <a16:creationId xmlns:a16="http://schemas.microsoft.com/office/drawing/2014/main" xmlns="" id="{9BD5FB67-2F50-A447-8EC2-84DE3B42B02A}"/>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
        <p:nvSpPr>
          <p:cNvPr id="7" name="Picture Placeholder 5">
            <a:extLst>
              <a:ext uri="{FF2B5EF4-FFF2-40B4-BE49-F238E27FC236}">
                <a16:creationId xmlns:a16="http://schemas.microsoft.com/office/drawing/2014/main" xmlns="" id="{02AB7F65-3F82-054A-941F-68E8E4690A58}"/>
              </a:ext>
            </a:extLst>
          </p:cNvPr>
          <p:cNvSpPr>
            <a:spLocks noGrp="1"/>
          </p:cNvSpPr>
          <p:nvPr>
            <p:ph type="pic" sz="quarter" idx="14"/>
          </p:nvPr>
        </p:nvSpPr>
        <p:spPr>
          <a:xfrm>
            <a:off x="7894517" y="1763343"/>
            <a:ext cx="3748616" cy="4000500"/>
          </a:xfrm>
          <a:prstGeom prst="rect">
            <a:avLst/>
          </a:prstGeom>
        </p:spPr>
        <p:txBody>
          <a:bodyPr/>
          <a:lstStyle>
            <a:lvl1pPr>
              <a:defRPr sz="2800"/>
            </a:lvl1pPr>
          </a:lstStyle>
          <a:p>
            <a:endParaRPr lang="en-US"/>
          </a:p>
        </p:txBody>
      </p:sp>
    </p:spTree>
    <p:extLst>
      <p:ext uri="{BB962C8B-B14F-4D97-AF65-F5344CB8AC3E}">
        <p14:creationId xmlns:p14="http://schemas.microsoft.com/office/powerpoint/2010/main" val="2937609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amp; Text/Content">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1362251"/>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4" name="Content Placeholder 3"/>
          <p:cNvSpPr>
            <a:spLocks noGrp="1"/>
          </p:cNvSpPr>
          <p:nvPr>
            <p:ph sz="quarter" idx="10"/>
          </p:nvPr>
        </p:nvSpPr>
        <p:spPr>
          <a:xfrm>
            <a:off x="4624102" y="1783070"/>
            <a:ext cx="6870495" cy="4000315"/>
          </a:xfrm>
          <a:prstGeom prst="rect">
            <a:avLst/>
          </a:prstGeom>
        </p:spPr>
        <p:txBody>
          <a:bodyPr/>
          <a:lstStyle>
            <a:lvl1pPr>
              <a:defRPr sz="2800">
                <a:solidFill>
                  <a:srgbClr val="001B71"/>
                </a:solidFill>
              </a:defRPr>
            </a:lvl1pPr>
            <a:lvl2pPr>
              <a:defRPr sz="2400">
                <a:solidFill>
                  <a:srgbClr val="001B71"/>
                </a:solidFill>
              </a:defRPr>
            </a:lvl2pPr>
            <a:lvl3pPr>
              <a:defRPr sz="2000">
                <a:solidFill>
                  <a:srgbClr val="001B71"/>
                </a:solidFill>
              </a:defRPr>
            </a:lvl3pPr>
            <a:lvl4pPr>
              <a:defRPr sz="1800">
                <a:solidFill>
                  <a:srgbClr val="001B71"/>
                </a:solidFill>
              </a:defRPr>
            </a:lvl4pPr>
            <a:lvl5pPr>
              <a:defRPr sz="1800">
                <a:solidFill>
                  <a:srgbClr val="001B7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Picture Placeholder 5"/>
          <p:cNvSpPr>
            <a:spLocks noGrp="1"/>
          </p:cNvSpPr>
          <p:nvPr>
            <p:ph type="pic" sz="quarter" idx="11"/>
          </p:nvPr>
        </p:nvSpPr>
        <p:spPr>
          <a:xfrm>
            <a:off x="522817" y="1782763"/>
            <a:ext cx="3748616" cy="4000500"/>
          </a:xfrm>
          <a:prstGeom prst="rect">
            <a:avLst/>
          </a:prstGeom>
        </p:spPr>
        <p:txBody>
          <a:bodyPr/>
          <a:lstStyle>
            <a:lvl1pPr>
              <a:defRPr sz="2800"/>
            </a:lvl1pPr>
          </a:lstStyle>
          <a:p>
            <a:endParaRPr lang="en-US"/>
          </a:p>
        </p:txBody>
      </p:sp>
      <p:sp>
        <p:nvSpPr>
          <p:cNvPr id="7" name="Text Placeholder 11">
            <a:extLst>
              <a:ext uri="{FF2B5EF4-FFF2-40B4-BE49-F238E27FC236}">
                <a16:creationId xmlns:a16="http://schemas.microsoft.com/office/drawing/2014/main" xmlns="" id="{49C462E1-D77B-4843-913B-86E31527B0D0}"/>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221050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833889"/>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521798" y="1447068"/>
            <a:ext cx="7683500" cy="654050"/>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7" name="Text Placeholder 2"/>
          <p:cNvSpPr>
            <a:spLocks noGrp="1"/>
          </p:cNvSpPr>
          <p:nvPr>
            <p:ph idx="1" hasCustomPrompt="1"/>
          </p:nvPr>
        </p:nvSpPr>
        <p:spPr>
          <a:xfrm>
            <a:off x="521797" y="2215876"/>
            <a:ext cx="9931232" cy="3741616"/>
          </a:xfrm>
          <a:prstGeom prst="rect">
            <a:avLst/>
          </a:prstGeom>
        </p:spPr>
        <p:txBody>
          <a:bodyPr vert="horz" lIns="91440" tIns="45720" rIns="91440" bIns="45720" rtlCol="0">
            <a:normAutofit/>
          </a:bodyPr>
          <a:lstStyle>
            <a:lvl1pPr>
              <a:defRPr sz="2600">
                <a:solidFill>
                  <a:schemeClr val="tx1"/>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8" name="Text Placeholder 11">
            <a:extLst>
              <a:ext uri="{FF2B5EF4-FFF2-40B4-BE49-F238E27FC236}">
                <a16:creationId xmlns:a16="http://schemas.microsoft.com/office/drawing/2014/main" xmlns="" id="{E95BD650-8543-5D4C-AEF7-6BF3E8D4A36F}"/>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421642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521797" y="293453"/>
            <a:ext cx="10972800" cy="952887"/>
          </a:xfrm>
          <a:prstGeom prst="rect">
            <a:avLst/>
          </a:prstGeom>
        </p:spPr>
        <p:txBody>
          <a:bodyPr/>
          <a:lstStyle>
            <a:lvl1pPr>
              <a:defRPr sz="4000">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531448"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197600" y="2139463"/>
            <a:ext cx="5384800" cy="3986701"/>
          </a:xfrm>
          <a:prstGeom prst="rect">
            <a:avLst/>
          </a:prstGeo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522818"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9" name="Text Placeholder 5"/>
          <p:cNvSpPr>
            <a:spLocks noGrp="1"/>
          </p:cNvSpPr>
          <p:nvPr>
            <p:ph type="body" sz="quarter" idx="12" hasCustomPrompt="1"/>
          </p:nvPr>
        </p:nvSpPr>
        <p:spPr>
          <a:xfrm>
            <a:off x="6188970" y="1436688"/>
            <a:ext cx="5393431" cy="702774"/>
          </a:xfrm>
          <a:prstGeom prst="rect">
            <a:avLst/>
          </a:prstGeom>
        </p:spPr>
        <p:txBody>
          <a:bodyPr>
            <a:normAutofit/>
          </a:bodyPr>
          <a:lstStyle>
            <a:lvl1pPr marL="0" indent="0">
              <a:buNone/>
              <a:defRPr sz="2400" b="1" i="0">
                <a:solidFill>
                  <a:schemeClr val="tx1"/>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649897" y="6506014"/>
            <a:ext cx="1236132" cy="312736"/>
          </a:xfrm>
          <a:prstGeom prst="rect">
            <a:avLst/>
          </a:prstGeom>
        </p:spPr>
        <p:txBody>
          <a:bodyPr/>
          <a:lstStyle>
            <a:lvl1pPr marL="0" indent="0">
              <a:buNone/>
              <a:defRPr sz="900" b="1">
                <a:solidFill>
                  <a:schemeClr val="tx1"/>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340978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mp;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637371" y="875913"/>
            <a:ext cx="10972800" cy="833889"/>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6" name="Text Placeholder 5"/>
          <p:cNvSpPr>
            <a:spLocks noGrp="1"/>
          </p:cNvSpPr>
          <p:nvPr>
            <p:ph type="body" sz="quarter" idx="11" hasCustomPrompt="1"/>
          </p:nvPr>
        </p:nvSpPr>
        <p:spPr>
          <a:xfrm>
            <a:off x="637372" y="2029528"/>
            <a:ext cx="7683500" cy="654050"/>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7" name="Text Placeholder 2"/>
          <p:cNvSpPr>
            <a:spLocks noGrp="1"/>
          </p:cNvSpPr>
          <p:nvPr>
            <p:ph idx="1" hasCustomPrompt="1"/>
          </p:nvPr>
        </p:nvSpPr>
        <p:spPr>
          <a:xfrm>
            <a:off x="637371" y="2798336"/>
            <a:ext cx="9931232" cy="3741616"/>
          </a:xfrm>
          <a:prstGeom prst="rect">
            <a:avLst/>
          </a:prstGeom>
        </p:spPr>
        <p:txBody>
          <a:bodyPr vert="horz" lIns="91440" tIns="45720" rIns="91440" bIns="45720" rtlCol="0">
            <a:normAutofit/>
          </a:bodyPr>
          <a:lstStyle>
            <a:lvl1pPr>
              <a:defRPr sz="2600">
                <a:solidFill>
                  <a:srgbClr val="099459"/>
                </a:solidFill>
              </a:defRPr>
            </a:lvl1pPr>
          </a:lstStyle>
          <a:p>
            <a:pPr lvl="0"/>
            <a:r>
              <a:rPr lang="en-CA" dirty="0"/>
              <a:t>Bullet points</a:t>
            </a:r>
          </a:p>
          <a:p>
            <a:pPr lvl="0"/>
            <a:r>
              <a:rPr lang="en-CA" dirty="0"/>
              <a:t>Point</a:t>
            </a:r>
          </a:p>
          <a:p>
            <a:pPr lvl="0"/>
            <a:r>
              <a:rPr lang="en-CA" dirty="0"/>
              <a:t>Point</a:t>
            </a:r>
          </a:p>
          <a:p>
            <a:pPr lvl="0"/>
            <a:r>
              <a:rPr lang="en-CA" dirty="0"/>
              <a:t>Point</a:t>
            </a:r>
          </a:p>
          <a:p>
            <a:pPr lvl="0"/>
            <a:r>
              <a:rPr lang="en-CA" dirty="0"/>
              <a:t>Etc.</a:t>
            </a:r>
          </a:p>
        </p:txBody>
      </p:sp>
      <p:sp>
        <p:nvSpPr>
          <p:cNvPr id="9" name="Text Placeholder 11">
            <a:extLst>
              <a:ext uri="{FF2B5EF4-FFF2-40B4-BE49-F238E27FC236}">
                <a16:creationId xmlns:a16="http://schemas.microsoft.com/office/drawing/2014/main" xmlns="" id="{DEE29658-1B8E-5E43-8357-6C75315E75A4}"/>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8859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with subtitles">
    <p:spTree>
      <p:nvGrpSpPr>
        <p:cNvPr id="1" name=""/>
        <p:cNvGrpSpPr/>
        <p:nvPr/>
      </p:nvGrpSpPr>
      <p:grpSpPr>
        <a:xfrm>
          <a:off x="0" y="0"/>
          <a:ext cx="0" cy="0"/>
          <a:chOff x="0" y="0"/>
          <a:chExt cx="0" cy="0"/>
        </a:xfrm>
      </p:grpSpPr>
      <p:sp>
        <p:nvSpPr>
          <p:cNvPr id="2" name="Title 1"/>
          <p:cNvSpPr>
            <a:spLocks noGrp="1"/>
          </p:cNvSpPr>
          <p:nvPr>
            <p:ph type="title"/>
          </p:nvPr>
        </p:nvSpPr>
        <p:spPr>
          <a:xfrm>
            <a:off x="609600" y="1025289"/>
            <a:ext cx="10972800" cy="952887"/>
          </a:xfrm>
          <a:prstGeom prst="rect">
            <a:avLst/>
          </a:prstGeom>
        </p:spPr>
        <p:txBody>
          <a:bodyPr/>
          <a:lstStyle>
            <a:lvl1pPr>
              <a:defRPr sz="4000">
                <a:solidFill>
                  <a:srgbClr val="099459"/>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619251" y="2871299"/>
            <a:ext cx="5384800" cy="3986701"/>
          </a:xfrm>
          <a:prstGeom prst="rect">
            <a:avLst/>
          </a:prstGeom>
        </p:spPr>
        <p:txBody>
          <a:bodyPr>
            <a:normAutofit/>
          </a:bodyPr>
          <a:lstStyle>
            <a:lvl1pPr>
              <a:defRPr sz="1600">
                <a:solidFill>
                  <a:srgbClr val="099459"/>
                </a:solidFill>
              </a:defRPr>
            </a:lvl1pPr>
            <a:lvl2pPr>
              <a:defRPr sz="1600">
                <a:solidFill>
                  <a:srgbClr val="099459"/>
                </a:solidFill>
              </a:defRPr>
            </a:lvl2pPr>
            <a:lvl3pPr>
              <a:defRPr sz="1600">
                <a:solidFill>
                  <a:srgbClr val="099459"/>
                </a:solidFill>
              </a:defRPr>
            </a:lvl3pPr>
            <a:lvl4pPr>
              <a:defRPr sz="1600">
                <a:solidFill>
                  <a:srgbClr val="099459"/>
                </a:solidFill>
              </a:defRPr>
            </a:lvl4pPr>
            <a:lvl5pPr>
              <a:defRPr sz="1600">
                <a:solidFill>
                  <a:srgbClr val="099459"/>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6285403" y="2871299"/>
            <a:ext cx="5384800" cy="3986701"/>
          </a:xfrm>
          <a:prstGeom prst="rect">
            <a:avLst/>
          </a:prstGeom>
        </p:spPr>
        <p:txBody>
          <a:bodyPr>
            <a:normAutofit/>
          </a:bodyPr>
          <a:lstStyle>
            <a:lvl1pPr>
              <a:defRPr sz="1600">
                <a:solidFill>
                  <a:srgbClr val="099459"/>
                </a:solidFill>
              </a:defRPr>
            </a:lvl1pPr>
            <a:lvl2pPr>
              <a:defRPr sz="1600">
                <a:solidFill>
                  <a:srgbClr val="099459"/>
                </a:solidFill>
              </a:defRPr>
            </a:lvl2pPr>
            <a:lvl3pPr>
              <a:defRPr sz="1600">
                <a:solidFill>
                  <a:srgbClr val="099459"/>
                </a:solidFill>
              </a:defRPr>
            </a:lvl3pPr>
            <a:lvl4pPr>
              <a:defRPr sz="1600">
                <a:solidFill>
                  <a:srgbClr val="099459"/>
                </a:solidFill>
              </a:defRPr>
            </a:lvl4pPr>
            <a:lvl5pPr>
              <a:defRPr sz="1600">
                <a:solidFill>
                  <a:srgbClr val="099459"/>
                </a:solidFill>
              </a:defRPr>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Text Placeholder 5"/>
          <p:cNvSpPr>
            <a:spLocks noGrp="1"/>
          </p:cNvSpPr>
          <p:nvPr>
            <p:ph type="body" sz="quarter" idx="11" hasCustomPrompt="1"/>
          </p:nvPr>
        </p:nvSpPr>
        <p:spPr>
          <a:xfrm>
            <a:off x="610621" y="2168524"/>
            <a:ext cx="5393431" cy="702774"/>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9" name="Text Placeholder 5"/>
          <p:cNvSpPr>
            <a:spLocks noGrp="1"/>
          </p:cNvSpPr>
          <p:nvPr>
            <p:ph type="body" sz="quarter" idx="12" hasCustomPrompt="1"/>
          </p:nvPr>
        </p:nvSpPr>
        <p:spPr>
          <a:xfrm>
            <a:off x="6276773" y="2168524"/>
            <a:ext cx="5393431" cy="702774"/>
          </a:xfrm>
          <a:prstGeom prst="rect">
            <a:avLst/>
          </a:prstGeom>
        </p:spPr>
        <p:txBody>
          <a:bodyPr>
            <a:normAutofit/>
          </a:bodyPr>
          <a:lstStyle>
            <a:lvl1pPr marL="0" indent="0">
              <a:buNone/>
              <a:defRPr sz="2400" b="1" i="0">
                <a:solidFill>
                  <a:srgbClr val="099459"/>
                </a:solidFill>
              </a:defRPr>
            </a:lvl1pPr>
          </a:lstStyle>
          <a:p>
            <a:pPr lvl="0"/>
            <a:r>
              <a:rPr lang="en-US" dirty="0"/>
              <a:t>Subtitle</a:t>
            </a:r>
          </a:p>
        </p:txBody>
      </p:sp>
      <p:sp>
        <p:nvSpPr>
          <p:cNvPr id="10" name="Text Placeholder 11">
            <a:extLst>
              <a:ext uri="{FF2B5EF4-FFF2-40B4-BE49-F238E27FC236}">
                <a16:creationId xmlns:a16="http://schemas.microsoft.com/office/drawing/2014/main" xmlns="" id="{18B8FF97-882D-C44B-9E5A-623D6276D2C2}"/>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3039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B6AF39-1B5F-8F4E-8EC9-A95BBFC50332}"/>
              </a:ext>
            </a:extLst>
          </p:cNvPr>
          <p:cNvPicPr>
            <a:picLocks noChangeAspect="1"/>
          </p:cNvPicPr>
          <p:nvPr userDrawn="1"/>
        </p:nvPicPr>
        <p:blipFill>
          <a:blip r:embed="rId2"/>
          <a:stretch>
            <a:fillRect/>
          </a:stretch>
        </p:blipFill>
        <p:spPr>
          <a:xfrm>
            <a:off x="5341495" y="6003561"/>
            <a:ext cx="1524000" cy="914399"/>
          </a:xfrm>
          <a:prstGeom prst="rect">
            <a:avLst/>
          </a:prstGeom>
        </p:spPr>
      </p:pic>
      <p:sp>
        <p:nvSpPr>
          <p:cNvPr id="6" name="Text Placeholder 11">
            <a:extLst>
              <a:ext uri="{FF2B5EF4-FFF2-40B4-BE49-F238E27FC236}">
                <a16:creationId xmlns:a16="http://schemas.microsoft.com/office/drawing/2014/main" xmlns="" id="{917B11A5-A141-B34A-9EF7-A80A8035242B}"/>
              </a:ext>
            </a:extLst>
          </p:cNvPr>
          <p:cNvSpPr>
            <a:spLocks noGrp="1"/>
          </p:cNvSpPr>
          <p:nvPr>
            <p:ph type="body" sz="quarter" idx="13"/>
          </p:nvPr>
        </p:nvSpPr>
        <p:spPr>
          <a:xfrm>
            <a:off x="192697" y="170219"/>
            <a:ext cx="1236132" cy="312736"/>
          </a:xfrm>
          <a:prstGeom prst="rect">
            <a:avLst/>
          </a:prstGeom>
        </p:spPr>
        <p:txBody>
          <a:bodyPr anchor="ctr"/>
          <a:lstStyle>
            <a:lvl1pPr marL="0" indent="0">
              <a:buNone/>
              <a:defRPr sz="1100" b="1">
                <a:solidFill>
                  <a:srgbClr val="099459"/>
                </a:solidFill>
                <a:latin typeface="Calibri" panose="020F0502020204030204" pitchFamily="34" charset="0"/>
                <a:cs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1120365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846668" y="2985597"/>
            <a:ext cx="10537744" cy="1143000"/>
          </a:xfrm>
          <a:prstGeom prst="rect">
            <a:avLst/>
          </a:prstGeom>
          <a:ln>
            <a:noFill/>
          </a:ln>
        </p:spPr>
        <p:txBody>
          <a:bodyPr vert="horz" lIns="91440" tIns="45720" rIns="91440" bIns="45720" rtlCol="0" anchor="ctr" anchorCtr="0">
            <a:noAutofit/>
          </a:bodyPr>
          <a:lstStyle>
            <a:lvl1pPr>
              <a:defRPr sz="4000" b="1" i="0" baseline="0">
                <a:solidFill>
                  <a:schemeClr val="tx2"/>
                </a:solidFill>
              </a:defRPr>
            </a:lvl1pPr>
          </a:lstStyle>
          <a:p>
            <a:r>
              <a:rPr lang="en-CA" dirty="0"/>
              <a:t>SECTION TITLE</a:t>
            </a:r>
            <a:br>
              <a:rPr lang="en-CA" dirty="0"/>
            </a:br>
            <a:r>
              <a:rPr lang="en-CA" dirty="0"/>
              <a:t>SECOND LINE (IF NEEDED)</a:t>
            </a:r>
            <a:endParaRPr lang="en-US" dirty="0"/>
          </a:p>
        </p:txBody>
      </p:sp>
    </p:spTree>
    <p:extLst>
      <p:ext uri="{BB962C8B-B14F-4D97-AF65-F5344CB8AC3E}">
        <p14:creationId xmlns:p14="http://schemas.microsoft.com/office/powerpoint/2010/main" val="390116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CA" dirty="0"/>
              <a:t>Click to edit Master title style</a:t>
            </a:r>
            <a:endParaRPr lang="en-US" dirty="0"/>
          </a:p>
        </p:txBody>
      </p:sp>
      <p:sp>
        <p:nvSpPr>
          <p:cNvPr id="6" name="Content Placeholder 6"/>
          <p:cNvSpPr>
            <a:spLocks noGrp="1"/>
          </p:cNvSpPr>
          <p:nvPr>
            <p:ph sz="quarter" idx="10" hasCustomPrompt="1"/>
          </p:nvPr>
        </p:nvSpPr>
        <p:spPr>
          <a:xfrm>
            <a:off x="548867" y="1772934"/>
            <a:ext cx="10971780" cy="3673228"/>
          </a:xfrm>
        </p:spPr>
        <p:txBody>
          <a:bodyPr>
            <a:normAutofit/>
          </a:bodyPr>
          <a:lstStyle>
            <a:lvl1pPr marL="0" indent="0">
              <a:buNone/>
              <a:defRPr sz="2600" baseline="0">
                <a:solidFill>
                  <a:schemeClr val="tx2"/>
                </a:solidFill>
              </a:defRPr>
            </a:lvl1pPr>
            <a:lvl2pPr>
              <a:defRPr sz="1800"/>
            </a:lvl2pPr>
            <a:lvl3pPr>
              <a:defRPr sz="1800"/>
            </a:lvl3pPr>
            <a:lvl4pPr>
              <a:defRPr sz="1800"/>
            </a:lvl4pPr>
            <a:lvl5pPr>
              <a:defRPr sz="1800"/>
            </a:lvl5pPr>
          </a:lstStyle>
          <a:p>
            <a:pPr lvl="0"/>
            <a:r>
              <a:rPr lang="en-CA" dirty="0"/>
              <a:t>Regular text paragraph. </a:t>
            </a:r>
          </a:p>
        </p:txBody>
      </p:sp>
    </p:spTree>
    <p:extLst>
      <p:ext uri="{BB962C8B-B14F-4D97-AF65-F5344CB8AC3E}">
        <p14:creationId xmlns:p14="http://schemas.microsoft.com/office/powerpoint/2010/main" val="114011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97E985-5C31-BA4F-9D53-6D1F92F6209D}"/>
              </a:ext>
            </a:extLst>
          </p:cNvPr>
          <p:cNvPicPr>
            <a:picLocks noChangeAspect="1"/>
          </p:cNvPicPr>
          <p:nvPr userDrawn="1"/>
        </p:nvPicPr>
        <p:blipFill>
          <a:blip r:embed="rId17"/>
          <a:stretch>
            <a:fillRect/>
          </a:stretch>
        </p:blipFill>
        <p:spPr>
          <a:xfrm>
            <a:off x="11127746" y="0"/>
            <a:ext cx="1002584" cy="601550"/>
          </a:xfrm>
          <a:prstGeom prst="rect">
            <a:avLst/>
          </a:prstGeom>
        </p:spPr>
      </p:pic>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solidFill>
                  <a:schemeClr val="bg2"/>
                </a:solidFill>
                <a:latin typeface="Calibri" panose="020F0502020204030204" pitchFamily="34" charset="0"/>
                <a:cs typeface="Calibri" panose="020F0502020204030204" pitchFamily="34" charset="0"/>
              </a:rPr>
              <a:pPr>
                <a:defRPr/>
              </a:pPr>
              <a:t>‹#›</a:t>
            </a:fld>
            <a:endParaRPr lang="de-DE" sz="1000" b="1" dirty="0">
              <a:solidFill>
                <a:schemeClr val="bg2"/>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xmlns="" id="{BA85A284-937E-564E-8265-482D9D2BC830}"/>
              </a:ext>
            </a:extLst>
          </p:cNvPr>
          <p:cNvPicPr>
            <a:picLocks noChangeAspect="1"/>
          </p:cNvPicPr>
          <p:nvPr userDrawn="1"/>
        </p:nvPicPr>
        <p:blipFill>
          <a:blip r:embed="rId18"/>
          <a:stretch>
            <a:fillRect/>
          </a:stretch>
        </p:blipFill>
        <p:spPr>
          <a:xfrm>
            <a:off x="10849615" y="31315"/>
            <a:ext cx="1182655" cy="709593"/>
          </a:xfrm>
          <a:prstGeom prst="rect">
            <a:avLst/>
          </a:prstGeom>
        </p:spPr>
      </p:pic>
      <p:cxnSp>
        <p:nvCxnSpPr>
          <p:cNvPr id="11" name="Straight Connector 10">
            <a:extLst>
              <a:ext uri="{FF2B5EF4-FFF2-40B4-BE49-F238E27FC236}">
                <a16:creationId xmlns:a16="http://schemas.microsoft.com/office/drawing/2014/main" xmlns="" id="{BF1EEF19-D119-0049-BAB6-40F80A7CFE14}"/>
              </a:ext>
            </a:extLst>
          </p:cNvPr>
          <p:cNvCxnSpPr>
            <a:cxnSpLocks/>
          </p:cNvCxnSpPr>
          <p:nvPr userDrawn="1"/>
        </p:nvCxnSpPr>
        <p:spPr>
          <a:xfrm>
            <a:off x="110067" y="753533"/>
            <a:ext cx="11971866" cy="0"/>
          </a:xfrm>
          <a:prstGeom prst="line">
            <a:avLst/>
          </a:prstGeom>
          <a:ln w="28575">
            <a:solidFill>
              <a:srgbClr val="09945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20826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63" r:id="rId7"/>
    <p:sldLayoutId id="2147483764" r:id="rId8"/>
    <p:sldLayoutId id="2147483767" r:id="rId9"/>
    <p:sldLayoutId id="2147483769" r:id="rId10"/>
    <p:sldLayoutId id="2147483770" r:id="rId11"/>
    <p:sldLayoutId id="2147483775" r:id="rId12"/>
    <p:sldLayoutId id="2147483776" r:id="rId13"/>
    <p:sldLayoutId id="2147483777" r:id="rId14"/>
    <p:sldLayoutId id="2147483778" r:id="rId15"/>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99459"/>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8"/>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41874852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372"/>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8"/>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1068500900"/>
      </p:ext>
    </p:extLst>
  </p:cSld>
  <p:clrMap bg1="lt1" tx1="dk1" bg2="lt2" tx2="dk2" accent1="accent1" accent2="accent2" accent3="accent3" accent4="accent4" accent5="accent5" accent6="accent6" hlink="hlink" folHlink="folHlink"/>
  <p:sldLayoutIdLst>
    <p:sldLayoutId id="2147483719" r:id="rId1"/>
    <p:sldLayoutId id="2147483712" r:id="rId2"/>
    <p:sldLayoutId id="2147483714" r:id="rId3"/>
    <p:sldLayoutId id="2147483715" r:id="rId4"/>
    <p:sldLayoutId id="2147483716" r:id="rId5"/>
    <p:sldLayoutId id="2147483717" r:id="rId6"/>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latin typeface="Calibri" panose="020F0502020204030204" pitchFamily="34" charset="0"/>
                <a:cs typeface="Calibri" panose="020F0502020204030204" pitchFamily="34" charset="0"/>
              </a:rPr>
              <a:pPr>
                <a:defRPr/>
              </a:pPr>
              <a:t>‹#›</a:t>
            </a:fld>
            <a:endParaRPr lang="de-DE" sz="1000" b="1"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0B346B86-7389-2142-9353-2E349D31DDED}"/>
              </a:ext>
            </a:extLst>
          </p:cNvPr>
          <p:cNvPicPr>
            <a:picLocks noChangeAspect="1"/>
          </p:cNvPicPr>
          <p:nvPr userDrawn="1"/>
        </p:nvPicPr>
        <p:blipFill>
          <a:blip r:embed="rId14"/>
          <a:stretch>
            <a:fillRect/>
          </a:stretch>
        </p:blipFill>
        <p:spPr>
          <a:xfrm>
            <a:off x="5341495" y="6003561"/>
            <a:ext cx="1524000" cy="914399"/>
          </a:xfrm>
          <a:prstGeom prst="rect">
            <a:avLst/>
          </a:prstGeom>
        </p:spPr>
      </p:pic>
    </p:spTree>
    <p:extLst>
      <p:ext uri="{BB962C8B-B14F-4D97-AF65-F5344CB8AC3E}">
        <p14:creationId xmlns:p14="http://schemas.microsoft.com/office/powerpoint/2010/main" val="1265672959"/>
      </p:ext>
    </p:extLst>
  </p:cSld>
  <p:clrMap bg1="lt1" tx1="dk1" bg2="lt2" tx2="dk2" accent1="accent1" accent2="accent2" accent3="accent3" accent4="accent4" accent5="accent5" accent6="accent6" hlink="hlink" folHlink="folHlink"/>
  <p:sldLayoutIdLst>
    <p:sldLayoutId id="2147483705" r:id="rId1"/>
    <p:sldLayoutId id="2147483728" r:id="rId2"/>
    <p:sldLayoutId id="2147483729" r:id="rId3"/>
    <p:sldLayoutId id="2147483730" r:id="rId4"/>
    <p:sldLayoutId id="2147483731" r:id="rId5"/>
    <p:sldLayoutId id="2147483732" r:id="rId6"/>
    <p:sldLayoutId id="2147483733" r:id="rId7"/>
    <p:sldLayoutId id="2147483706" r:id="rId8"/>
    <p:sldLayoutId id="2147483707" r:id="rId9"/>
    <p:sldLayoutId id="2147483708" r:id="rId10"/>
    <p:sldLayoutId id="2147483709" r:id="rId11"/>
    <p:sldLayoutId id="2147483710" r:id="rId12"/>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xmlns="" id="{9FCA93B7-6978-7445-955C-6D4E45C45CE4}"/>
              </a:ext>
            </a:extLst>
          </p:cNvPr>
          <p:cNvSpPr txBox="1">
            <a:spLocks/>
          </p:cNvSpPr>
          <p:nvPr userDrawn="1"/>
        </p:nvSpPr>
        <p:spPr>
          <a:xfrm>
            <a:off x="11704266" y="6448935"/>
            <a:ext cx="6560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20149BF-9470-4E44-9DBF-4E01B35244C4}" type="slidenum">
              <a:rPr lang="de-DE" sz="900" b="1" smtClean="0">
                <a:solidFill>
                  <a:schemeClr val="bg2"/>
                </a:solidFill>
                <a:latin typeface="Calibri" panose="020F0502020204030204" pitchFamily="34" charset="0"/>
                <a:cs typeface="Calibri" panose="020F0502020204030204" pitchFamily="34" charset="0"/>
              </a:rPr>
              <a:pPr>
                <a:defRPr/>
              </a:pPr>
              <a:t>‹#›</a:t>
            </a:fld>
            <a:endParaRPr lang="de-DE" sz="1000" b="1" dirty="0">
              <a:solidFill>
                <a:schemeClr val="bg2"/>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1D9F437F-8B03-B440-ABDF-C5083936D69F}"/>
              </a:ext>
            </a:extLst>
          </p:cNvPr>
          <p:cNvCxnSpPr/>
          <p:nvPr userDrawn="1"/>
        </p:nvCxnSpPr>
        <p:spPr>
          <a:xfrm>
            <a:off x="11742995" y="6479458"/>
            <a:ext cx="0" cy="160593"/>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xmlns="" id="{EACC21EB-A124-1B41-A8F4-E5249EDB11EE}"/>
              </a:ext>
            </a:extLst>
          </p:cNvPr>
          <p:cNvPicPr>
            <a:picLocks noChangeAspect="1"/>
          </p:cNvPicPr>
          <p:nvPr userDrawn="1"/>
        </p:nvPicPr>
        <p:blipFill>
          <a:blip r:embed="rId9"/>
          <a:stretch>
            <a:fillRect/>
          </a:stretch>
        </p:blipFill>
        <p:spPr>
          <a:xfrm>
            <a:off x="5437717" y="6118735"/>
            <a:ext cx="1182655" cy="709593"/>
          </a:xfrm>
          <a:prstGeom prst="rect">
            <a:avLst/>
          </a:prstGeom>
        </p:spPr>
      </p:pic>
    </p:spTree>
    <p:extLst>
      <p:ext uri="{BB962C8B-B14F-4D97-AF65-F5344CB8AC3E}">
        <p14:creationId xmlns:p14="http://schemas.microsoft.com/office/powerpoint/2010/main" val="100174061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ftr="0"/>
  <p:txStyles>
    <p:titleStyle>
      <a:lvl1pPr algn="ctr" defTabSz="457200" rtl="0" eaLnBrk="1" latinLnBrk="0" hangingPunct="1">
        <a:spcBef>
          <a:spcPct val="0"/>
        </a:spcBef>
        <a:buNone/>
        <a:defRPr sz="5000" b="1" i="0" kern="1200" baseline="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www.fibl.org/en/switzerland/research/soil-sciences/bw-projekte/dok-trial.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ifo.am/Joi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2. Pioneers &amp; history of Organic Agriculture:</a:t>
            </a:r>
            <a:br>
              <a:rPr lang="en-US" sz="3600" dirty="0"/>
            </a:br>
            <a:r>
              <a:rPr lang="en-US" sz="3200" b="0" i="1" dirty="0"/>
              <a:t>We stand on the shoulders of giants…</a:t>
            </a:r>
            <a:endParaRPr lang="en-US" sz="3600" dirty="0"/>
          </a:p>
        </p:txBody>
      </p:sp>
    </p:spTree>
    <p:extLst>
      <p:ext uri="{BB962C8B-B14F-4D97-AF65-F5344CB8AC3E}">
        <p14:creationId xmlns:p14="http://schemas.microsoft.com/office/powerpoint/2010/main" val="122014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6E695D-80FD-EC51-0B7C-87CC42DCA7C7}"/>
              </a:ext>
            </a:extLst>
          </p:cNvPr>
          <p:cNvSpPr>
            <a:spLocks noGrp="1"/>
          </p:cNvSpPr>
          <p:nvPr>
            <p:ph type="title"/>
          </p:nvPr>
        </p:nvSpPr>
        <p:spPr/>
        <p:txBody>
          <a:bodyPr/>
          <a:lstStyle/>
          <a:p>
            <a:endParaRPr lang="es-ES_tradnl"/>
          </a:p>
        </p:txBody>
      </p:sp>
      <p:sp>
        <p:nvSpPr>
          <p:cNvPr id="3" name="Marcador de posición de imagen 2">
            <a:extLst>
              <a:ext uri="{FF2B5EF4-FFF2-40B4-BE49-F238E27FC236}">
                <a16:creationId xmlns:a16="http://schemas.microsoft.com/office/drawing/2014/main" xmlns="" id="{B7AAD05D-20D5-02A8-99DF-44DCFE0B6414}"/>
              </a:ext>
            </a:extLst>
          </p:cNvPr>
          <p:cNvSpPr>
            <a:spLocks noGrp="1"/>
          </p:cNvSpPr>
          <p:nvPr>
            <p:ph type="pic" sz="quarter" idx="10"/>
          </p:nvPr>
        </p:nvSpPr>
        <p:spPr/>
      </p:sp>
      <p:sp>
        <p:nvSpPr>
          <p:cNvPr id="4" name="Marcador de contenido 3">
            <a:extLst>
              <a:ext uri="{FF2B5EF4-FFF2-40B4-BE49-F238E27FC236}">
                <a16:creationId xmlns:a16="http://schemas.microsoft.com/office/drawing/2014/main" xmlns="" id="{70361E5D-27F8-4350-372E-A28F2E982F76}"/>
              </a:ext>
            </a:extLst>
          </p:cNvPr>
          <p:cNvSpPr>
            <a:spLocks noGrp="1"/>
          </p:cNvSpPr>
          <p:nvPr>
            <p:ph sz="quarter" idx="11"/>
          </p:nvPr>
        </p:nvSpPr>
        <p:spPr/>
        <p:txBody>
          <a:bodyPr/>
          <a:lstStyle/>
          <a:p>
            <a:endParaRPr lang="es-ES_tradnl"/>
          </a:p>
        </p:txBody>
      </p:sp>
      <p:sp>
        <p:nvSpPr>
          <p:cNvPr id="5" name="CuadroTexto 4">
            <a:extLst>
              <a:ext uri="{FF2B5EF4-FFF2-40B4-BE49-F238E27FC236}">
                <a16:creationId xmlns:a16="http://schemas.microsoft.com/office/drawing/2014/main" xmlns="" id="{DBFC2BE5-0600-DF0F-4521-E0E937C3DF55}"/>
              </a:ext>
            </a:extLst>
          </p:cNvPr>
          <p:cNvSpPr txBox="1"/>
          <p:nvPr/>
        </p:nvSpPr>
        <p:spPr>
          <a:xfrm>
            <a:off x="4419098" y="1981200"/>
            <a:ext cx="3353803" cy="584775"/>
          </a:xfrm>
          <a:prstGeom prst="rect">
            <a:avLst/>
          </a:prstGeom>
          <a:noFill/>
        </p:spPr>
        <p:txBody>
          <a:bodyPr wrap="none" rtlCol="0">
            <a:spAutoFit/>
          </a:bodyPr>
          <a:lstStyle/>
          <a:p>
            <a:r>
              <a:rPr lang="es-ES_tradnl" sz="3200" dirty="0">
                <a:solidFill>
                  <a:schemeClr val="bg1"/>
                </a:solidFill>
              </a:rPr>
              <a:t>SHORT EXERCISE</a:t>
            </a:r>
          </a:p>
        </p:txBody>
      </p:sp>
    </p:spTree>
    <p:extLst>
      <p:ext uri="{BB962C8B-B14F-4D97-AF65-F5344CB8AC3E}">
        <p14:creationId xmlns:p14="http://schemas.microsoft.com/office/powerpoint/2010/main" val="3667594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dirty="0"/>
              <a:t>3. The WHAT and HOW of Organic Agriculture…</a:t>
            </a:r>
            <a:endParaRPr lang="en-US" dirty="0"/>
          </a:p>
        </p:txBody>
      </p:sp>
    </p:spTree>
    <p:extLst>
      <p:ext uri="{BB962C8B-B14F-4D97-AF65-F5344CB8AC3E}">
        <p14:creationId xmlns:p14="http://schemas.microsoft.com/office/powerpoint/2010/main" val="482097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 and Principles</a:t>
            </a:r>
          </a:p>
        </p:txBody>
      </p:sp>
    </p:spTree>
    <p:extLst>
      <p:ext uri="{BB962C8B-B14F-4D97-AF65-F5344CB8AC3E}">
        <p14:creationId xmlns:p14="http://schemas.microsoft.com/office/powerpoint/2010/main" val="156025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057400" y="1762126"/>
            <a:ext cx="792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marL="457200" indent="-457200">
              <a:buFont typeface="+mj-lt"/>
              <a:buAutoNum type="arabicPeriod"/>
            </a:pPr>
            <a:r>
              <a:rPr lang="en-US" altLang="x-none" sz="2400" u="sng" dirty="0">
                <a:solidFill>
                  <a:srgbClr val="222D75"/>
                </a:solidFill>
              </a:rPr>
              <a:t>Let’s brainstorm </a:t>
            </a:r>
            <a:r>
              <a:rPr lang="en-US" altLang="x-none" sz="2400" dirty="0">
                <a:solidFill>
                  <a:srgbClr val="222D75"/>
                </a:solidFill>
              </a:rPr>
              <a:t>- list words/short phrases describing organic.</a:t>
            </a:r>
          </a:p>
          <a:p>
            <a:pPr marL="457200" indent="-457200">
              <a:buFont typeface="+mj-lt"/>
              <a:buAutoNum type="arabicPeriod"/>
            </a:pPr>
            <a:r>
              <a:rPr lang="en-US" altLang="x-none" sz="2400" u="sng" dirty="0">
                <a:solidFill>
                  <a:srgbClr val="222D75"/>
                </a:solidFill>
              </a:rPr>
              <a:t>Speed-date groups</a:t>
            </a:r>
            <a:r>
              <a:rPr lang="en-US" altLang="x-none" sz="2400" dirty="0">
                <a:solidFill>
                  <a:srgbClr val="222D75"/>
                </a:solidFill>
              </a:rPr>
              <a:t>: Use the words, and write a definition.</a:t>
            </a:r>
          </a:p>
        </p:txBody>
      </p:sp>
      <p:sp>
        <p:nvSpPr>
          <p:cNvPr id="23554"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Organic Agriculture definition</a:t>
            </a:r>
          </a:p>
        </p:txBody>
      </p:sp>
    </p:spTree>
    <p:extLst>
      <p:ext uri="{BB962C8B-B14F-4D97-AF65-F5344CB8AC3E}">
        <p14:creationId xmlns:p14="http://schemas.microsoft.com/office/powerpoint/2010/main" val="25353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265113" y="974728"/>
            <a:ext cx="1153159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US" altLang="x-none" sz="3200" dirty="0">
                <a:solidFill>
                  <a:srgbClr val="222D75"/>
                </a:solidFill>
              </a:rPr>
              <a:t>Organic Agriculture is a production system that sustains the </a:t>
            </a:r>
            <a:r>
              <a:rPr lang="en-US" altLang="x-none" sz="3200" b="1" dirty="0">
                <a:solidFill>
                  <a:srgbClr val="222D75"/>
                </a:solidFill>
              </a:rPr>
              <a:t>health of soils, ecosystems and people.</a:t>
            </a:r>
          </a:p>
          <a:p>
            <a:pPr algn="ctr"/>
            <a:endParaRPr lang="en-US" altLang="x-none" sz="3200" b="1" dirty="0">
              <a:solidFill>
                <a:srgbClr val="222D75"/>
              </a:solidFill>
            </a:endParaRPr>
          </a:p>
          <a:p>
            <a:pPr algn="ctr"/>
            <a:r>
              <a:rPr lang="en-US" altLang="x-none" sz="3200" dirty="0">
                <a:solidFill>
                  <a:srgbClr val="222D75"/>
                </a:solidFill>
              </a:rPr>
              <a:t>It relies on </a:t>
            </a:r>
            <a:r>
              <a:rPr lang="en-US" altLang="x-none" sz="3200" b="1" dirty="0">
                <a:solidFill>
                  <a:srgbClr val="222D75"/>
                </a:solidFill>
              </a:rPr>
              <a:t>ecological processes, biodiversity and cycles adapted to local conditions</a:t>
            </a:r>
            <a:r>
              <a:rPr lang="en-US" altLang="x-none" sz="3200" dirty="0">
                <a:solidFill>
                  <a:srgbClr val="222D75"/>
                </a:solidFill>
              </a:rPr>
              <a:t>, rather than the use of inputs with adverse effects.</a:t>
            </a:r>
          </a:p>
          <a:p>
            <a:pPr algn="ctr"/>
            <a:endParaRPr lang="en-US" altLang="x-none" sz="3200" dirty="0">
              <a:solidFill>
                <a:srgbClr val="222D75"/>
              </a:solidFill>
            </a:endParaRPr>
          </a:p>
          <a:p>
            <a:pPr algn="ctr"/>
            <a:r>
              <a:rPr lang="en-US" altLang="x-none" sz="3200" dirty="0">
                <a:solidFill>
                  <a:srgbClr val="222D75"/>
                </a:solidFill>
              </a:rPr>
              <a:t>Organic Agriculture combines </a:t>
            </a:r>
            <a:r>
              <a:rPr lang="en-US" altLang="x-none" sz="3200" b="1" dirty="0">
                <a:solidFill>
                  <a:srgbClr val="222D75"/>
                </a:solidFill>
              </a:rPr>
              <a:t>tradition, innovation and science to benefit the shared environment and promote fair relationships and a good quality of life </a:t>
            </a:r>
            <a:r>
              <a:rPr lang="en-US" altLang="x-none" sz="3200" dirty="0">
                <a:solidFill>
                  <a:srgbClr val="222D75"/>
                </a:solidFill>
              </a:rPr>
              <a:t>for all involved.</a:t>
            </a:r>
          </a:p>
          <a:p>
            <a:pPr algn="ctr"/>
            <a:r>
              <a:rPr lang="en-US" altLang="x-none" sz="3200" i="1" dirty="0">
                <a:solidFill>
                  <a:srgbClr val="222D75"/>
                </a:solidFill>
              </a:rPr>
              <a:t>(IFOAM definition: 2008, GA Vignola)</a:t>
            </a:r>
          </a:p>
        </p:txBody>
      </p:sp>
      <p:sp>
        <p:nvSpPr>
          <p:cNvPr id="24578" name="Title 1"/>
          <p:cNvSpPr txBox="1">
            <a:spLocks/>
          </p:cNvSpPr>
          <p:nvPr/>
        </p:nvSpPr>
        <p:spPr bwMode="auto">
          <a:xfrm>
            <a:off x="561446" y="124357"/>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dirty="0">
                <a:solidFill>
                  <a:schemeClr val="bg1"/>
                </a:solidFill>
              </a:rPr>
              <a:t>IFOAM OA definition:</a:t>
            </a:r>
          </a:p>
        </p:txBody>
      </p:sp>
    </p:spTree>
    <p:extLst>
      <p:ext uri="{BB962C8B-B14F-4D97-AF65-F5344CB8AC3E}">
        <p14:creationId xmlns:p14="http://schemas.microsoft.com/office/powerpoint/2010/main" val="781662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9951" y="1533525"/>
            <a:ext cx="7805739" cy="4470400"/>
          </a:xfrm>
        </p:spPr>
        <p:txBody>
          <a:bodyPr rtlCol="0">
            <a:noAutofit/>
          </a:bodyPr>
          <a:lstStyle/>
          <a:p>
            <a:pPr marL="0" indent="0" algn="ctr">
              <a:lnSpc>
                <a:spcPct val="120000"/>
              </a:lnSpc>
              <a:buNone/>
              <a:defRPr/>
            </a:pPr>
            <a:r>
              <a:rPr lang="en-GB" sz="2000" dirty="0">
                <a:solidFill>
                  <a:schemeClr val="bg1"/>
                </a:solidFill>
              </a:rPr>
              <a:t>Organic agriculture is a holistic production management system which promotes and enhances agro-ecosystem health, including biodiversity, biological cycles, and soil biological activity.</a:t>
            </a:r>
          </a:p>
          <a:p>
            <a:pPr marL="0" indent="0" algn="ctr">
              <a:lnSpc>
                <a:spcPct val="120000"/>
              </a:lnSpc>
              <a:buNone/>
              <a:defRPr/>
            </a:pPr>
            <a:r>
              <a:rPr lang="en-GB" sz="2000" dirty="0">
                <a:solidFill>
                  <a:schemeClr val="bg1"/>
                </a:solidFill>
              </a:rPr>
              <a:t>It emphasises the use of management practices in preference to the use of off-farm inputs, taking into account that regional conditions require locally adapted systems.</a:t>
            </a:r>
          </a:p>
          <a:p>
            <a:pPr marL="0" indent="0" algn="ctr">
              <a:lnSpc>
                <a:spcPct val="120000"/>
              </a:lnSpc>
              <a:buNone/>
              <a:defRPr/>
            </a:pPr>
            <a:r>
              <a:rPr lang="en-GB" sz="2000" dirty="0">
                <a:solidFill>
                  <a:schemeClr val="bg1"/>
                </a:solidFill>
              </a:rPr>
              <a:t>This is accomplished by using, where possible, agronomic, biological, and mechanical methods, as opposed to using synthetic materials, to fulfil any specific function within the system.</a:t>
            </a:r>
          </a:p>
          <a:p>
            <a:pPr marL="0" indent="0" algn="ctr">
              <a:lnSpc>
                <a:spcPct val="120000"/>
              </a:lnSpc>
              <a:buNone/>
              <a:defRPr/>
            </a:pPr>
            <a:r>
              <a:rPr lang="en-GB" sz="1600" i="1" dirty="0">
                <a:solidFill>
                  <a:schemeClr val="bg1"/>
                </a:solidFill>
              </a:rPr>
              <a:t>(FAO/WHO Codex Alimentarius Commission, 1999).</a:t>
            </a:r>
          </a:p>
        </p:txBody>
      </p:sp>
      <p:sp>
        <p:nvSpPr>
          <p:cNvPr id="25602" name="Date Placeholder 3"/>
          <p:cNvSpPr>
            <a:spLocks noGrp="1"/>
          </p:cNvSpPr>
          <p:nvPr>
            <p:ph type="dt" sz="quarter" idx="4294967295"/>
          </p:nvPr>
        </p:nvSpPr>
        <p:spPr bwMode="auto">
          <a:xfrm>
            <a:off x="1828800" y="6400800"/>
            <a:ext cx="38354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32" indent="-285744">
              <a:defRPr>
                <a:solidFill>
                  <a:schemeClr val="tx1"/>
                </a:solidFill>
                <a:latin typeface="Century Gothic" charset="0"/>
                <a:ea typeface="ＭＳ Ｐゴシック" charset="-128"/>
              </a:defRPr>
            </a:lvl2pPr>
            <a:lvl3pPr marL="1142971" indent="-228594">
              <a:defRPr>
                <a:solidFill>
                  <a:schemeClr val="tx1"/>
                </a:solidFill>
                <a:latin typeface="Century Gothic" charset="0"/>
                <a:ea typeface="ＭＳ Ｐゴシック" charset="-128"/>
              </a:defRPr>
            </a:lvl3pPr>
            <a:lvl4pPr marL="1600160" indent="-228594">
              <a:defRPr>
                <a:solidFill>
                  <a:schemeClr val="tx1"/>
                </a:solidFill>
                <a:latin typeface="Century Gothic" charset="0"/>
                <a:ea typeface="ＭＳ Ｐゴシック" charset="-128"/>
              </a:defRPr>
            </a:lvl4pPr>
            <a:lvl5pPr marL="2057349" indent="-228594">
              <a:defRPr>
                <a:solidFill>
                  <a:schemeClr val="tx1"/>
                </a:solidFill>
                <a:latin typeface="Century Gothic" charset="0"/>
                <a:ea typeface="ＭＳ Ｐゴシック" charset="-128"/>
              </a:defRPr>
            </a:lvl5pPr>
            <a:lvl6pPr marL="2514537" indent="-228594" defTabSz="457189" fontAlgn="base">
              <a:spcBef>
                <a:spcPct val="0"/>
              </a:spcBef>
              <a:spcAft>
                <a:spcPct val="0"/>
              </a:spcAft>
              <a:defRPr>
                <a:solidFill>
                  <a:schemeClr val="tx1"/>
                </a:solidFill>
                <a:latin typeface="Century Gothic" charset="0"/>
                <a:ea typeface="ＭＳ Ｐゴシック" charset="-128"/>
              </a:defRPr>
            </a:lvl6pPr>
            <a:lvl7pPr marL="2971726" indent="-228594" defTabSz="457189" fontAlgn="base">
              <a:spcBef>
                <a:spcPct val="0"/>
              </a:spcBef>
              <a:spcAft>
                <a:spcPct val="0"/>
              </a:spcAft>
              <a:defRPr>
                <a:solidFill>
                  <a:schemeClr val="tx1"/>
                </a:solidFill>
                <a:latin typeface="Century Gothic" charset="0"/>
                <a:ea typeface="ＭＳ Ｐゴシック" charset="-128"/>
              </a:defRPr>
            </a:lvl7pPr>
            <a:lvl8pPr marL="3428914" indent="-228594" defTabSz="457189" fontAlgn="base">
              <a:spcBef>
                <a:spcPct val="0"/>
              </a:spcBef>
              <a:spcAft>
                <a:spcPct val="0"/>
              </a:spcAft>
              <a:defRPr>
                <a:solidFill>
                  <a:schemeClr val="tx1"/>
                </a:solidFill>
                <a:latin typeface="Century Gothic" charset="0"/>
                <a:ea typeface="ＭＳ Ｐゴシック" charset="-128"/>
              </a:defRPr>
            </a:lvl8pPr>
            <a:lvl9pPr marL="3886103" indent="-228594" defTabSz="457189" fontAlgn="base">
              <a:spcBef>
                <a:spcPct val="0"/>
              </a:spcBef>
              <a:spcAft>
                <a:spcPct val="0"/>
              </a:spcAft>
              <a:defRPr>
                <a:solidFill>
                  <a:schemeClr val="tx1"/>
                </a:solidFill>
                <a:latin typeface="Century Gothic" charset="0"/>
                <a:ea typeface="ＭＳ Ｐゴシック" charset="-128"/>
              </a:defRPr>
            </a:lvl9pPr>
          </a:lstStyle>
          <a:p>
            <a:endParaRPr lang="de-DE" altLang="x-none"/>
          </a:p>
          <a:p>
            <a:endParaRPr lang="de-DE" altLang="x-none"/>
          </a:p>
        </p:txBody>
      </p:sp>
      <p:sp>
        <p:nvSpPr>
          <p:cNvPr id="25603" name="Title 1"/>
          <p:cNvSpPr>
            <a:spLocks noGrp="1"/>
          </p:cNvSpPr>
          <p:nvPr>
            <p:ph type="title"/>
          </p:nvPr>
        </p:nvSpPr>
        <p:spPr/>
        <p:txBody>
          <a:bodyPr/>
          <a:lstStyle/>
          <a:p>
            <a:endParaRPr lang="en-US" altLang="x-none" dirty="0"/>
          </a:p>
        </p:txBody>
      </p:sp>
      <p:sp>
        <p:nvSpPr>
          <p:cNvPr id="2" name="CuadroTexto 1">
            <a:extLst>
              <a:ext uri="{FF2B5EF4-FFF2-40B4-BE49-F238E27FC236}">
                <a16:creationId xmlns:a16="http://schemas.microsoft.com/office/drawing/2014/main" xmlns="" id="{F8AEC647-4E80-82F0-35F8-9B58D1A9C3E1}"/>
              </a:ext>
            </a:extLst>
          </p:cNvPr>
          <p:cNvSpPr txBox="1"/>
          <p:nvPr/>
        </p:nvSpPr>
        <p:spPr>
          <a:xfrm>
            <a:off x="5088561" y="0"/>
            <a:ext cx="1151277" cy="646331"/>
          </a:xfrm>
          <a:prstGeom prst="rect">
            <a:avLst/>
          </a:prstGeom>
          <a:noFill/>
        </p:spPr>
        <p:txBody>
          <a:bodyPr wrap="none" rtlCol="0">
            <a:spAutoFit/>
          </a:bodyPr>
          <a:lstStyle/>
          <a:p>
            <a:r>
              <a:rPr lang="en-US" altLang="x-none" sz="3600" b="1" dirty="0">
                <a:solidFill>
                  <a:schemeClr val="bg1"/>
                </a:solidFill>
              </a:rPr>
              <a:t>FAO</a:t>
            </a:r>
            <a:endParaRPr lang="es-ES_tradnl" sz="3600" b="1" dirty="0">
              <a:solidFill>
                <a:schemeClr val="bg1"/>
              </a:solidFill>
            </a:endParaRPr>
          </a:p>
        </p:txBody>
      </p:sp>
    </p:spTree>
    <p:extLst>
      <p:ext uri="{BB962C8B-B14F-4D97-AF65-F5344CB8AC3E}">
        <p14:creationId xmlns:p14="http://schemas.microsoft.com/office/powerpoint/2010/main" val="169419758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2297116" y="1768477"/>
            <a:ext cx="7448551" cy="4171951"/>
          </a:xfrm>
        </p:spPr>
        <p:txBody>
          <a:bodyPr/>
          <a:lstStyle/>
          <a:p>
            <a:pPr marL="0" indent="0" algn="ctr">
              <a:buNone/>
            </a:pPr>
            <a:r>
              <a:rPr lang="en-US" altLang="en-US" sz="2400" dirty="0">
                <a:solidFill>
                  <a:schemeClr val="bg1"/>
                </a:solidFill>
              </a:rPr>
              <a:t>“</a:t>
            </a:r>
            <a:r>
              <a:rPr lang="en-US" altLang="x-none" sz="2400" dirty="0">
                <a:solidFill>
                  <a:schemeClr val="bg1"/>
                </a:solidFill>
              </a:rPr>
              <a:t>Organic farming is a system which avoids or largely excludes the use of synthetic inputs (such as fertilizers, pesticides, hormones, feed additives etc.) and to the maximum extent feasible rely upon crop rotations, crop residues, animal manures, off-farm organic waste, mineral grade rock additives and biological system of nutrient mobilization and plant protection</a:t>
            </a:r>
            <a:r>
              <a:rPr lang="en-US" altLang="en-US" sz="2400" dirty="0">
                <a:solidFill>
                  <a:schemeClr val="bg1"/>
                </a:solidFill>
              </a:rPr>
              <a:t>”</a:t>
            </a:r>
            <a:r>
              <a:rPr lang="en-US" altLang="x-none" sz="2400" dirty="0">
                <a:solidFill>
                  <a:schemeClr val="bg1"/>
                </a:solidFill>
              </a:rPr>
              <a:t> </a:t>
            </a:r>
          </a:p>
          <a:p>
            <a:pPr marL="0" indent="0" algn="ctr">
              <a:buNone/>
            </a:pPr>
            <a:r>
              <a:rPr lang="en-US" altLang="x-none" sz="2000" i="1" dirty="0"/>
              <a:t>(USDA study team)</a:t>
            </a:r>
            <a:endParaRPr lang="en-US" altLang="x-none" sz="2400" i="1" dirty="0"/>
          </a:p>
        </p:txBody>
      </p:sp>
      <p:sp>
        <p:nvSpPr>
          <p:cNvPr id="26626" name="Date Placeholder 3"/>
          <p:cNvSpPr>
            <a:spLocks noGrp="1"/>
          </p:cNvSpPr>
          <p:nvPr>
            <p:ph type="dt" sz="quarter" idx="4294967295"/>
          </p:nvPr>
        </p:nvSpPr>
        <p:spPr bwMode="auto">
          <a:xfrm>
            <a:off x="1828800" y="6400800"/>
            <a:ext cx="38354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32" indent="-285744">
              <a:defRPr>
                <a:solidFill>
                  <a:schemeClr val="tx1"/>
                </a:solidFill>
                <a:latin typeface="Century Gothic" charset="0"/>
                <a:ea typeface="ＭＳ Ｐゴシック" charset="-128"/>
              </a:defRPr>
            </a:lvl2pPr>
            <a:lvl3pPr marL="1142971" indent="-228594">
              <a:defRPr>
                <a:solidFill>
                  <a:schemeClr val="tx1"/>
                </a:solidFill>
                <a:latin typeface="Century Gothic" charset="0"/>
                <a:ea typeface="ＭＳ Ｐゴシック" charset="-128"/>
              </a:defRPr>
            </a:lvl3pPr>
            <a:lvl4pPr marL="1600160" indent="-228594">
              <a:defRPr>
                <a:solidFill>
                  <a:schemeClr val="tx1"/>
                </a:solidFill>
                <a:latin typeface="Century Gothic" charset="0"/>
                <a:ea typeface="ＭＳ Ｐゴシック" charset="-128"/>
              </a:defRPr>
            </a:lvl4pPr>
            <a:lvl5pPr marL="2057349" indent="-228594">
              <a:defRPr>
                <a:solidFill>
                  <a:schemeClr val="tx1"/>
                </a:solidFill>
                <a:latin typeface="Century Gothic" charset="0"/>
                <a:ea typeface="ＭＳ Ｐゴシック" charset="-128"/>
              </a:defRPr>
            </a:lvl5pPr>
            <a:lvl6pPr marL="2514537" indent="-228594" defTabSz="457189" fontAlgn="base">
              <a:spcBef>
                <a:spcPct val="0"/>
              </a:spcBef>
              <a:spcAft>
                <a:spcPct val="0"/>
              </a:spcAft>
              <a:defRPr>
                <a:solidFill>
                  <a:schemeClr val="tx1"/>
                </a:solidFill>
                <a:latin typeface="Century Gothic" charset="0"/>
                <a:ea typeface="ＭＳ Ｐゴシック" charset="-128"/>
              </a:defRPr>
            </a:lvl6pPr>
            <a:lvl7pPr marL="2971726" indent="-228594" defTabSz="457189" fontAlgn="base">
              <a:spcBef>
                <a:spcPct val="0"/>
              </a:spcBef>
              <a:spcAft>
                <a:spcPct val="0"/>
              </a:spcAft>
              <a:defRPr>
                <a:solidFill>
                  <a:schemeClr val="tx1"/>
                </a:solidFill>
                <a:latin typeface="Century Gothic" charset="0"/>
                <a:ea typeface="ＭＳ Ｐゴシック" charset="-128"/>
              </a:defRPr>
            </a:lvl7pPr>
            <a:lvl8pPr marL="3428914" indent="-228594" defTabSz="457189" fontAlgn="base">
              <a:spcBef>
                <a:spcPct val="0"/>
              </a:spcBef>
              <a:spcAft>
                <a:spcPct val="0"/>
              </a:spcAft>
              <a:defRPr>
                <a:solidFill>
                  <a:schemeClr val="tx1"/>
                </a:solidFill>
                <a:latin typeface="Century Gothic" charset="0"/>
                <a:ea typeface="ＭＳ Ｐゴシック" charset="-128"/>
              </a:defRPr>
            </a:lvl8pPr>
            <a:lvl9pPr marL="3886103" indent="-228594" defTabSz="457189" fontAlgn="base">
              <a:spcBef>
                <a:spcPct val="0"/>
              </a:spcBef>
              <a:spcAft>
                <a:spcPct val="0"/>
              </a:spcAft>
              <a:defRPr>
                <a:solidFill>
                  <a:schemeClr val="tx1"/>
                </a:solidFill>
                <a:latin typeface="Century Gothic" charset="0"/>
                <a:ea typeface="ＭＳ Ｐゴシック" charset="-128"/>
              </a:defRPr>
            </a:lvl9pPr>
          </a:lstStyle>
          <a:p>
            <a:endParaRPr lang="de-DE" altLang="x-none"/>
          </a:p>
          <a:p>
            <a:endParaRPr lang="de-DE" altLang="x-none"/>
          </a:p>
        </p:txBody>
      </p:sp>
      <p:sp>
        <p:nvSpPr>
          <p:cNvPr id="26627" name="Title 1"/>
          <p:cNvSpPr>
            <a:spLocks noGrp="1"/>
          </p:cNvSpPr>
          <p:nvPr>
            <p:ph type="title"/>
          </p:nvPr>
        </p:nvSpPr>
        <p:spPr/>
        <p:txBody>
          <a:bodyPr/>
          <a:lstStyle/>
          <a:p>
            <a:endParaRPr lang="en-US" altLang="x-none" dirty="0"/>
          </a:p>
        </p:txBody>
      </p:sp>
      <p:sp>
        <p:nvSpPr>
          <p:cNvPr id="2" name="CuadroTexto 1">
            <a:extLst>
              <a:ext uri="{FF2B5EF4-FFF2-40B4-BE49-F238E27FC236}">
                <a16:creationId xmlns:a16="http://schemas.microsoft.com/office/drawing/2014/main" xmlns="" id="{4326F864-CFC6-E704-885A-233D7B48E52E}"/>
              </a:ext>
            </a:extLst>
          </p:cNvPr>
          <p:cNvSpPr txBox="1"/>
          <p:nvPr/>
        </p:nvSpPr>
        <p:spPr>
          <a:xfrm>
            <a:off x="4895400" y="917572"/>
            <a:ext cx="1537600" cy="707886"/>
          </a:xfrm>
          <a:prstGeom prst="rect">
            <a:avLst/>
          </a:prstGeom>
          <a:noFill/>
        </p:spPr>
        <p:txBody>
          <a:bodyPr wrap="none" rtlCol="0">
            <a:spAutoFit/>
          </a:bodyPr>
          <a:lstStyle/>
          <a:p>
            <a:r>
              <a:rPr lang="en-US" altLang="x-none" sz="4000" b="1" dirty="0">
                <a:solidFill>
                  <a:schemeClr val="bg1"/>
                </a:solidFill>
              </a:rPr>
              <a:t>USDA</a:t>
            </a:r>
            <a:endParaRPr lang="es-ES_tradnl" sz="4000" b="1" dirty="0">
              <a:solidFill>
                <a:schemeClr val="bg1"/>
              </a:solidFill>
            </a:endParaRPr>
          </a:p>
        </p:txBody>
      </p:sp>
    </p:spTree>
    <p:extLst>
      <p:ext uri="{BB962C8B-B14F-4D97-AF65-F5344CB8AC3E}">
        <p14:creationId xmlns:p14="http://schemas.microsoft.com/office/powerpoint/2010/main" val="89306829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2247903" y="1471616"/>
            <a:ext cx="7448551" cy="4171951"/>
          </a:xfrm>
        </p:spPr>
        <p:txBody>
          <a:bodyPr/>
          <a:lstStyle/>
          <a:p>
            <a:pPr marL="0" indent="0" algn="ctr">
              <a:buNone/>
            </a:pPr>
            <a:r>
              <a:rPr lang="en-US" altLang="en-US" sz="2200" dirty="0">
                <a:solidFill>
                  <a:schemeClr val="bg1"/>
                </a:solidFill>
              </a:rPr>
              <a:t>“</a:t>
            </a:r>
            <a:r>
              <a:rPr lang="en-US" altLang="x-none" sz="2200" dirty="0">
                <a:solidFill>
                  <a:schemeClr val="bg1"/>
                </a:solidFill>
              </a:rPr>
              <a:t>Organic farming is farming in spirits</a:t>
            </a:r>
            <a:r>
              <a:rPr lang="en-US" altLang="x-none" sz="2200" i="1" dirty="0">
                <a:solidFill>
                  <a:schemeClr val="bg1"/>
                </a:solidFill>
              </a:rPr>
              <a:t> </a:t>
            </a:r>
            <a:r>
              <a:rPr lang="en-US" altLang="x-none" sz="2200" dirty="0">
                <a:solidFill>
                  <a:schemeClr val="bg1"/>
                </a:solidFill>
              </a:rPr>
              <a:t>of organic relationship. In this system everything is connected with everything else. </a:t>
            </a:r>
          </a:p>
          <a:p>
            <a:pPr marL="0" indent="0" algn="ctr">
              <a:buNone/>
            </a:pPr>
            <a:r>
              <a:rPr lang="en-US" altLang="x-none" sz="2200" dirty="0">
                <a:solidFill>
                  <a:schemeClr val="bg1"/>
                </a:solidFill>
              </a:rPr>
              <a:t>Since organic farming means placing farming on integral relationship, we should be well aware about the relationship between the soil, water and plants, between soil-soil microbes and waste products, between the vegetable kingdom and the animal kingdom of which the apex animal is the human being, between agriculture and forestry, between soil, water and atmosphere etc.</a:t>
            </a:r>
          </a:p>
          <a:p>
            <a:pPr marL="0" indent="0" algn="ctr">
              <a:buNone/>
            </a:pPr>
            <a:r>
              <a:rPr lang="en-US" altLang="x-none" sz="2200" dirty="0">
                <a:solidFill>
                  <a:schemeClr val="bg1"/>
                </a:solidFill>
              </a:rPr>
              <a:t>It is the totality of these relationships that is the bedrock of organic farming.</a:t>
            </a:r>
            <a:r>
              <a:rPr lang="en-US" altLang="en-US" sz="2200" dirty="0">
                <a:solidFill>
                  <a:schemeClr val="bg1"/>
                </a:solidFill>
              </a:rPr>
              <a:t>”</a:t>
            </a:r>
            <a:r>
              <a:rPr lang="en-US" altLang="x-none" sz="2200" dirty="0">
                <a:solidFill>
                  <a:schemeClr val="bg1"/>
                </a:solidFill>
              </a:rPr>
              <a:t> </a:t>
            </a:r>
          </a:p>
          <a:p>
            <a:pPr marL="0" indent="0" algn="ctr">
              <a:buNone/>
            </a:pPr>
            <a:r>
              <a:rPr lang="en-US" altLang="x-none" sz="2000" i="1" dirty="0">
                <a:solidFill>
                  <a:schemeClr val="bg1"/>
                </a:solidFill>
              </a:rPr>
              <a:t>(NCOF FAQ website)</a:t>
            </a:r>
          </a:p>
        </p:txBody>
      </p:sp>
      <p:sp>
        <p:nvSpPr>
          <p:cNvPr id="27650" name="Date Placeholder 3"/>
          <p:cNvSpPr>
            <a:spLocks noGrp="1"/>
          </p:cNvSpPr>
          <p:nvPr>
            <p:ph type="dt" sz="quarter" idx="4294967295"/>
          </p:nvPr>
        </p:nvSpPr>
        <p:spPr bwMode="auto">
          <a:xfrm>
            <a:off x="1828800" y="6400800"/>
            <a:ext cx="38354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32" indent="-285744">
              <a:defRPr>
                <a:solidFill>
                  <a:schemeClr val="tx1"/>
                </a:solidFill>
                <a:latin typeface="Century Gothic" charset="0"/>
                <a:ea typeface="ＭＳ Ｐゴシック" charset="-128"/>
              </a:defRPr>
            </a:lvl2pPr>
            <a:lvl3pPr marL="1142971" indent="-228594">
              <a:defRPr>
                <a:solidFill>
                  <a:schemeClr val="tx1"/>
                </a:solidFill>
                <a:latin typeface="Century Gothic" charset="0"/>
                <a:ea typeface="ＭＳ Ｐゴシック" charset="-128"/>
              </a:defRPr>
            </a:lvl3pPr>
            <a:lvl4pPr marL="1600160" indent="-228594">
              <a:defRPr>
                <a:solidFill>
                  <a:schemeClr val="tx1"/>
                </a:solidFill>
                <a:latin typeface="Century Gothic" charset="0"/>
                <a:ea typeface="ＭＳ Ｐゴシック" charset="-128"/>
              </a:defRPr>
            </a:lvl4pPr>
            <a:lvl5pPr marL="2057349" indent="-228594">
              <a:defRPr>
                <a:solidFill>
                  <a:schemeClr val="tx1"/>
                </a:solidFill>
                <a:latin typeface="Century Gothic" charset="0"/>
                <a:ea typeface="ＭＳ Ｐゴシック" charset="-128"/>
              </a:defRPr>
            </a:lvl5pPr>
            <a:lvl6pPr marL="2514537" indent="-228594" defTabSz="457189" fontAlgn="base">
              <a:spcBef>
                <a:spcPct val="0"/>
              </a:spcBef>
              <a:spcAft>
                <a:spcPct val="0"/>
              </a:spcAft>
              <a:defRPr>
                <a:solidFill>
                  <a:schemeClr val="tx1"/>
                </a:solidFill>
                <a:latin typeface="Century Gothic" charset="0"/>
                <a:ea typeface="ＭＳ Ｐゴシック" charset="-128"/>
              </a:defRPr>
            </a:lvl6pPr>
            <a:lvl7pPr marL="2971726" indent="-228594" defTabSz="457189" fontAlgn="base">
              <a:spcBef>
                <a:spcPct val="0"/>
              </a:spcBef>
              <a:spcAft>
                <a:spcPct val="0"/>
              </a:spcAft>
              <a:defRPr>
                <a:solidFill>
                  <a:schemeClr val="tx1"/>
                </a:solidFill>
                <a:latin typeface="Century Gothic" charset="0"/>
                <a:ea typeface="ＭＳ Ｐゴシック" charset="-128"/>
              </a:defRPr>
            </a:lvl7pPr>
            <a:lvl8pPr marL="3428914" indent="-228594" defTabSz="457189" fontAlgn="base">
              <a:spcBef>
                <a:spcPct val="0"/>
              </a:spcBef>
              <a:spcAft>
                <a:spcPct val="0"/>
              </a:spcAft>
              <a:defRPr>
                <a:solidFill>
                  <a:schemeClr val="tx1"/>
                </a:solidFill>
                <a:latin typeface="Century Gothic" charset="0"/>
                <a:ea typeface="ＭＳ Ｐゴシック" charset="-128"/>
              </a:defRPr>
            </a:lvl8pPr>
            <a:lvl9pPr marL="3886103" indent="-228594" defTabSz="457189" fontAlgn="base">
              <a:spcBef>
                <a:spcPct val="0"/>
              </a:spcBef>
              <a:spcAft>
                <a:spcPct val="0"/>
              </a:spcAft>
              <a:defRPr>
                <a:solidFill>
                  <a:schemeClr val="tx1"/>
                </a:solidFill>
                <a:latin typeface="Century Gothic" charset="0"/>
                <a:ea typeface="ＭＳ Ｐゴシック" charset="-128"/>
              </a:defRPr>
            </a:lvl9pPr>
          </a:lstStyle>
          <a:p>
            <a:endParaRPr lang="de-DE" altLang="x-none"/>
          </a:p>
          <a:p>
            <a:endParaRPr lang="de-DE" altLang="x-none"/>
          </a:p>
        </p:txBody>
      </p:sp>
      <p:sp>
        <p:nvSpPr>
          <p:cNvPr id="27651" name="Title 1"/>
          <p:cNvSpPr>
            <a:spLocks noGrp="1"/>
          </p:cNvSpPr>
          <p:nvPr>
            <p:ph type="title"/>
          </p:nvPr>
        </p:nvSpPr>
        <p:spPr/>
        <p:txBody>
          <a:bodyPr/>
          <a:lstStyle/>
          <a:p>
            <a:endParaRPr lang="en-US" altLang="x-none" dirty="0"/>
          </a:p>
        </p:txBody>
      </p:sp>
      <p:sp>
        <p:nvSpPr>
          <p:cNvPr id="2" name="CuadroTexto 1">
            <a:extLst>
              <a:ext uri="{FF2B5EF4-FFF2-40B4-BE49-F238E27FC236}">
                <a16:creationId xmlns:a16="http://schemas.microsoft.com/office/drawing/2014/main" xmlns="" id="{1D0C17D0-CB46-A2BB-2E95-F22B1BB866D6}"/>
              </a:ext>
            </a:extLst>
          </p:cNvPr>
          <p:cNvSpPr txBox="1"/>
          <p:nvPr/>
        </p:nvSpPr>
        <p:spPr>
          <a:xfrm>
            <a:off x="5008411" y="68052"/>
            <a:ext cx="1311578" cy="646331"/>
          </a:xfrm>
          <a:prstGeom prst="rect">
            <a:avLst/>
          </a:prstGeom>
          <a:noFill/>
        </p:spPr>
        <p:txBody>
          <a:bodyPr wrap="none" rtlCol="0">
            <a:spAutoFit/>
          </a:bodyPr>
          <a:lstStyle/>
          <a:p>
            <a:r>
              <a:rPr lang="en-US" altLang="x-none" sz="3600" b="1" dirty="0">
                <a:solidFill>
                  <a:schemeClr val="bg1"/>
                </a:solidFill>
              </a:rPr>
              <a:t>India</a:t>
            </a:r>
            <a:endParaRPr lang="es-ES_tradnl" sz="3600" b="1" dirty="0">
              <a:solidFill>
                <a:schemeClr val="bg1"/>
              </a:solidFill>
            </a:endParaRPr>
          </a:p>
        </p:txBody>
      </p:sp>
    </p:spTree>
    <p:extLst>
      <p:ext uri="{BB962C8B-B14F-4D97-AF65-F5344CB8AC3E}">
        <p14:creationId xmlns:p14="http://schemas.microsoft.com/office/powerpoint/2010/main" val="103560837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DE983B8-F736-6644-5C7F-CC81CEA62087}"/>
              </a:ext>
            </a:extLst>
          </p:cNvPr>
          <p:cNvSpPr>
            <a:spLocks noGrp="1"/>
          </p:cNvSpPr>
          <p:nvPr>
            <p:ph type="title"/>
          </p:nvPr>
        </p:nvSpPr>
        <p:spPr/>
        <p:txBody>
          <a:bodyPr/>
          <a:lstStyle/>
          <a:p>
            <a:endParaRPr lang="es-ES_tradnl"/>
          </a:p>
        </p:txBody>
      </p:sp>
      <p:sp>
        <p:nvSpPr>
          <p:cNvPr id="3" name="Marcador de contenido 2">
            <a:extLst>
              <a:ext uri="{FF2B5EF4-FFF2-40B4-BE49-F238E27FC236}">
                <a16:creationId xmlns:a16="http://schemas.microsoft.com/office/drawing/2014/main" xmlns="" id="{E050AADE-DBE6-D919-B761-CF8ACA34CCC2}"/>
              </a:ext>
            </a:extLst>
          </p:cNvPr>
          <p:cNvSpPr>
            <a:spLocks noGrp="1"/>
          </p:cNvSpPr>
          <p:nvPr>
            <p:ph idx="1"/>
          </p:nvPr>
        </p:nvSpPr>
        <p:spPr/>
        <p:txBody>
          <a:bodyPr/>
          <a:lstStyle/>
          <a:p>
            <a:endParaRPr lang="es-ES_tradnl"/>
          </a:p>
        </p:txBody>
      </p:sp>
      <p:sp>
        <p:nvSpPr>
          <p:cNvPr id="4" name="Marcador de fecha 3">
            <a:extLst>
              <a:ext uri="{FF2B5EF4-FFF2-40B4-BE49-F238E27FC236}">
                <a16:creationId xmlns:a16="http://schemas.microsoft.com/office/drawing/2014/main" xmlns="" id="{6E60AA2F-1E90-4EBA-EA9C-C3B5E0D613B8}"/>
              </a:ext>
            </a:extLst>
          </p:cNvPr>
          <p:cNvSpPr>
            <a:spLocks noGrp="1"/>
          </p:cNvSpPr>
          <p:nvPr>
            <p:ph type="dt" sz="half" idx="10"/>
          </p:nvPr>
        </p:nvSpPr>
        <p:spPr/>
        <p:txBody>
          <a:bodyPr/>
          <a:lstStyle/>
          <a:p>
            <a:fld id="{E6543E1B-5498-534E-ACDD-AAA6FF9371B6}" type="datetime1">
              <a:rPr lang="es-PE" smtClean="0"/>
              <a:t>2/09/2023</a:t>
            </a:fld>
            <a:endParaRPr lang="es-PE"/>
          </a:p>
        </p:txBody>
      </p:sp>
      <p:sp>
        <p:nvSpPr>
          <p:cNvPr id="5" name="Marcador de número de diapositiva 4">
            <a:extLst>
              <a:ext uri="{FF2B5EF4-FFF2-40B4-BE49-F238E27FC236}">
                <a16:creationId xmlns:a16="http://schemas.microsoft.com/office/drawing/2014/main" xmlns="" id="{957CF250-472D-65A8-7AA3-E3CCB1433190}"/>
              </a:ext>
            </a:extLst>
          </p:cNvPr>
          <p:cNvSpPr>
            <a:spLocks noGrp="1"/>
          </p:cNvSpPr>
          <p:nvPr>
            <p:ph type="sldNum" sz="quarter" idx="12"/>
          </p:nvPr>
        </p:nvSpPr>
        <p:spPr/>
        <p:txBody>
          <a:bodyPr/>
          <a:lstStyle/>
          <a:p>
            <a:fld id="{8928D5EC-65C0-6E4C-BDD2-1A6DB51A5824}" type="slidenum">
              <a:rPr lang="es-PE" smtClean="0"/>
              <a:t>19</a:t>
            </a:fld>
            <a:endParaRPr lang="es-PE"/>
          </a:p>
        </p:txBody>
      </p:sp>
      <p:sp>
        <p:nvSpPr>
          <p:cNvPr id="6" name="CuadroTexto 5">
            <a:extLst>
              <a:ext uri="{FF2B5EF4-FFF2-40B4-BE49-F238E27FC236}">
                <a16:creationId xmlns:a16="http://schemas.microsoft.com/office/drawing/2014/main" xmlns="" id="{E3FA4811-8A89-B3D0-0161-7B5154CBE7E0}"/>
              </a:ext>
            </a:extLst>
          </p:cNvPr>
          <p:cNvSpPr txBox="1"/>
          <p:nvPr/>
        </p:nvSpPr>
        <p:spPr>
          <a:xfrm>
            <a:off x="2867391" y="2441231"/>
            <a:ext cx="7330853" cy="707886"/>
          </a:xfrm>
          <a:prstGeom prst="rect">
            <a:avLst/>
          </a:prstGeom>
          <a:noFill/>
        </p:spPr>
        <p:txBody>
          <a:bodyPr wrap="none" rtlCol="0">
            <a:spAutoFit/>
          </a:bodyPr>
          <a:lstStyle/>
          <a:p>
            <a:r>
              <a:rPr lang="es-ES_tradnl" sz="4000" dirty="0">
                <a:solidFill>
                  <a:srgbClr val="FF0000"/>
                </a:solidFill>
              </a:rPr>
              <a:t>YOUR </a:t>
            </a:r>
            <a:r>
              <a:rPr lang="es-ES_tradnl" sz="4000" dirty="0" err="1">
                <a:solidFill>
                  <a:srgbClr val="FF0000"/>
                </a:solidFill>
              </a:rPr>
              <a:t>COUNTRY’s</a:t>
            </a:r>
            <a:r>
              <a:rPr lang="es-ES_tradnl" sz="4000" dirty="0">
                <a:solidFill>
                  <a:srgbClr val="FF0000"/>
                </a:solidFill>
              </a:rPr>
              <a:t> DEFINITION</a:t>
            </a:r>
          </a:p>
        </p:txBody>
      </p:sp>
    </p:spTree>
    <p:extLst>
      <p:ext uri="{BB962C8B-B14F-4D97-AF65-F5344CB8AC3E}">
        <p14:creationId xmlns:p14="http://schemas.microsoft.com/office/powerpoint/2010/main" val="3714895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16163C1-AB48-056E-3152-97FB69E7CF53}"/>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57D482A7-E12D-FD5F-1225-299E5EB7A182}"/>
              </a:ext>
            </a:extLst>
          </p:cNvPr>
          <p:cNvSpPr>
            <a:spLocks noGrp="1"/>
          </p:cNvSpPr>
          <p:nvPr>
            <p:ph idx="1"/>
          </p:nvPr>
        </p:nvSpPr>
        <p:spPr/>
        <p:txBody>
          <a:bodyPr/>
          <a:lstStyle/>
          <a:p>
            <a:endParaRPr lang="es-PE"/>
          </a:p>
        </p:txBody>
      </p:sp>
      <p:sp>
        <p:nvSpPr>
          <p:cNvPr id="4" name="Marcador de fecha 3">
            <a:extLst>
              <a:ext uri="{FF2B5EF4-FFF2-40B4-BE49-F238E27FC236}">
                <a16:creationId xmlns:a16="http://schemas.microsoft.com/office/drawing/2014/main" xmlns="" id="{7418FF57-4BE2-996A-BDF9-F7DF74B1BB13}"/>
              </a:ext>
            </a:extLst>
          </p:cNvPr>
          <p:cNvSpPr>
            <a:spLocks noGrp="1"/>
          </p:cNvSpPr>
          <p:nvPr>
            <p:ph type="dt" sz="half" idx="10"/>
          </p:nvPr>
        </p:nvSpPr>
        <p:spPr/>
        <p:txBody>
          <a:bodyPr/>
          <a:lstStyle/>
          <a:p>
            <a:fld id="{84A0A349-F9EA-064C-96F6-75CCB84AE0F6}" type="datetime1">
              <a:rPr lang="es-PE" smtClean="0"/>
              <a:t>2/09/2023</a:t>
            </a:fld>
            <a:endParaRPr lang="es-PE"/>
          </a:p>
        </p:txBody>
      </p:sp>
      <p:sp>
        <p:nvSpPr>
          <p:cNvPr id="5" name="Marcador de número de diapositiva 4">
            <a:extLst>
              <a:ext uri="{FF2B5EF4-FFF2-40B4-BE49-F238E27FC236}">
                <a16:creationId xmlns:a16="http://schemas.microsoft.com/office/drawing/2014/main" xmlns="" id="{4A63EF1C-C189-2314-85FC-DD501711FECF}"/>
              </a:ext>
            </a:extLst>
          </p:cNvPr>
          <p:cNvSpPr>
            <a:spLocks noGrp="1"/>
          </p:cNvSpPr>
          <p:nvPr>
            <p:ph type="sldNum" sz="quarter" idx="12"/>
          </p:nvPr>
        </p:nvSpPr>
        <p:spPr/>
        <p:txBody>
          <a:bodyPr/>
          <a:lstStyle/>
          <a:p>
            <a:fld id="{8928D5EC-65C0-6E4C-BDD2-1A6DB51A5824}" type="slidenum">
              <a:rPr lang="es-PE" smtClean="0"/>
              <a:t>20</a:t>
            </a:fld>
            <a:endParaRPr lang="es-PE"/>
          </a:p>
        </p:txBody>
      </p:sp>
    </p:spTree>
    <p:extLst>
      <p:ext uri="{BB962C8B-B14F-4D97-AF65-F5344CB8AC3E}">
        <p14:creationId xmlns:p14="http://schemas.microsoft.com/office/powerpoint/2010/main" val="2052708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348" y="293453"/>
            <a:ext cx="8752652" cy="1362251"/>
          </a:xfrm>
        </p:spPr>
        <p:txBody>
          <a:bodyPr>
            <a:normAutofit/>
          </a:bodyPr>
          <a:lstStyle/>
          <a:p>
            <a:r>
              <a:rPr lang="en-US" sz="3200" dirty="0"/>
              <a:t>An Organic Timeline:</a:t>
            </a:r>
          </a:p>
        </p:txBody>
      </p:sp>
      <p:sp>
        <p:nvSpPr>
          <p:cNvPr id="5" name="Content Placeholder 2"/>
          <p:cNvSpPr txBox="1">
            <a:spLocks/>
          </p:cNvSpPr>
          <p:nvPr/>
        </p:nvSpPr>
        <p:spPr>
          <a:xfrm>
            <a:off x="1935651" y="1772934"/>
            <a:ext cx="8228835" cy="3673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p>
        </p:txBody>
      </p:sp>
      <p:cxnSp>
        <p:nvCxnSpPr>
          <p:cNvPr id="12" name="Straight Arrow Connector 11"/>
          <p:cNvCxnSpPr/>
          <p:nvPr/>
        </p:nvCxnSpPr>
        <p:spPr>
          <a:xfrm>
            <a:off x="2158969" y="5378092"/>
            <a:ext cx="8080220" cy="0"/>
          </a:xfrm>
          <a:prstGeom prst="straightConnector1">
            <a:avLst/>
          </a:prstGeom>
          <a:ln w="31750">
            <a:solidFill>
              <a:srgbClr val="ADB430"/>
            </a:solidFill>
            <a:tailEnd type="arrow"/>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028237" y="1194380"/>
            <a:ext cx="8136248" cy="4731230"/>
            <a:chOff x="504237" y="1194380"/>
            <a:chExt cx="5316700" cy="4731230"/>
          </a:xfrm>
          <a:gradFill>
            <a:gsLst>
              <a:gs pos="0">
                <a:schemeClr val="accent3">
                  <a:lumMod val="20000"/>
                  <a:lumOff val="80000"/>
                </a:schemeClr>
              </a:gs>
              <a:gs pos="49000">
                <a:srgbClr val="ADB330"/>
              </a:gs>
            </a:gsLst>
            <a:lin ang="0" scaled="1"/>
          </a:gradFill>
        </p:grpSpPr>
        <p:sp>
          <p:nvSpPr>
            <p:cNvPr id="8" name="Right Arrow 7"/>
            <p:cNvSpPr/>
            <p:nvPr/>
          </p:nvSpPr>
          <p:spPr>
            <a:xfrm>
              <a:off x="634969" y="1194380"/>
              <a:ext cx="5185968" cy="2159019"/>
            </a:xfrm>
            <a:prstGeom prst="rightArrow">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b="1" dirty="0">
                  <a:solidFill>
                    <a:schemeClr val="tx1"/>
                  </a:solidFill>
                </a:rPr>
                <a:t>The Past</a:t>
              </a:r>
            </a:p>
            <a:p>
              <a:pPr marL="1200150" lvl="2" indent="-285750">
                <a:buFont typeface="Arial"/>
                <a:buChar char="•"/>
              </a:pPr>
              <a:r>
                <a:rPr lang="en-US" sz="1600" i="1" dirty="0">
                  <a:solidFill>
                    <a:schemeClr val="tx1"/>
                  </a:solidFill>
                </a:rPr>
                <a:t>Visionaries</a:t>
              </a:r>
            </a:p>
            <a:p>
              <a:pPr marL="1200150" lvl="2" indent="-285750">
                <a:buFont typeface="Arial"/>
                <a:buChar char="•"/>
              </a:pPr>
              <a:r>
                <a:rPr lang="en-US" sz="1600" i="1" dirty="0">
                  <a:solidFill>
                    <a:schemeClr val="tx1"/>
                  </a:solidFill>
                </a:rPr>
                <a:t>Founders</a:t>
              </a:r>
            </a:p>
            <a:p>
              <a:pPr marL="1200150" lvl="2" indent="-285750">
                <a:buFont typeface="Arial"/>
                <a:buChar char="•"/>
              </a:pPr>
              <a:r>
                <a:rPr lang="en-US" sz="1600" i="1" dirty="0">
                  <a:solidFill>
                    <a:schemeClr val="tx1"/>
                  </a:solidFill>
                </a:rPr>
                <a:t>Disruptors…</a:t>
              </a:r>
            </a:p>
          </p:txBody>
        </p:sp>
        <p:grpSp>
          <p:nvGrpSpPr>
            <p:cNvPr id="23" name="Group 22"/>
            <p:cNvGrpSpPr/>
            <p:nvPr/>
          </p:nvGrpSpPr>
          <p:grpSpPr>
            <a:xfrm>
              <a:off x="504237" y="5216652"/>
              <a:ext cx="1139205" cy="708958"/>
              <a:chOff x="504237" y="5123282"/>
              <a:chExt cx="1139205" cy="708958"/>
            </a:xfrm>
            <a:grpFill/>
          </p:grpSpPr>
          <p:cxnSp>
            <p:nvCxnSpPr>
              <p:cNvPr id="15" name="Straight Connector 14"/>
              <p:cNvCxnSpPr/>
              <p:nvPr/>
            </p:nvCxnSpPr>
            <p:spPr>
              <a:xfrm>
                <a:off x="634969" y="512328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4237" y="5462908"/>
                <a:ext cx="1139205" cy="369332"/>
              </a:xfrm>
              <a:prstGeom prst="rect">
                <a:avLst/>
              </a:prstGeom>
              <a:noFill/>
            </p:spPr>
            <p:txBody>
              <a:bodyPr wrap="square" rtlCol="0">
                <a:spAutoFit/>
              </a:bodyPr>
              <a:lstStyle/>
              <a:p>
                <a:r>
                  <a:rPr lang="en-US" b="1" dirty="0">
                    <a:solidFill>
                      <a:schemeClr val="accent3">
                        <a:lumMod val="75000"/>
                      </a:schemeClr>
                    </a:solidFill>
                  </a:rPr>
                  <a:t>c. 1920</a:t>
                </a:r>
              </a:p>
            </p:txBody>
          </p:sp>
        </p:grpSp>
      </p:grpSp>
    </p:spTree>
    <p:extLst>
      <p:ext uri="{BB962C8B-B14F-4D97-AF65-F5344CB8AC3E}">
        <p14:creationId xmlns:p14="http://schemas.microsoft.com/office/powerpoint/2010/main" val="55504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776DC77-BA85-FA98-5CBB-144115C7C9FE}"/>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202CCFB2-D704-987C-DD11-747471E24E2F}"/>
              </a:ext>
            </a:extLst>
          </p:cNvPr>
          <p:cNvSpPr>
            <a:spLocks noGrp="1"/>
          </p:cNvSpPr>
          <p:nvPr>
            <p:ph idx="1"/>
          </p:nvPr>
        </p:nvSpPr>
        <p:spPr/>
        <p:txBody>
          <a:bodyPr/>
          <a:lstStyle/>
          <a:p>
            <a:endParaRPr lang="es-PE"/>
          </a:p>
        </p:txBody>
      </p:sp>
      <p:sp>
        <p:nvSpPr>
          <p:cNvPr id="4" name="Marcador de fecha 3">
            <a:extLst>
              <a:ext uri="{FF2B5EF4-FFF2-40B4-BE49-F238E27FC236}">
                <a16:creationId xmlns:a16="http://schemas.microsoft.com/office/drawing/2014/main" xmlns="" id="{B9BA6A3A-065F-5F43-F630-F12E5B57EB1F}"/>
              </a:ext>
            </a:extLst>
          </p:cNvPr>
          <p:cNvSpPr>
            <a:spLocks noGrp="1"/>
          </p:cNvSpPr>
          <p:nvPr>
            <p:ph type="dt" sz="half" idx="10"/>
          </p:nvPr>
        </p:nvSpPr>
        <p:spPr/>
        <p:txBody>
          <a:bodyPr/>
          <a:lstStyle/>
          <a:p>
            <a:fld id="{03DECB8E-2009-AC48-AC1A-ADCF333AF569}" type="datetime1">
              <a:rPr lang="es-PE" smtClean="0"/>
              <a:t>2/09/2023</a:t>
            </a:fld>
            <a:endParaRPr lang="es-PE"/>
          </a:p>
        </p:txBody>
      </p:sp>
      <p:sp>
        <p:nvSpPr>
          <p:cNvPr id="5" name="Marcador de número de diapositiva 4">
            <a:extLst>
              <a:ext uri="{FF2B5EF4-FFF2-40B4-BE49-F238E27FC236}">
                <a16:creationId xmlns:a16="http://schemas.microsoft.com/office/drawing/2014/main" xmlns="" id="{4F0D09C3-2B51-F9D3-3289-9C98568A2C01}"/>
              </a:ext>
            </a:extLst>
          </p:cNvPr>
          <p:cNvSpPr>
            <a:spLocks noGrp="1"/>
          </p:cNvSpPr>
          <p:nvPr>
            <p:ph type="sldNum" sz="quarter" idx="12"/>
          </p:nvPr>
        </p:nvSpPr>
        <p:spPr/>
        <p:txBody>
          <a:bodyPr/>
          <a:lstStyle/>
          <a:p>
            <a:fld id="{8928D5EC-65C0-6E4C-BDD2-1A6DB51A5824}" type="slidenum">
              <a:rPr lang="es-PE" smtClean="0"/>
              <a:t>21</a:t>
            </a:fld>
            <a:endParaRPr lang="es-PE"/>
          </a:p>
        </p:txBody>
      </p:sp>
    </p:spTree>
    <p:extLst>
      <p:ext uri="{BB962C8B-B14F-4D97-AF65-F5344CB8AC3E}">
        <p14:creationId xmlns:p14="http://schemas.microsoft.com/office/powerpoint/2010/main" val="123106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981203" y="3208339"/>
            <a:ext cx="1773239"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GB" altLang="x-none" sz="1600" b="1" dirty="0">
                <a:solidFill>
                  <a:srgbClr val="9CA920"/>
                </a:solidFill>
              </a:rPr>
              <a:t>The Principle of Health.</a:t>
            </a:r>
          </a:p>
          <a:p>
            <a:pPr algn="ctr"/>
            <a:endParaRPr lang="en-GB" altLang="x-none" sz="1400" b="1" dirty="0">
              <a:solidFill>
                <a:srgbClr val="9CA920"/>
              </a:solidFill>
            </a:endParaRPr>
          </a:p>
          <a:p>
            <a:pPr algn="ctr"/>
            <a:r>
              <a:rPr lang="en-US" altLang="x-none" sz="1300" dirty="0">
                <a:solidFill>
                  <a:srgbClr val="161D48"/>
                </a:solidFill>
              </a:rPr>
              <a:t>Organic Agriculture should sustain and enhance the health of soil, plant, animal, human and planet as one and indivisible.</a:t>
            </a:r>
          </a:p>
        </p:txBody>
      </p:sp>
      <p:sp>
        <p:nvSpPr>
          <p:cNvPr id="49156" name="TextBox 13"/>
          <p:cNvSpPr txBox="1">
            <a:spLocks noChangeArrowheads="1"/>
          </p:cNvSpPr>
          <p:nvPr/>
        </p:nvSpPr>
        <p:spPr bwMode="auto">
          <a:xfrm>
            <a:off x="4191000" y="3208341"/>
            <a:ext cx="1752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GB" altLang="x-none" sz="1600" b="1" dirty="0">
                <a:solidFill>
                  <a:srgbClr val="9CA920"/>
                </a:solidFill>
              </a:rPr>
              <a:t>The Principle of Ecology.</a:t>
            </a:r>
          </a:p>
          <a:p>
            <a:pPr algn="ctr"/>
            <a:endParaRPr lang="en-GB" altLang="x-none" sz="1400" b="1" dirty="0">
              <a:solidFill>
                <a:srgbClr val="9CA920"/>
              </a:solidFill>
            </a:endParaRPr>
          </a:p>
          <a:p>
            <a:pPr algn="ctr"/>
            <a:r>
              <a:rPr lang="en-GB" altLang="x-none" sz="1300" dirty="0">
                <a:solidFill>
                  <a:srgbClr val="161D48"/>
                </a:solidFill>
              </a:rPr>
              <a:t>Organic Agriculture should be based on living ecological systems and cycles, work with them, emulate them and help sustain them. </a:t>
            </a:r>
          </a:p>
        </p:txBody>
      </p:sp>
      <p:sp>
        <p:nvSpPr>
          <p:cNvPr id="49157" name="TextBox 14"/>
          <p:cNvSpPr txBox="1">
            <a:spLocks noChangeArrowheads="1"/>
          </p:cNvSpPr>
          <p:nvPr/>
        </p:nvSpPr>
        <p:spPr bwMode="auto">
          <a:xfrm>
            <a:off x="6324603" y="3208341"/>
            <a:ext cx="1773239"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GB" altLang="x-none" sz="1600" b="1">
                <a:solidFill>
                  <a:srgbClr val="9CA920"/>
                </a:solidFill>
              </a:rPr>
              <a:t>The Principle of Fairness.</a:t>
            </a:r>
          </a:p>
          <a:p>
            <a:pPr algn="ctr"/>
            <a:endParaRPr lang="en-GB" altLang="x-none" sz="1400" b="1">
              <a:solidFill>
                <a:srgbClr val="9CA920"/>
              </a:solidFill>
            </a:endParaRPr>
          </a:p>
          <a:p>
            <a:pPr algn="ctr"/>
            <a:r>
              <a:rPr lang="en-US" altLang="x-none" sz="1200">
                <a:solidFill>
                  <a:srgbClr val="161D48"/>
                </a:solidFill>
              </a:rPr>
              <a:t>Organic Agriculture should build on relationships that ensure fairness with regard to the common environment and life opportunities.</a:t>
            </a:r>
          </a:p>
        </p:txBody>
      </p:sp>
      <p:sp>
        <p:nvSpPr>
          <p:cNvPr id="49158" name="TextBox 15"/>
          <p:cNvSpPr txBox="1">
            <a:spLocks noChangeArrowheads="1"/>
          </p:cNvSpPr>
          <p:nvPr/>
        </p:nvSpPr>
        <p:spPr bwMode="auto">
          <a:xfrm>
            <a:off x="8458200" y="3208340"/>
            <a:ext cx="16764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GB" altLang="x-none" sz="1600" b="1">
                <a:solidFill>
                  <a:srgbClr val="9CA920"/>
                </a:solidFill>
              </a:rPr>
              <a:t>The Principle of Care. </a:t>
            </a:r>
          </a:p>
          <a:p>
            <a:pPr algn="ctr"/>
            <a:endParaRPr lang="en-GB" altLang="x-none" sz="1400" b="1">
              <a:solidFill>
                <a:srgbClr val="9CA920"/>
              </a:solidFill>
            </a:endParaRPr>
          </a:p>
          <a:p>
            <a:pPr algn="ctr"/>
            <a:r>
              <a:rPr lang="en-US" altLang="x-none" sz="1200">
                <a:solidFill>
                  <a:srgbClr val="161D48"/>
                </a:solidFill>
              </a:rPr>
              <a:t>Organic Agriculture should be managed in a precautionary and responsible manner to protect the health and well being of current and future generations and the environment. </a:t>
            </a:r>
          </a:p>
        </p:txBody>
      </p:sp>
      <p:sp>
        <p:nvSpPr>
          <p:cNvPr id="28678"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The 4 principles:</a:t>
            </a:r>
          </a:p>
        </p:txBody>
      </p:sp>
    </p:spTree>
    <p:extLst>
      <p:ext uri="{BB962C8B-B14F-4D97-AF65-F5344CB8AC3E}">
        <p14:creationId xmlns:p14="http://schemas.microsoft.com/office/powerpoint/2010/main" val="114999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blinds(horizontal)">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9157"/>
                                        </p:tgtEl>
                                        <p:attrNameLst>
                                          <p:attrName>style.visibility</p:attrName>
                                        </p:attrNameLst>
                                      </p:cBhvr>
                                      <p:to>
                                        <p:strVal val="visible"/>
                                      </p:to>
                                    </p:set>
                                    <p:animEffect transition="in" filter="blinds(horizontal)">
                                      <p:cBhvr>
                                        <p:cTn id="22" dur="500"/>
                                        <p:tgtEl>
                                          <p:spTgt spid="4915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9158"/>
                                        </p:tgtEl>
                                        <p:attrNameLst>
                                          <p:attrName>style.visibility</p:attrName>
                                        </p:attrNameLst>
                                      </p:cBhvr>
                                      <p:to>
                                        <p:strVal val="visible"/>
                                      </p:to>
                                    </p:set>
                                    <p:animEffect transition="in" filter="blinds(horizontal)">
                                      <p:cBhvr>
                                        <p:cTn id="27" dur="500"/>
                                        <p:tgtEl>
                                          <p:spTgt spid="4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9156" grpId="0"/>
      <p:bldP spid="49157" grpId="0"/>
      <p:bldP spid="4915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dirty="0"/>
              <a:t>The HOW:</a:t>
            </a:r>
            <a:br>
              <a:rPr lang="en-US" altLang="x-none" dirty="0"/>
            </a:br>
            <a:r>
              <a:rPr lang="en-US" altLang="x-none" i="1" dirty="0"/>
              <a:t>Turning a definition into practice…</a:t>
            </a:r>
            <a:endParaRPr lang="en-US" dirty="0"/>
          </a:p>
        </p:txBody>
      </p:sp>
    </p:spTree>
    <p:extLst>
      <p:ext uri="{BB962C8B-B14F-4D97-AF65-F5344CB8AC3E}">
        <p14:creationId xmlns:p14="http://schemas.microsoft.com/office/powerpoint/2010/main" val="197117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endParaRPr lang="en-US" altLang="x-none" dirty="0"/>
          </a:p>
        </p:txBody>
      </p:sp>
      <p:sp>
        <p:nvSpPr>
          <p:cNvPr id="31746" name="Content Placeholder 2"/>
          <p:cNvSpPr>
            <a:spLocks noGrp="1"/>
          </p:cNvSpPr>
          <p:nvPr>
            <p:ph sz="quarter" idx="10"/>
          </p:nvPr>
        </p:nvSpPr>
        <p:spPr>
          <a:xfrm>
            <a:off x="1935163" y="1773242"/>
            <a:ext cx="8229600" cy="3673475"/>
          </a:xfrm>
        </p:spPr>
        <p:txBody>
          <a:bodyPr/>
          <a:lstStyle/>
          <a:p>
            <a:pPr marL="457189" indent="-457189">
              <a:buFont typeface="Arial" charset="0"/>
              <a:buChar char="•"/>
            </a:pPr>
            <a:r>
              <a:rPr lang="en-US" altLang="x-none" dirty="0"/>
              <a:t>Same groups</a:t>
            </a:r>
          </a:p>
          <a:p>
            <a:pPr marL="457189" indent="-457189">
              <a:buFont typeface="Arial" charset="0"/>
              <a:buChar char="•"/>
            </a:pPr>
            <a:r>
              <a:rPr lang="en-US" altLang="x-none" dirty="0"/>
              <a:t>Use your OA definitions</a:t>
            </a:r>
          </a:p>
          <a:p>
            <a:pPr marL="457189" indent="-457189">
              <a:buFont typeface="Arial" charset="0"/>
              <a:buChar char="•"/>
            </a:pPr>
            <a:r>
              <a:rPr lang="en-US" altLang="x-none" dirty="0"/>
              <a:t>Try and get at least 2 practical examples of each sentence in 15 minutes.</a:t>
            </a:r>
          </a:p>
          <a:p>
            <a:pPr marL="457189" indent="-457189">
              <a:buFont typeface="Arial" charset="0"/>
              <a:buChar char="•"/>
            </a:pPr>
            <a:r>
              <a:rPr lang="en-US" altLang="x-none" dirty="0"/>
              <a:t>Feedback!</a:t>
            </a:r>
          </a:p>
          <a:p>
            <a:pPr marL="457189" indent="-457189">
              <a:buFont typeface="Arial" charset="0"/>
              <a:buChar char="•"/>
            </a:pPr>
            <a:endParaRPr lang="en-US" altLang="x-none" dirty="0"/>
          </a:p>
        </p:txBody>
      </p:sp>
      <p:sp>
        <p:nvSpPr>
          <p:cNvPr id="2" name="CuadroTexto 1">
            <a:extLst>
              <a:ext uri="{FF2B5EF4-FFF2-40B4-BE49-F238E27FC236}">
                <a16:creationId xmlns:a16="http://schemas.microsoft.com/office/drawing/2014/main" xmlns="" id="{05BAAAD4-A4E6-BB3E-CA74-24D9EEDC9ED2}"/>
              </a:ext>
            </a:extLst>
          </p:cNvPr>
          <p:cNvSpPr txBox="1"/>
          <p:nvPr/>
        </p:nvSpPr>
        <p:spPr>
          <a:xfrm>
            <a:off x="4318001" y="1041951"/>
            <a:ext cx="5237331" cy="523220"/>
          </a:xfrm>
          <a:prstGeom prst="rect">
            <a:avLst/>
          </a:prstGeom>
          <a:noFill/>
        </p:spPr>
        <p:txBody>
          <a:bodyPr wrap="none" rtlCol="0">
            <a:spAutoFit/>
          </a:bodyPr>
          <a:lstStyle/>
          <a:p>
            <a:r>
              <a:rPr lang="en-US" altLang="x-none" sz="2800" dirty="0">
                <a:solidFill>
                  <a:schemeClr val="bg1"/>
                </a:solidFill>
              </a:rPr>
              <a:t>Tool:  The 20 -minute manual:</a:t>
            </a:r>
            <a:endParaRPr lang="es-ES_tradnl" sz="2800" dirty="0">
              <a:solidFill>
                <a:schemeClr val="bg1"/>
              </a:solidFill>
            </a:endParaRPr>
          </a:p>
        </p:txBody>
      </p:sp>
    </p:spTree>
    <p:extLst>
      <p:ext uri="{BB962C8B-B14F-4D97-AF65-F5344CB8AC3E}">
        <p14:creationId xmlns:p14="http://schemas.microsoft.com/office/powerpoint/2010/main" val="2125269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WHY</a:t>
            </a:r>
          </a:p>
        </p:txBody>
      </p:sp>
    </p:spTree>
    <p:extLst>
      <p:ext uri="{BB962C8B-B14F-4D97-AF65-F5344CB8AC3E}">
        <p14:creationId xmlns:p14="http://schemas.microsoft.com/office/powerpoint/2010/main" val="1112854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endParaRPr lang="en-US" altLang="x-none" dirty="0"/>
          </a:p>
        </p:txBody>
      </p:sp>
      <p:sp>
        <p:nvSpPr>
          <p:cNvPr id="52226" name="Content Placeholder 2"/>
          <p:cNvSpPr>
            <a:spLocks noGrp="1"/>
          </p:cNvSpPr>
          <p:nvPr>
            <p:ph sz="quarter" idx="10"/>
          </p:nvPr>
        </p:nvSpPr>
        <p:spPr>
          <a:xfrm>
            <a:off x="1935163" y="1773242"/>
            <a:ext cx="8229600" cy="3673475"/>
          </a:xfrm>
        </p:spPr>
        <p:txBody>
          <a:bodyPr/>
          <a:lstStyle/>
          <a:p>
            <a:pPr algn="ctr"/>
            <a:r>
              <a:rPr lang="en-GB" altLang="x-none" sz="2800" dirty="0">
                <a:solidFill>
                  <a:srgbClr val="1A2256"/>
                </a:solidFill>
              </a:rPr>
              <a:t>Meeting the needs of the present without compromising the ability of future generations to meet their own needs; conserving an ecological balance by avoiding depletion or destruction of natural resources.</a:t>
            </a:r>
          </a:p>
        </p:txBody>
      </p:sp>
      <p:sp>
        <p:nvSpPr>
          <p:cNvPr id="2" name="CuadroTexto 1">
            <a:extLst>
              <a:ext uri="{FF2B5EF4-FFF2-40B4-BE49-F238E27FC236}">
                <a16:creationId xmlns:a16="http://schemas.microsoft.com/office/drawing/2014/main" xmlns="" id="{2D27D768-2556-4B7C-FC5A-77ABDBCF23C5}"/>
              </a:ext>
            </a:extLst>
          </p:cNvPr>
          <p:cNvSpPr txBox="1"/>
          <p:nvPr/>
        </p:nvSpPr>
        <p:spPr>
          <a:xfrm>
            <a:off x="4668815" y="0"/>
            <a:ext cx="3172663" cy="584775"/>
          </a:xfrm>
          <a:prstGeom prst="rect">
            <a:avLst/>
          </a:prstGeom>
          <a:noFill/>
        </p:spPr>
        <p:txBody>
          <a:bodyPr wrap="none" rtlCol="0">
            <a:spAutoFit/>
          </a:bodyPr>
          <a:lstStyle/>
          <a:p>
            <a:r>
              <a:rPr lang="en-US" altLang="x-none" sz="3200" b="1" dirty="0">
                <a:solidFill>
                  <a:schemeClr val="bg1"/>
                </a:solidFill>
              </a:rPr>
              <a:t>Sustainability…</a:t>
            </a:r>
            <a:endParaRPr lang="es-ES_tradnl" sz="3200" b="1" dirty="0">
              <a:solidFill>
                <a:schemeClr val="bg1"/>
              </a:solidFill>
            </a:endParaRPr>
          </a:p>
        </p:txBody>
      </p:sp>
    </p:spTree>
    <p:extLst>
      <p:ext uri="{BB962C8B-B14F-4D97-AF65-F5344CB8AC3E}">
        <p14:creationId xmlns:p14="http://schemas.microsoft.com/office/powerpoint/2010/main" val="246586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916114" y="330118"/>
            <a:ext cx="8229600" cy="1143000"/>
          </a:xfrm>
        </p:spPr>
        <p:txBody>
          <a:bodyPr/>
          <a:lstStyle/>
          <a:p>
            <a:r>
              <a:rPr lang="en-US" altLang="x-none" dirty="0"/>
              <a:t>Sustainable Agriculture systems</a:t>
            </a:r>
          </a:p>
        </p:txBody>
      </p:sp>
      <p:sp>
        <p:nvSpPr>
          <p:cNvPr id="53250" name="Content Placeholder 2"/>
          <p:cNvSpPr>
            <a:spLocks noGrp="1"/>
          </p:cNvSpPr>
          <p:nvPr>
            <p:ph sz="quarter" idx="10"/>
          </p:nvPr>
        </p:nvSpPr>
        <p:spPr>
          <a:xfrm>
            <a:off x="2573820" y="2854407"/>
            <a:ext cx="4612251" cy="3673475"/>
          </a:xfrm>
        </p:spPr>
        <p:txBody>
          <a:bodyPr>
            <a:normAutofit/>
          </a:bodyPr>
          <a:lstStyle/>
          <a:p>
            <a:pPr marL="285744" indent="-285744">
              <a:buFont typeface="Arial" charset="0"/>
              <a:buChar char="•"/>
            </a:pPr>
            <a:r>
              <a:rPr lang="en-US" altLang="x-none" dirty="0"/>
              <a:t>Organic</a:t>
            </a:r>
          </a:p>
          <a:p>
            <a:pPr marL="285744" indent="-285744">
              <a:buFont typeface="Arial" charset="0"/>
              <a:buChar char="•"/>
            </a:pPr>
            <a:r>
              <a:rPr lang="en-US" altLang="x-none" dirty="0"/>
              <a:t>Agroecology</a:t>
            </a:r>
          </a:p>
          <a:p>
            <a:pPr marL="285744" indent="-285744">
              <a:buFont typeface="Arial" charset="0"/>
              <a:buChar char="•"/>
            </a:pPr>
            <a:r>
              <a:rPr lang="en-US" altLang="x-none" dirty="0"/>
              <a:t>Permaculture</a:t>
            </a:r>
          </a:p>
          <a:p>
            <a:pPr marL="285744" indent="-285744">
              <a:buFont typeface="Arial" charset="0"/>
              <a:buChar char="•"/>
            </a:pPr>
            <a:r>
              <a:rPr lang="en-US" altLang="x-none" dirty="0"/>
              <a:t>Biodynamic Agriculture</a:t>
            </a:r>
          </a:p>
          <a:p>
            <a:pPr marL="285744" indent="-285744">
              <a:buFont typeface="Arial" charset="0"/>
              <a:buChar char="•"/>
            </a:pPr>
            <a:r>
              <a:rPr lang="en-US" altLang="x-none" dirty="0"/>
              <a:t>Natural Farming</a:t>
            </a:r>
          </a:p>
          <a:p>
            <a:pPr marL="285744" indent="-285744">
              <a:buFont typeface="Arial" charset="0"/>
              <a:buChar char="•"/>
            </a:pPr>
            <a:r>
              <a:rPr lang="en-US" altLang="x-none" dirty="0"/>
              <a:t>Traditional Farming</a:t>
            </a:r>
          </a:p>
          <a:p>
            <a:pPr marL="285744" indent="-285744">
              <a:buFont typeface="Arial" charset="0"/>
              <a:buChar char="•"/>
            </a:pPr>
            <a:r>
              <a:rPr lang="en-US" altLang="x-none" dirty="0"/>
              <a:t>Regenerative Agriculture</a:t>
            </a:r>
          </a:p>
          <a:p>
            <a:pPr marL="285744" indent="-285744">
              <a:buFont typeface="Arial" charset="0"/>
              <a:buChar char="•"/>
            </a:pPr>
            <a:r>
              <a:rPr lang="en-US" altLang="x-none" dirty="0"/>
              <a:t>Conservation Agriculture…?</a:t>
            </a:r>
          </a:p>
          <a:p>
            <a:pPr marL="285744" indent="-285744">
              <a:buFont typeface="Arial" charset="0"/>
              <a:buChar char="•"/>
            </a:pPr>
            <a:r>
              <a:rPr lang="en-US" altLang="x-none" dirty="0"/>
              <a:t>Integrated Pest </a:t>
            </a:r>
            <a:r>
              <a:rPr lang="en-US" altLang="x-none" dirty="0" err="1"/>
              <a:t>Managemnet</a:t>
            </a:r>
            <a:r>
              <a:rPr lang="en-US" altLang="x-none" dirty="0"/>
              <a:t> (IPM)?</a:t>
            </a:r>
          </a:p>
          <a:p>
            <a:pPr marL="285744" indent="-285744">
              <a:buFont typeface="Arial" charset="0"/>
              <a:buChar char="•"/>
            </a:pPr>
            <a:r>
              <a:rPr lang="en-US" altLang="x-none" dirty="0"/>
              <a:t>GAP…??</a:t>
            </a:r>
          </a:p>
          <a:p>
            <a:pPr marL="285744" indent="-285744">
              <a:buFont typeface="Arial" charset="0"/>
              <a:buChar char="•"/>
            </a:pPr>
            <a:r>
              <a:rPr lang="en-US" altLang="x-none" dirty="0"/>
              <a:t>Other</a:t>
            </a:r>
            <a:r>
              <a:rPr lang="is-IS" altLang="x-none" dirty="0"/>
              <a:t>s...?</a:t>
            </a:r>
            <a:endParaRPr lang="en-US" altLang="x-none" dirty="0"/>
          </a:p>
          <a:p>
            <a:pPr marL="285744" indent="-285744">
              <a:buFont typeface="Arial" charset="0"/>
              <a:buChar char="•"/>
            </a:pPr>
            <a:endParaRPr lang="en-US" altLang="x-none" dirty="0"/>
          </a:p>
        </p:txBody>
      </p:sp>
      <p:sp>
        <p:nvSpPr>
          <p:cNvPr id="53251" name="Text Placeholder 3"/>
          <p:cNvSpPr>
            <a:spLocks noGrp="1"/>
          </p:cNvSpPr>
          <p:nvPr>
            <p:ph type="body" sz="quarter" idx="11"/>
          </p:nvPr>
        </p:nvSpPr>
        <p:spPr>
          <a:xfrm>
            <a:off x="2085448" y="2063222"/>
            <a:ext cx="5927663" cy="654050"/>
          </a:xfrm>
        </p:spPr>
        <p:txBody>
          <a:bodyPr>
            <a:normAutofit/>
          </a:bodyPr>
          <a:lstStyle/>
          <a:p>
            <a:r>
              <a:rPr lang="en-US" altLang="x-none" sz="2000" dirty="0"/>
              <a:t>What is in a name? Let’s consider a few…</a:t>
            </a:r>
          </a:p>
        </p:txBody>
      </p:sp>
    </p:spTree>
    <p:extLst>
      <p:ext uri="{BB962C8B-B14F-4D97-AF65-F5344CB8AC3E}">
        <p14:creationId xmlns:p14="http://schemas.microsoft.com/office/powerpoint/2010/main" val="5626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25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25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9B7524-6C66-7EFC-869F-D14949E46936}"/>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9EC5BC2F-D07C-EBDD-CB86-975A1D7A7832}"/>
              </a:ext>
            </a:extLst>
          </p:cNvPr>
          <p:cNvSpPr>
            <a:spLocks noGrp="1"/>
          </p:cNvSpPr>
          <p:nvPr>
            <p:ph sz="quarter" idx="10"/>
          </p:nvPr>
        </p:nvSpPr>
        <p:spPr/>
        <p:txBody>
          <a:bodyPr/>
          <a:lstStyle/>
          <a:p>
            <a:endParaRPr lang="es-PE"/>
          </a:p>
        </p:txBody>
      </p:sp>
      <p:sp>
        <p:nvSpPr>
          <p:cNvPr id="4" name="Marcador de texto 3">
            <a:extLst>
              <a:ext uri="{FF2B5EF4-FFF2-40B4-BE49-F238E27FC236}">
                <a16:creationId xmlns:a16="http://schemas.microsoft.com/office/drawing/2014/main" xmlns="" id="{AD8D2594-A2D7-2AB3-8EA5-6251019B7445}"/>
              </a:ext>
            </a:extLst>
          </p:cNvPr>
          <p:cNvSpPr>
            <a:spLocks noGrp="1"/>
          </p:cNvSpPr>
          <p:nvPr>
            <p:ph type="body" sz="quarter" idx="11"/>
          </p:nvPr>
        </p:nvSpPr>
        <p:spPr/>
        <p:txBody>
          <a:bodyPr/>
          <a:lstStyle/>
          <a:p>
            <a:endParaRPr lang="es-PE"/>
          </a:p>
        </p:txBody>
      </p:sp>
    </p:spTree>
    <p:extLst>
      <p:ext uri="{BB962C8B-B14F-4D97-AF65-F5344CB8AC3E}">
        <p14:creationId xmlns:p14="http://schemas.microsoft.com/office/powerpoint/2010/main" val="163847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1916114" y="330118"/>
            <a:ext cx="8229600" cy="1143000"/>
          </a:xfrm>
        </p:spPr>
        <p:txBody>
          <a:bodyPr/>
          <a:lstStyle/>
          <a:p>
            <a:r>
              <a:rPr lang="en-US" altLang="x-none" sz="3200" dirty="0"/>
              <a:t>SA/OA/AE: What is in, what is out</a:t>
            </a:r>
          </a:p>
        </p:txBody>
      </p:sp>
      <p:grpSp>
        <p:nvGrpSpPr>
          <p:cNvPr id="7" name="Group 6">
            <a:extLst>
              <a:ext uri="{FF2B5EF4-FFF2-40B4-BE49-F238E27FC236}">
                <a16:creationId xmlns:a16="http://schemas.microsoft.com/office/drawing/2014/main" xmlns="" id="{146395CC-7077-CA4A-B721-85B2BEFE9366}"/>
              </a:ext>
            </a:extLst>
          </p:cNvPr>
          <p:cNvGrpSpPr/>
          <p:nvPr/>
        </p:nvGrpSpPr>
        <p:grpSpPr>
          <a:xfrm>
            <a:off x="3063433" y="1226917"/>
            <a:ext cx="5343404" cy="5259469"/>
            <a:chOff x="3118258" y="1240246"/>
            <a:chExt cx="5130392" cy="5130392"/>
          </a:xfrm>
        </p:grpSpPr>
        <p:sp>
          <p:nvSpPr>
            <p:cNvPr id="3" name="Oval 2">
              <a:extLst>
                <a:ext uri="{FF2B5EF4-FFF2-40B4-BE49-F238E27FC236}">
                  <a16:creationId xmlns:a16="http://schemas.microsoft.com/office/drawing/2014/main" xmlns="" id="{98727E86-51B6-5B4A-A7B9-6144B5E9645A}"/>
                </a:ext>
              </a:extLst>
            </p:cNvPr>
            <p:cNvSpPr/>
            <p:nvPr/>
          </p:nvSpPr>
          <p:spPr>
            <a:xfrm>
              <a:off x="3118258" y="1240246"/>
              <a:ext cx="5130392" cy="5130392"/>
            </a:xfrm>
            <a:prstGeom prst="ellipse">
              <a:avLst/>
            </a:prstGeom>
            <a:solidFill>
              <a:schemeClr val="accent3">
                <a:lumMod val="40000"/>
                <a:lumOff val="60000"/>
              </a:schemeClr>
            </a:solidFill>
            <a:ln w="127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xmlns="" id="{18A3C272-DB70-884A-8BFA-8D42C64E0C98}"/>
                </a:ext>
              </a:extLst>
            </p:cNvPr>
            <p:cNvSpPr txBox="1"/>
            <p:nvPr/>
          </p:nvSpPr>
          <p:spPr>
            <a:xfrm>
              <a:off x="4606542" y="1458630"/>
              <a:ext cx="2099641" cy="300224"/>
            </a:xfrm>
            <a:prstGeom prst="rect">
              <a:avLst/>
            </a:prstGeom>
            <a:noFill/>
          </p:spPr>
          <p:txBody>
            <a:bodyPr wrap="none" rtlCol="0">
              <a:spAutoFit/>
            </a:bodyPr>
            <a:lstStyle/>
            <a:p>
              <a:r>
                <a:rPr lang="en-GB" sz="1400" b="1" dirty="0">
                  <a:solidFill>
                    <a:schemeClr val="tx2"/>
                  </a:solidFill>
                </a:rPr>
                <a:t>Sustainable Agriculture</a:t>
              </a:r>
            </a:p>
          </p:txBody>
        </p:sp>
      </p:grpSp>
      <p:grpSp>
        <p:nvGrpSpPr>
          <p:cNvPr id="5" name="Group 4">
            <a:extLst>
              <a:ext uri="{FF2B5EF4-FFF2-40B4-BE49-F238E27FC236}">
                <a16:creationId xmlns:a16="http://schemas.microsoft.com/office/drawing/2014/main" xmlns="" id="{827F5FEE-7F68-B445-94F9-DBC99A14D57A}"/>
              </a:ext>
            </a:extLst>
          </p:cNvPr>
          <p:cNvGrpSpPr/>
          <p:nvPr/>
        </p:nvGrpSpPr>
        <p:grpSpPr>
          <a:xfrm>
            <a:off x="3507935" y="1788431"/>
            <a:ext cx="5025758" cy="4946813"/>
            <a:chOff x="4124325" y="2328455"/>
            <a:chExt cx="4108858" cy="4108858"/>
          </a:xfrm>
        </p:grpSpPr>
        <p:sp>
          <p:nvSpPr>
            <p:cNvPr id="8" name="Oval 7">
              <a:extLst>
                <a:ext uri="{FF2B5EF4-FFF2-40B4-BE49-F238E27FC236}">
                  <a16:creationId xmlns:a16="http://schemas.microsoft.com/office/drawing/2014/main" xmlns="" id="{99CE5122-6A6E-454D-84E0-FF8318EBFD51}"/>
                </a:ext>
              </a:extLst>
            </p:cNvPr>
            <p:cNvSpPr/>
            <p:nvPr/>
          </p:nvSpPr>
          <p:spPr>
            <a:xfrm>
              <a:off x="4124325" y="2328455"/>
              <a:ext cx="4108858" cy="4108858"/>
            </a:xfrm>
            <a:prstGeom prst="ellipse">
              <a:avLst/>
            </a:prstGeom>
            <a:solidFill>
              <a:schemeClr val="accent3">
                <a:lumMod val="40000"/>
                <a:lumOff val="60000"/>
                <a:alpha val="20000"/>
              </a:schemeClr>
            </a:solidFill>
            <a:ln w="127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xmlns="" id="{2E7F16DD-D259-FF49-8352-484E5B1321EC}"/>
                </a:ext>
              </a:extLst>
            </p:cNvPr>
            <p:cNvSpPr txBox="1"/>
            <p:nvPr/>
          </p:nvSpPr>
          <p:spPr>
            <a:xfrm>
              <a:off x="5899870" y="2578973"/>
              <a:ext cx="1177793" cy="262074"/>
            </a:xfrm>
            <a:prstGeom prst="rect">
              <a:avLst/>
            </a:prstGeom>
            <a:noFill/>
          </p:spPr>
          <p:txBody>
            <a:bodyPr wrap="square" rtlCol="0">
              <a:spAutoFit/>
            </a:bodyPr>
            <a:lstStyle/>
            <a:p>
              <a:r>
                <a:rPr lang="en-GB" sz="1400" b="1" dirty="0">
                  <a:solidFill>
                    <a:schemeClr val="tx2"/>
                  </a:solidFill>
                </a:rPr>
                <a:t>Agroecology</a:t>
              </a:r>
            </a:p>
          </p:txBody>
        </p:sp>
      </p:grpSp>
      <p:grpSp>
        <p:nvGrpSpPr>
          <p:cNvPr id="6" name="Group 5">
            <a:extLst>
              <a:ext uri="{FF2B5EF4-FFF2-40B4-BE49-F238E27FC236}">
                <a16:creationId xmlns:a16="http://schemas.microsoft.com/office/drawing/2014/main" xmlns="" id="{39BEE1C7-34CB-804D-A472-B62D27F390A2}"/>
              </a:ext>
            </a:extLst>
          </p:cNvPr>
          <p:cNvGrpSpPr/>
          <p:nvPr/>
        </p:nvGrpSpPr>
        <p:grpSpPr>
          <a:xfrm>
            <a:off x="4304315" y="2599484"/>
            <a:ext cx="4208905" cy="4142791"/>
            <a:chOff x="4218111" y="2442533"/>
            <a:chExt cx="4041119" cy="4041119"/>
          </a:xfrm>
        </p:grpSpPr>
        <p:sp>
          <p:nvSpPr>
            <p:cNvPr id="12" name="Oval 11">
              <a:extLst>
                <a:ext uri="{FF2B5EF4-FFF2-40B4-BE49-F238E27FC236}">
                  <a16:creationId xmlns:a16="http://schemas.microsoft.com/office/drawing/2014/main" xmlns="" id="{A57AD15E-D747-1E44-B6C5-2E0E56307529}"/>
                </a:ext>
              </a:extLst>
            </p:cNvPr>
            <p:cNvSpPr/>
            <p:nvPr/>
          </p:nvSpPr>
          <p:spPr>
            <a:xfrm>
              <a:off x="4218111" y="2442533"/>
              <a:ext cx="4041119" cy="4041119"/>
            </a:xfrm>
            <a:prstGeom prst="ellipse">
              <a:avLst/>
            </a:prstGeom>
            <a:solidFill>
              <a:schemeClr val="accent3">
                <a:lumMod val="40000"/>
                <a:lumOff val="60000"/>
                <a:alpha val="20000"/>
              </a:schemeClr>
            </a:solidFill>
            <a:ln w="12700">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xmlns="" id="{952DB2E9-5A0F-354C-B2D5-87AC0691925C}"/>
                </a:ext>
              </a:extLst>
            </p:cNvPr>
            <p:cNvSpPr txBox="1"/>
            <p:nvPr/>
          </p:nvSpPr>
          <p:spPr>
            <a:xfrm>
              <a:off x="5512670" y="2693714"/>
              <a:ext cx="1824141" cy="300224"/>
            </a:xfrm>
            <a:prstGeom prst="rect">
              <a:avLst/>
            </a:prstGeom>
            <a:noFill/>
          </p:spPr>
          <p:txBody>
            <a:bodyPr wrap="none" rtlCol="0">
              <a:spAutoFit/>
            </a:bodyPr>
            <a:lstStyle/>
            <a:p>
              <a:r>
                <a:rPr lang="en-GB" sz="1400" b="1" dirty="0">
                  <a:solidFill>
                    <a:schemeClr val="tx2"/>
                  </a:solidFill>
                </a:rPr>
                <a:t>Organic Agriculture</a:t>
              </a:r>
            </a:p>
          </p:txBody>
        </p:sp>
      </p:grpSp>
      <p:sp>
        <p:nvSpPr>
          <p:cNvPr id="14" name="TextBox 13">
            <a:extLst>
              <a:ext uri="{FF2B5EF4-FFF2-40B4-BE49-F238E27FC236}">
                <a16:creationId xmlns:a16="http://schemas.microsoft.com/office/drawing/2014/main" xmlns="" id="{53101A8F-568E-DF47-8B79-D3D32FF08C70}"/>
              </a:ext>
            </a:extLst>
          </p:cNvPr>
          <p:cNvSpPr txBox="1"/>
          <p:nvPr/>
        </p:nvSpPr>
        <p:spPr>
          <a:xfrm>
            <a:off x="4233331" y="3626012"/>
            <a:ext cx="2155539" cy="283967"/>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Regenerative Agriculture</a:t>
            </a:r>
          </a:p>
        </p:txBody>
      </p:sp>
      <p:sp>
        <p:nvSpPr>
          <p:cNvPr id="15" name="TextBox 14">
            <a:extLst>
              <a:ext uri="{FF2B5EF4-FFF2-40B4-BE49-F238E27FC236}">
                <a16:creationId xmlns:a16="http://schemas.microsoft.com/office/drawing/2014/main" xmlns="" id="{6E5F82DF-36A5-B645-A4B6-9643DE222EE8}"/>
              </a:ext>
            </a:extLst>
          </p:cNvPr>
          <p:cNvSpPr txBox="1"/>
          <p:nvPr/>
        </p:nvSpPr>
        <p:spPr>
          <a:xfrm>
            <a:off x="5720572" y="4045053"/>
            <a:ext cx="1990449" cy="28396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Biodynamic agriculture</a:t>
            </a:r>
          </a:p>
        </p:txBody>
      </p:sp>
      <p:sp>
        <p:nvSpPr>
          <p:cNvPr id="16" name="TextBox 15">
            <a:extLst>
              <a:ext uri="{FF2B5EF4-FFF2-40B4-BE49-F238E27FC236}">
                <a16:creationId xmlns:a16="http://schemas.microsoft.com/office/drawing/2014/main" xmlns="" id="{ACFF45B1-9E92-2A43-8B3D-235E93DA946A}"/>
              </a:ext>
            </a:extLst>
          </p:cNvPr>
          <p:cNvSpPr txBox="1"/>
          <p:nvPr/>
        </p:nvSpPr>
        <p:spPr>
          <a:xfrm>
            <a:off x="4077248" y="4822141"/>
            <a:ext cx="1434485" cy="28396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Natural Farming</a:t>
            </a:r>
          </a:p>
        </p:txBody>
      </p:sp>
      <p:sp>
        <p:nvSpPr>
          <p:cNvPr id="17" name="TextBox 16">
            <a:extLst>
              <a:ext uri="{FF2B5EF4-FFF2-40B4-BE49-F238E27FC236}">
                <a16:creationId xmlns:a16="http://schemas.microsoft.com/office/drawing/2014/main" xmlns="" id="{01D8EF82-2729-7249-AF51-9092E66B0D60}"/>
              </a:ext>
            </a:extLst>
          </p:cNvPr>
          <p:cNvSpPr txBox="1"/>
          <p:nvPr/>
        </p:nvSpPr>
        <p:spPr>
          <a:xfrm>
            <a:off x="3148824" y="5385683"/>
            <a:ext cx="1937064" cy="28396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GB" sz="1200" b="1" dirty="0">
                <a:solidFill>
                  <a:schemeClr val="tx2"/>
                </a:solidFill>
              </a:rPr>
              <a:t>Traditional Farming</a:t>
            </a:r>
          </a:p>
        </p:txBody>
      </p:sp>
      <p:sp>
        <p:nvSpPr>
          <p:cNvPr id="18" name="TextBox 17">
            <a:extLst>
              <a:ext uri="{FF2B5EF4-FFF2-40B4-BE49-F238E27FC236}">
                <a16:creationId xmlns:a16="http://schemas.microsoft.com/office/drawing/2014/main" xmlns="" id="{57B3EDE9-6283-354D-808F-B18DF435CEC2}"/>
              </a:ext>
            </a:extLst>
          </p:cNvPr>
          <p:cNvSpPr txBox="1"/>
          <p:nvPr/>
        </p:nvSpPr>
        <p:spPr>
          <a:xfrm>
            <a:off x="2944943" y="2569741"/>
            <a:ext cx="2117335" cy="283967"/>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Conservation Agriculture</a:t>
            </a:r>
          </a:p>
        </p:txBody>
      </p:sp>
      <p:sp>
        <p:nvSpPr>
          <p:cNvPr id="19" name="TextBox 18">
            <a:extLst>
              <a:ext uri="{FF2B5EF4-FFF2-40B4-BE49-F238E27FC236}">
                <a16:creationId xmlns:a16="http://schemas.microsoft.com/office/drawing/2014/main" xmlns="" id="{0B2D72AD-0EBB-DB45-90A2-4488A7D681EB}"/>
              </a:ext>
            </a:extLst>
          </p:cNvPr>
          <p:cNvSpPr txBox="1"/>
          <p:nvPr/>
        </p:nvSpPr>
        <p:spPr>
          <a:xfrm>
            <a:off x="3299629" y="4092275"/>
            <a:ext cx="1923917" cy="473280"/>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Low external input sustainable agriculture</a:t>
            </a:r>
          </a:p>
        </p:txBody>
      </p:sp>
      <p:sp>
        <p:nvSpPr>
          <p:cNvPr id="20" name="TextBox 19">
            <a:extLst>
              <a:ext uri="{FF2B5EF4-FFF2-40B4-BE49-F238E27FC236}">
                <a16:creationId xmlns:a16="http://schemas.microsoft.com/office/drawing/2014/main" xmlns="" id="{E8CD7098-9B9B-A048-ACFE-9DA292A16323}"/>
              </a:ext>
            </a:extLst>
          </p:cNvPr>
          <p:cNvSpPr txBox="1"/>
          <p:nvPr/>
        </p:nvSpPr>
        <p:spPr>
          <a:xfrm>
            <a:off x="4549403" y="3205553"/>
            <a:ext cx="1230048" cy="283967"/>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Permaculture</a:t>
            </a:r>
          </a:p>
        </p:txBody>
      </p:sp>
      <p:sp>
        <p:nvSpPr>
          <p:cNvPr id="21" name="TextBox 20">
            <a:extLst>
              <a:ext uri="{FF2B5EF4-FFF2-40B4-BE49-F238E27FC236}">
                <a16:creationId xmlns:a16="http://schemas.microsoft.com/office/drawing/2014/main" xmlns="" id="{9273FE69-A0B1-9340-90A9-475E1FD01F75}"/>
              </a:ext>
            </a:extLst>
          </p:cNvPr>
          <p:cNvSpPr txBox="1"/>
          <p:nvPr/>
        </p:nvSpPr>
        <p:spPr>
          <a:xfrm>
            <a:off x="5729557" y="4547460"/>
            <a:ext cx="1765058" cy="283968"/>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200" b="1" dirty="0">
                <a:solidFill>
                  <a:schemeClr val="tx2"/>
                </a:solidFill>
              </a:rPr>
              <a:t>Biointensive Farming</a:t>
            </a:r>
          </a:p>
        </p:txBody>
      </p:sp>
    </p:spTree>
    <p:extLst>
      <p:ext uri="{BB962C8B-B14F-4D97-AF65-F5344CB8AC3E}">
        <p14:creationId xmlns:p14="http://schemas.microsoft.com/office/powerpoint/2010/main" val="271269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p:cNvSpPr>
            <a:spLocks noGrp="1"/>
          </p:cNvSpPr>
          <p:nvPr>
            <p:ph type="title"/>
          </p:nvPr>
        </p:nvSpPr>
        <p:spPr/>
        <p:txBody>
          <a:bodyPr/>
          <a:lstStyle/>
          <a:p>
            <a:r>
              <a:rPr lang="en-GB" altLang="x-none" dirty="0"/>
              <a:t>The Triple Bottom Line (ca.2002)</a:t>
            </a:r>
          </a:p>
        </p:txBody>
      </p:sp>
      <p:grpSp>
        <p:nvGrpSpPr>
          <p:cNvPr id="13" name="Group 12"/>
          <p:cNvGrpSpPr/>
          <p:nvPr/>
        </p:nvGrpSpPr>
        <p:grpSpPr>
          <a:xfrm>
            <a:off x="3601376" y="1273176"/>
            <a:ext cx="4829698" cy="4149041"/>
            <a:chOff x="2077376" y="1273175"/>
            <a:chExt cx="4829698" cy="4149041"/>
          </a:xfrm>
        </p:grpSpPr>
        <p:sp>
          <p:nvSpPr>
            <p:cNvPr id="6" name="Oval 1"/>
            <p:cNvSpPr/>
            <p:nvPr/>
          </p:nvSpPr>
          <p:spPr>
            <a:xfrm>
              <a:off x="4205893" y="1273175"/>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7DAA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907754" y="3465280"/>
              <a:ext cx="1196788" cy="1196788"/>
            </a:xfrm>
            <a:prstGeom prst="ellipse">
              <a:avLst/>
            </a:prstGeom>
            <a:solidFill>
              <a:srgbClr val="FFF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1D2662"/>
                </a:solidFill>
              </a:endParaRPr>
            </a:p>
          </p:txBody>
        </p:sp>
        <p:sp>
          <p:nvSpPr>
            <p:cNvPr id="8" name="Oval 1"/>
            <p:cNvSpPr/>
            <p:nvPr/>
          </p:nvSpPr>
          <p:spPr>
            <a:xfrm rot="14024617">
              <a:off x="2721684" y="4179724"/>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1E6A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1"/>
            <p:cNvSpPr/>
            <p:nvPr/>
          </p:nvSpPr>
          <p:spPr>
            <a:xfrm rot="7570693">
              <a:off x="5681307" y="4196448"/>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E9C3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3619202" y="2023546"/>
              <a:ext cx="1754842" cy="369332"/>
            </a:xfrm>
            <a:prstGeom prst="rect">
              <a:avLst/>
            </a:prstGeom>
            <a:noFill/>
          </p:spPr>
          <p:txBody>
            <a:bodyPr wrap="square" rtlCol="0">
              <a:spAutoFit/>
            </a:bodyPr>
            <a:lstStyle/>
            <a:p>
              <a:pPr algn="ctr"/>
              <a:r>
                <a:rPr lang="en-US">
                  <a:solidFill>
                    <a:schemeClr val="bg1"/>
                  </a:solidFill>
                </a:rPr>
                <a:t>Ecology</a:t>
              </a:r>
            </a:p>
          </p:txBody>
        </p:sp>
        <p:sp>
          <p:nvSpPr>
            <p:cNvPr id="11" name="TextBox 10"/>
            <p:cNvSpPr txBox="1"/>
            <p:nvPr/>
          </p:nvSpPr>
          <p:spPr>
            <a:xfrm rot="1985081">
              <a:off x="5063085" y="4930094"/>
              <a:ext cx="1754842" cy="369332"/>
            </a:xfrm>
            <a:prstGeom prst="rect">
              <a:avLst/>
            </a:prstGeom>
            <a:noFill/>
          </p:spPr>
          <p:txBody>
            <a:bodyPr wrap="square" rtlCol="0">
              <a:spAutoFit/>
            </a:bodyPr>
            <a:lstStyle/>
            <a:p>
              <a:pPr algn="ctr"/>
              <a:r>
                <a:rPr lang="en-US" dirty="0">
                  <a:solidFill>
                    <a:schemeClr val="bg1"/>
                  </a:solidFill>
                </a:rPr>
                <a:t>Society</a:t>
              </a:r>
            </a:p>
          </p:txBody>
        </p:sp>
        <p:sp>
          <p:nvSpPr>
            <p:cNvPr id="12" name="TextBox 11"/>
            <p:cNvSpPr txBox="1"/>
            <p:nvPr/>
          </p:nvSpPr>
          <p:spPr>
            <a:xfrm rot="19261162">
              <a:off x="2115248" y="4946818"/>
              <a:ext cx="1754842" cy="369332"/>
            </a:xfrm>
            <a:prstGeom prst="rect">
              <a:avLst/>
            </a:prstGeom>
            <a:noFill/>
          </p:spPr>
          <p:txBody>
            <a:bodyPr wrap="square" rtlCol="0">
              <a:spAutoFit/>
            </a:bodyPr>
            <a:lstStyle/>
            <a:p>
              <a:pPr algn="ctr"/>
              <a:r>
                <a:rPr lang="en-US" dirty="0">
                  <a:solidFill>
                    <a:schemeClr val="bg1"/>
                  </a:solidFill>
                </a:rPr>
                <a:t>Economy</a:t>
              </a:r>
            </a:p>
          </p:txBody>
        </p:sp>
        <p:sp>
          <p:nvSpPr>
            <p:cNvPr id="10" name="TextBox 9"/>
            <p:cNvSpPr txBox="1"/>
            <p:nvPr/>
          </p:nvSpPr>
          <p:spPr>
            <a:xfrm>
              <a:off x="3938346" y="3925174"/>
              <a:ext cx="1196786" cy="276999"/>
            </a:xfrm>
            <a:prstGeom prst="rect">
              <a:avLst/>
            </a:prstGeom>
            <a:noFill/>
          </p:spPr>
          <p:txBody>
            <a:bodyPr wrap="square" rtlCol="0">
              <a:spAutoFit/>
            </a:bodyPr>
            <a:lstStyle/>
            <a:p>
              <a:r>
                <a:rPr lang="en-US" sz="1200" dirty="0">
                  <a:solidFill>
                    <a:schemeClr val="bg1"/>
                  </a:solidFill>
                </a:rPr>
                <a:t>Sustainability</a:t>
              </a:r>
            </a:p>
          </p:txBody>
        </p:sp>
      </p:grpSp>
    </p:spTree>
    <p:extLst>
      <p:ext uri="{BB962C8B-B14F-4D97-AF65-F5344CB8AC3E}">
        <p14:creationId xmlns:p14="http://schemas.microsoft.com/office/powerpoint/2010/main" val="41256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sz="3200" dirty="0"/>
          </a:p>
        </p:txBody>
      </p:sp>
      <p:sp>
        <p:nvSpPr>
          <p:cNvPr id="3" name="Content Placeholder 2"/>
          <p:cNvSpPr>
            <a:spLocks noGrp="1"/>
          </p:cNvSpPr>
          <p:nvPr>
            <p:ph sz="quarter" idx="10"/>
          </p:nvPr>
        </p:nvSpPr>
        <p:spPr>
          <a:xfrm>
            <a:off x="6681230" y="728133"/>
            <a:ext cx="5155169" cy="5926667"/>
          </a:xfrm>
        </p:spPr>
        <p:txBody>
          <a:bodyPr>
            <a:normAutofit fontScale="70000" lnSpcReduction="20000"/>
          </a:bodyPr>
          <a:lstStyle/>
          <a:p>
            <a:r>
              <a:rPr lang="en-GB" dirty="0"/>
              <a:t>1924, the pioneers of modern organic agriculture start arguing for an alternative to the simplified views of emerging industrial agriculture.</a:t>
            </a:r>
          </a:p>
          <a:p>
            <a:r>
              <a:rPr lang="en-GB" dirty="0"/>
              <a:t>From Rudolf Steiner and biodynamic agriculture in 1924, to the popularisation of organic in the US by Rodale in the 50s, and the One Straw Revolution of Fukuoka in the 70s, soil fertility and health was – and remains – the basis of organic agriculture practice.</a:t>
            </a:r>
          </a:p>
          <a:p>
            <a:r>
              <a:rPr lang="en-GB" dirty="0"/>
              <a:t>They were driven as much by practice as by principle – farming was not only about production, but also about conviction.</a:t>
            </a:r>
          </a:p>
          <a:p>
            <a:r>
              <a:rPr lang="en-GB" dirty="0"/>
              <a:t>Ana </a:t>
            </a:r>
            <a:r>
              <a:rPr lang="en-GB" dirty="0" err="1"/>
              <a:t>Primavesi</a:t>
            </a:r>
            <a:r>
              <a:rPr lang="en-GB" dirty="0"/>
              <a:t>.  Ecological management of soils.</a:t>
            </a:r>
          </a:p>
        </p:txBody>
      </p:sp>
      <p:pic>
        <p:nvPicPr>
          <p:cNvPr id="5" name="Picture Placeholder 4" descr="udolph Steiner"/>
          <p:cNvPicPr>
            <a:picLocks noGrp="1"/>
          </p:cNvPicPr>
          <p:nvPr>
            <p:ph type="pic" sz="quarter" idx="11"/>
          </p:nvPr>
        </p:nvPicPr>
        <p:blipFill>
          <a:blip r:embed="rId2">
            <a:extLst>
              <a:ext uri="{28A0092B-C50C-407E-A947-70E740481C1C}">
                <a14:useLocalDpi xmlns:a14="http://schemas.microsoft.com/office/drawing/2010/main" val="0"/>
              </a:ext>
            </a:extLst>
          </a:blip>
          <a:srcRect l="7131" r="7131"/>
          <a:stretch>
            <a:fillRect/>
          </a:stretch>
        </p:blipFill>
        <p:spPr bwMode="auto">
          <a:xfrm>
            <a:off x="2156886" y="5408"/>
            <a:ext cx="1988206" cy="2746063"/>
          </a:xfrm>
          <a:prstGeom prst="rect">
            <a:avLst/>
          </a:prstGeom>
          <a:noFill/>
          <a:ln>
            <a:noFill/>
          </a:ln>
        </p:spPr>
      </p:pic>
      <p:pic>
        <p:nvPicPr>
          <p:cNvPr id="6" name="Picture Placeholder 4" descr="ord Northbourne"/>
          <p:cNvPicPr>
            <a:picLocks/>
          </p:cNvPicPr>
          <p:nvPr/>
        </p:nvPicPr>
        <p:blipFill>
          <a:blip r:embed="rId3">
            <a:extLst>
              <a:ext uri="{28A0092B-C50C-407E-A947-70E740481C1C}">
                <a14:useLocalDpi xmlns:a14="http://schemas.microsoft.com/office/drawing/2010/main" val="0"/>
              </a:ext>
            </a:extLst>
          </a:blip>
          <a:srcRect t="920" b="920"/>
          <a:stretch>
            <a:fillRect/>
          </a:stretch>
        </p:blipFill>
        <p:spPr bwMode="auto">
          <a:xfrm>
            <a:off x="-12165" y="2527628"/>
            <a:ext cx="2079260" cy="2764271"/>
          </a:xfrm>
          <a:prstGeom prst="rect">
            <a:avLst/>
          </a:prstGeom>
          <a:noFill/>
          <a:ln>
            <a:noFill/>
          </a:ln>
        </p:spPr>
      </p:pic>
      <p:pic>
        <p:nvPicPr>
          <p:cNvPr id="7" name="Picture Placeholder 4" descr="ir Albert Howard"/>
          <p:cNvPicPr>
            <a:picLocks/>
          </p:cNvPicPr>
          <p:nvPr/>
        </p:nvPicPr>
        <p:blipFill>
          <a:blip r:embed="rId4">
            <a:extLst>
              <a:ext uri="{28A0092B-C50C-407E-A947-70E740481C1C}">
                <a14:useLocalDpi xmlns:a14="http://schemas.microsoft.com/office/drawing/2010/main" val="0"/>
              </a:ext>
            </a:extLst>
          </a:blip>
          <a:srcRect t="3262" b="3262"/>
          <a:stretch>
            <a:fillRect/>
          </a:stretch>
        </p:blipFill>
        <p:spPr bwMode="auto">
          <a:xfrm>
            <a:off x="4110824" y="2589234"/>
            <a:ext cx="1985176" cy="2908300"/>
          </a:xfrm>
          <a:prstGeom prst="rect">
            <a:avLst/>
          </a:prstGeom>
          <a:noFill/>
          <a:ln>
            <a:noFill/>
          </a:ln>
        </p:spPr>
      </p:pic>
      <p:pic>
        <p:nvPicPr>
          <p:cNvPr id="8" name="Picture Placeholder 4" descr="asanobu Fukuoka"/>
          <p:cNvPicPr>
            <a:picLocks/>
          </p:cNvPicPr>
          <p:nvPr/>
        </p:nvPicPr>
        <p:blipFill>
          <a:blip r:embed="rId5">
            <a:extLst>
              <a:ext uri="{28A0092B-C50C-407E-A947-70E740481C1C}">
                <a14:useLocalDpi xmlns:a14="http://schemas.microsoft.com/office/drawing/2010/main" val="0"/>
              </a:ext>
            </a:extLst>
          </a:blip>
          <a:srcRect l="5368" r="5368"/>
          <a:stretch>
            <a:fillRect/>
          </a:stretch>
        </p:blipFill>
        <p:spPr bwMode="auto">
          <a:xfrm>
            <a:off x="4157493" y="0"/>
            <a:ext cx="1822409" cy="2715289"/>
          </a:xfrm>
          <a:prstGeom prst="rect">
            <a:avLst/>
          </a:prstGeom>
          <a:noFill/>
          <a:ln>
            <a:noFill/>
          </a:ln>
        </p:spPr>
      </p:pic>
      <p:pic>
        <p:nvPicPr>
          <p:cNvPr id="9" name="Picture Placeholder 4" descr="ady Eve Balfour"/>
          <p:cNvPicPr>
            <a:picLocks/>
          </p:cNvPicPr>
          <p:nvPr/>
        </p:nvPicPr>
        <p:blipFill>
          <a:blip r:embed="rId6">
            <a:extLst>
              <a:ext uri="{28A0092B-C50C-407E-A947-70E740481C1C}">
                <a14:useLocalDpi xmlns:a14="http://schemas.microsoft.com/office/drawing/2010/main" val="0"/>
              </a:ext>
            </a:extLst>
          </a:blip>
          <a:srcRect l="5707" r="5707"/>
          <a:stretch>
            <a:fillRect/>
          </a:stretch>
        </p:blipFill>
        <p:spPr bwMode="auto">
          <a:xfrm>
            <a:off x="1964609" y="2751471"/>
            <a:ext cx="2232357" cy="2974859"/>
          </a:xfrm>
          <a:prstGeom prst="rect">
            <a:avLst/>
          </a:prstGeom>
          <a:noFill/>
          <a:ln>
            <a:noFill/>
          </a:ln>
        </p:spPr>
      </p:pic>
      <p:pic>
        <p:nvPicPr>
          <p:cNvPr id="10" name="Picture Placeholder 4" descr="erome Irving Rodale"/>
          <p:cNvPicPr>
            <a:picLocks/>
          </p:cNvPicPr>
          <p:nvPr/>
        </p:nvPicPr>
        <p:blipFill>
          <a:blip r:embed="rId7">
            <a:extLst>
              <a:ext uri="{28A0092B-C50C-407E-A947-70E740481C1C}">
                <a14:useLocalDpi xmlns:a14="http://schemas.microsoft.com/office/drawing/2010/main" val="0"/>
              </a:ext>
            </a:extLst>
          </a:blip>
          <a:srcRect l="6231" r="6231"/>
          <a:stretch>
            <a:fillRect/>
          </a:stretch>
        </p:blipFill>
        <p:spPr bwMode="auto">
          <a:xfrm>
            <a:off x="-62867" y="61606"/>
            <a:ext cx="2232357" cy="2527628"/>
          </a:xfrm>
          <a:prstGeom prst="rect">
            <a:avLst/>
          </a:prstGeom>
          <a:noFill/>
          <a:ln>
            <a:noFill/>
          </a:ln>
        </p:spPr>
      </p:pic>
      <p:pic>
        <p:nvPicPr>
          <p:cNvPr id="11" name="Imagen 10">
            <a:extLst>
              <a:ext uri="{FF2B5EF4-FFF2-40B4-BE49-F238E27FC236}">
                <a16:creationId xmlns:a16="http://schemas.microsoft.com/office/drawing/2014/main" xmlns="" id="{1AA062FE-1EA7-BD41-3F15-37FCE21B970D}"/>
              </a:ext>
            </a:extLst>
          </p:cNvPr>
          <p:cNvPicPr>
            <a:picLocks noChangeAspect="1"/>
          </p:cNvPicPr>
          <p:nvPr/>
        </p:nvPicPr>
        <p:blipFill>
          <a:blip r:embed="rId8"/>
          <a:stretch>
            <a:fillRect/>
          </a:stretch>
        </p:blipFill>
        <p:spPr>
          <a:xfrm>
            <a:off x="1830057" y="4419451"/>
            <a:ext cx="2641863" cy="2603851"/>
          </a:xfrm>
          <a:prstGeom prst="rect">
            <a:avLst/>
          </a:prstGeom>
        </p:spPr>
      </p:pic>
      <p:sp>
        <p:nvSpPr>
          <p:cNvPr id="4" name="CuadroTexto 3">
            <a:extLst>
              <a:ext uri="{FF2B5EF4-FFF2-40B4-BE49-F238E27FC236}">
                <a16:creationId xmlns:a16="http://schemas.microsoft.com/office/drawing/2014/main" xmlns="" id="{A06A5D13-9370-79BA-B27A-8DED82F5230A}"/>
              </a:ext>
            </a:extLst>
          </p:cNvPr>
          <p:cNvSpPr txBox="1"/>
          <p:nvPr/>
        </p:nvSpPr>
        <p:spPr>
          <a:xfrm>
            <a:off x="5757333" y="61606"/>
            <a:ext cx="5415265" cy="523220"/>
          </a:xfrm>
          <a:prstGeom prst="rect">
            <a:avLst/>
          </a:prstGeom>
          <a:noFill/>
        </p:spPr>
        <p:txBody>
          <a:bodyPr wrap="none" rtlCol="0">
            <a:spAutoFit/>
          </a:bodyPr>
          <a:lstStyle/>
          <a:p>
            <a:r>
              <a:rPr lang="en-US" sz="2800" b="1" dirty="0" err="1">
                <a:solidFill>
                  <a:schemeClr val="bg1"/>
                </a:solidFill>
              </a:rPr>
              <a:t>Pioneers,visionaries</a:t>
            </a:r>
            <a:r>
              <a:rPr lang="en-US" sz="2800" b="1" dirty="0">
                <a:solidFill>
                  <a:schemeClr val="bg1"/>
                </a:solidFill>
              </a:rPr>
              <a:t>, disruptors</a:t>
            </a:r>
            <a:endParaRPr lang="es-ES_tradnl" sz="2800" b="1" dirty="0">
              <a:solidFill>
                <a:schemeClr val="bg1"/>
              </a:solidFill>
            </a:endParaRPr>
          </a:p>
        </p:txBody>
      </p:sp>
    </p:spTree>
    <p:extLst>
      <p:ext uri="{BB962C8B-B14F-4D97-AF65-F5344CB8AC3E}">
        <p14:creationId xmlns:p14="http://schemas.microsoft.com/office/powerpoint/2010/main" val="222752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el 1"/>
          <p:cNvSpPr>
            <a:spLocks noGrp="1"/>
          </p:cNvSpPr>
          <p:nvPr>
            <p:ph type="title"/>
          </p:nvPr>
        </p:nvSpPr>
        <p:spPr/>
        <p:txBody>
          <a:bodyPr/>
          <a:lstStyle/>
          <a:p>
            <a:r>
              <a:rPr lang="en-GB" altLang="x-none" dirty="0"/>
              <a:t>The 4 Principles (2005):</a:t>
            </a:r>
          </a:p>
        </p:txBody>
      </p:sp>
      <p:sp>
        <p:nvSpPr>
          <p:cNvPr id="7" name="Oval 1"/>
          <p:cNvSpPr/>
          <p:nvPr/>
        </p:nvSpPr>
        <p:spPr>
          <a:xfrm>
            <a:off x="5729893" y="1273176"/>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7DAA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431754" y="3465280"/>
            <a:ext cx="1196788" cy="1196788"/>
          </a:xfrm>
          <a:prstGeom prst="ellipse">
            <a:avLst/>
          </a:prstGeom>
          <a:solidFill>
            <a:srgbClr val="FFF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1D2662"/>
              </a:solidFill>
            </a:endParaRPr>
          </a:p>
        </p:txBody>
      </p:sp>
      <p:sp>
        <p:nvSpPr>
          <p:cNvPr id="11" name="TextBox 10"/>
          <p:cNvSpPr txBox="1"/>
          <p:nvPr/>
        </p:nvSpPr>
        <p:spPr>
          <a:xfrm rot="16200000">
            <a:off x="5143202" y="2023546"/>
            <a:ext cx="1754842" cy="369332"/>
          </a:xfrm>
          <a:prstGeom prst="rect">
            <a:avLst/>
          </a:prstGeom>
          <a:noFill/>
        </p:spPr>
        <p:txBody>
          <a:bodyPr wrap="square" rtlCol="0">
            <a:spAutoFit/>
          </a:bodyPr>
          <a:lstStyle/>
          <a:p>
            <a:pPr algn="ctr"/>
            <a:r>
              <a:rPr lang="en-US">
                <a:solidFill>
                  <a:schemeClr val="bg1"/>
                </a:solidFill>
              </a:rPr>
              <a:t>Ecology</a:t>
            </a:r>
          </a:p>
        </p:txBody>
      </p:sp>
      <p:sp>
        <p:nvSpPr>
          <p:cNvPr id="14" name="TextBox 13"/>
          <p:cNvSpPr txBox="1"/>
          <p:nvPr/>
        </p:nvSpPr>
        <p:spPr>
          <a:xfrm>
            <a:off x="5462346" y="3925175"/>
            <a:ext cx="1196786" cy="276999"/>
          </a:xfrm>
          <a:prstGeom prst="rect">
            <a:avLst/>
          </a:prstGeom>
          <a:noFill/>
        </p:spPr>
        <p:txBody>
          <a:bodyPr wrap="square" rtlCol="0">
            <a:spAutoFit/>
          </a:bodyPr>
          <a:lstStyle/>
          <a:p>
            <a:pPr algn="ctr"/>
            <a:r>
              <a:rPr lang="en-US" sz="1200" dirty="0">
                <a:solidFill>
                  <a:schemeClr val="bg1"/>
                </a:solidFill>
              </a:rPr>
              <a:t>Organic</a:t>
            </a:r>
          </a:p>
        </p:txBody>
      </p:sp>
      <p:grpSp>
        <p:nvGrpSpPr>
          <p:cNvPr id="17" name="Group 16"/>
          <p:cNvGrpSpPr/>
          <p:nvPr/>
        </p:nvGrpSpPr>
        <p:grpSpPr>
          <a:xfrm rot="3150733">
            <a:off x="5095111" y="5648398"/>
            <a:ext cx="1870075" cy="581460"/>
            <a:chOff x="4255762" y="5157961"/>
            <a:chExt cx="1870075" cy="581460"/>
          </a:xfrm>
        </p:grpSpPr>
        <p:sp>
          <p:nvSpPr>
            <p:cNvPr id="18" name="Oval 1"/>
            <p:cNvSpPr/>
            <p:nvPr/>
          </p:nvSpPr>
          <p:spPr>
            <a:xfrm rot="7570693">
              <a:off x="4900070" y="4513653"/>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AB2F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rot="1985081">
              <a:off x="4281848" y="5247299"/>
              <a:ext cx="1754842" cy="369332"/>
            </a:xfrm>
            <a:prstGeom prst="rect">
              <a:avLst/>
            </a:prstGeom>
            <a:noFill/>
          </p:spPr>
          <p:txBody>
            <a:bodyPr wrap="square" rtlCol="0">
              <a:spAutoFit/>
            </a:bodyPr>
            <a:lstStyle/>
            <a:p>
              <a:pPr algn="ctr"/>
              <a:r>
                <a:rPr lang="en-US" dirty="0">
                  <a:solidFill>
                    <a:schemeClr val="bg1"/>
                  </a:solidFill>
                </a:rPr>
                <a:t>Care</a:t>
              </a:r>
            </a:p>
          </p:txBody>
        </p:sp>
      </p:grpSp>
      <p:grpSp>
        <p:nvGrpSpPr>
          <p:cNvPr id="20" name="Group 19"/>
          <p:cNvGrpSpPr/>
          <p:nvPr/>
        </p:nvGrpSpPr>
        <p:grpSpPr>
          <a:xfrm rot="2173166">
            <a:off x="3253712" y="3761711"/>
            <a:ext cx="1870075" cy="581460"/>
            <a:chOff x="2077376" y="4824032"/>
            <a:chExt cx="1870075" cy="581460"/>
          </a:xfrm>
        </p:grpSpPr>
        <p:sp>
          <p:nvSpPr>
            <p:cNvPr id="21" name="Oval 1"/>
            <p:cNvSpPr/>
            <p:nvPr/>
          </p:nvSpPr>
          <p:spPr>
            <a:xfrm rot="14024617">
              <a:off x="2721684" y="4179724"/>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1E6A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9261162">
              <a:off x="2115248" y="4946818"/>
              <a:ext cx="1754842" cy="369332"/>
            </a:xfrm>
            <a:prstGeom prst="rect">
              <a:avLst/>
            </a:prstGeom>
            <a:noFill/>
          </p:spPr>
          <p:txBody>
            <a:bodyPr wrap="square" rtlCol="0">
              <a:spAutoFit/>
            </a:bodyPr>
            <a:lstStyle/>
            <a:p>
              <a:pPr algn="ctr"/>
              <a:r>
                <a:rPr lang="en-US" dirty="0">
                  <a:solidFill>
                    <a:schemeClr val="bg1"/>
                  </a:solidFill>
                </a:rPr>
                <a:t>Fairness</a:t>
              </a:r>
            </a:p>
          </p:txBody>
        </p:sp>
      </p:grpSp>
      <p:grpSp>
        <p:nvGrpSpPr>
          <p:cNvPr id="23" name="Group 22"/>
          <p:cNvGrpSpPr/>
          <p:nvPr/>
        </p:nvGrpSpPr>
        <p:grpSpPr>
          <a:xfrm rot="19436002">
            <a:off x="6915019" y="3766331"/>
            <a:ext cx="1870075" cy="581460"/>
            <a:chOff x="5212718" y="4190340"/>
            <a:chExt cx="1870075" cy="581460"/>
          </a:xfrm>
        </p:grpSpPr>
        <p:sp>
          <p:nvSpPr>
            <p:cNvPr id="24" name="Oval 1"/>
            <p:cNvSpPr/>
            <p:nvPr/>
          </p:nvSpPr>
          <p:spPr>
            <a:xfrm rot="7570693">
              <a:off x="5857026" y="3546032"/>
              <a:ext cx="581460" cy="1870075"/>
            </a:xfrm>
            <a:custGeom>
              <a:avLst/>
              <a:gdLst>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468630"/>
                <a:gd name="connsiteY0" fmla="*/ 1022985 h 2045970"/>
                <a:gd name="connsiteX1" fmla="*/ 234315 w 468630"/>
                <a:gd name="connsiteY1" fmla="*/ 0 h 2045970"/>
                <a:gd name="connsiteX2" fmla="*/ 468630 w 468630"/>
                <a:gd name="connsiteY2" fmla="*/ 1022985 h 2045970"/>
                <a:gd name="connsiteX3" fmla="*/ 234315 w 468630"/>
                <a:gd name="connsiteY3" fmla="*/ 2045970 h 2045970"/>
                <a:gd name="connsiteX4" fmla="*/ 0 w 468630"/>
                <a:gd name="connsiteY4" fmla="*/ 1022985 h 2045970"/>
                <a:gd name="connsiteX0" fmla="*/ 0 w 521569"/>
                <a:gd name="connsiteY0" fmla="*/ 1022985 h 2045970"/>
                <a:gd name="connsiteX1" fmla="*/ 234315 w 521569"/>
                <a:gd name="connsiteY1" fmla="*/ 0 h 2045970"/>
                <a:gd name="connsiteX2" fmla="*/ 521569 w 521569"/>
                <a:gd name="connsiteY2" fmla="*/ 1018172 h 2045970"/>
                <a:gd name="connsiteX3" fmla="*/ 234315 w 521569"/>
                <a:gd name="connsiteY3" fmla="*/ 2045970 h 2045970"/>
                <a:gd name="connsiteX4" fmla="*/ 0 w 521569"/>
                <a:gd name="connsiteY4" fmla="*/ 1022985 h 2045970"/>
                <a:gd name="connsiteX0" fmla="*/ 0 w 588946"/>
                <a:gd name="connsiteY0" fmla="*/ 1027798 h 2045970"/>
                <a:gd name="connsiteX1" fmla="*/ 301692 w 588946"/>
                <a:gd name="connsiteY1" fmla="*/ 0 h 2045970"/>
                <a:gd name="connsiteX2" fmla="*/ 588946 w 588946"/>
                <a:gd name="connsiteY2" fmla="*/ 1018172 h 2045970"/>
                <a:gd name="connsiteX3" fmla="*/ 301692 w 588946"/>
                <a:gd name="connsiteY3" fmla="*/ 2045970 h 2045970"/>
                <a:gd name="connsiteX4" fmla="*/ 0 w 588946"/>
                <a:gd name="connsiteY4" fmla="*/ 1027798 h 2045970"/>
                <a:gd name="connsiteX0" fmla="*/ 0 w 632260"/>
                <a:gd name="connsiteY0" fmla="*/ 1027798 h 2045970"/>
                <a:gd name="connsiteX1" fmla="*/ 301692 w 632260"/>
                <a:gd name="connsiteY1" fmla="*/ 0 h 2045970"/>
                <a:gd name="connsiteX2" fmla="*/ 632260 w 632260"/>
                <a:gd name="connsiteY2" fmla="*/ 1022985 h 2045970"/>
                <a:gd name="connsiteX3" fmla="*/ 301692 w 632260"/>
                <a:gd name="connsiteY3" fmla="*/ 2045970 h 2045970"/>
                <a:gd name="connsiteX4" fmla="*/ 0 w 632260"/>
                <a:gd name="connsiteY4" fmla="*/ 1027798 h 2045970"/>
                <a:gd name="connsiteX0" fmla="*/ 0 w 597335"/>
                <a:gd name="connsiteY0" fmla="*/ 1027798 h 2045970"/>
                <a:gd name="connsiteX1" fmla="*/ 301692 w 597335"/>
                <a:gd name="connsiteY1" fmla="*/ 0 h 2045970"/>
                <a:gd name="connsiteX2" fmla="*/ 597335 w 597335"/>
                <a:gd name="connsiteY2" fmla="*/ 1026459 h 2045970"/>
                <a:gd name="connsiteX3" fmla="*/ 301692 w 597335"/>
                <a:gd name="connsiteY3" fmla="*/ 2045970 h 2045970"/>
                <a:gd name="connsiteX4" fmla="*/ 0 w 597335"/>
                <a:gd name="connsiteY4" fmla="*/ 1027798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 name="connsiteX0" fmla="*/ 0 w 581460"/>
                <a:gd name="connsiteY0" fmla="*/ 1031272 h 2045970"/>
                <a:gd name="connsiteX1" fmla="*/ 285817 w 581460"/>
                <a:gd name="connsiteY1" fmla="*/ 0 h 2045970"/>
                <a:gd name="connsiteX2" fmla="*/ 581460 w 581460"/>
                <a:gd name="connsiteY2" fmla="*/ 1026459 h 2045970"/>
                <a:gd name="connsiteX3" fmla="*/ 285817 w 581460"/>
                <a:gd name="connsiteY3" fmla="*/ 2045970 h 2045970"/>
                <a:gd name="connsiteX4" fmla="*/ 0 w 581460"/>
                <a:gd name="connsiteY4" fmla="*/ 1031272 h 204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460" h="2045970">
                  <a:moveTo>
                    <a:pt x="0" y="1031272"/>
                  </a:moveTo>
                  <a:cubicBezTo>
                    <a:pt x="0" y="466293"/>
                    <a:pt x="252895" y="108382"/>
                    <a:pt x="285817" y="0"/>
                  </a:cubicBezTo>
                  <a:cubicBezTo>
                    <a:pt x="312390" y="58412"/>
                    <a:pt x="581460" y="461480"/>
                    <a:pt x="581460" y="1026459"/>
                  </a:cubicBezTo>
                  <a:cubicBezTo>
                    <a:pt x="581460" y="1591438"/>
                    <a:pt x="403529" y="1929632"/>
                    <a:pt x="285817" y="2045970"/>
                  </a:cubicBezTo>
                  <a:cubicBezTo>
                    <a:pt x="127198" y="1868524"/>
                    <a:pt x="0" y="1596251"/>
                    <a:pt x="0" y="1031272"/>
                  </a:cubicBezTo>
                  <a:close/>
                </a:path>
              </a:pathLst>
            </a:custGeom>
            <a:solidFill>
              <a:srgbClr val="E9C3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rot="1985081">
              <a:off x="5238804" y="4279678"/>
              <a:ext cx="1754842" cy="369332"/>
            </a:xfrm>
            <a:prstGeom prst="rect">
              <a:avLst/>
            </a:prstGeom>
            <a:noFill/>
          </p:spPr>
          <p:txBody>
            <a:bodyPr wrap="square" rtlCol="0">
              <a:spAutoFit/>
            </a:bodyPr>
            <a:lstStyle/>
            <a:p>
              <a:pPr algn="ctr"/>
              <a:r>
                <a:rPr lang="en-US" dirty="0">
                  <a:solidFill>
                    <a:schemeClr val="bg1"/>
                  </a:solidFill>
                </a:rPr>
                <a:t>Health</a:t>
              </a:r>
            </a:p>
          </p:txBody>
        </p:sp>
      </p:grpSp>
    </p:spTree>
    <p:extLst>
      <p:ext uri="{BB962C8B-B14F-4D97-AF65-F5344CB8AC3E}">
        <p14:creationId xmlns:p14="http://schemas.microsoft.com/office/powerpoint/2010/main" val="109167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823" y="270020"/>
            <a:ext cx="8229600" cy="1362251"/>
          </a:xfrm>
        </p:spPr>
        <p:txBody>
          <a:bodyPr/>
          <a:lstStyle/>
          <a:p>
            <a:r>
              <a:rPr lang="en-US" dirty="0"/>
              <a:t>The Sustainability Flower (2012-15)</a:t>
            </a:r>
          </a:p>
        </p:txBody>
      </p:sp>
      <p:sp>
        <p:nvSpPr>
          <p:cNvPr id="13" name="TextBox 12"/>
          <p:cNvSpPr txBox="1"/>
          <p:nvPr/>
        </p:nvSpPr>
        <p:spPr>
          <a:xfrm>
            <a:off x="12497540" y="2567056"/>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73" y="1068922"/>
            <a:ext cx="6174750" cy="5989507"/>
          </a:xfrm>
          <a:prstGeom prst="rect">
            <a:avLst/>
          </a:prstGeom>
        </p:spPr>
      </p:pic>
    </p:spTree>
    <p:extLst>
      <p:ext uri="{BB962C8B-B14F-4D97-AF65-F5344CB8AC3E}">
        <p14:creationId xmlns:p14="http://schemas.microsoft.com/office/powerpoint/2010/main" val="322854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200" b="1">
                <a:solidFill>
                  <a:schemeClr val="bg1"/>
                </a:solidFill>
              </a:rPr>
              <a:t>Sustainability comparisions</a:t>
            </a:r>
          </a:p>
        </p:txBody>
      </p:sp>
      <p:sp>
        <p:nvSpPr>
          <p:cNvPr id="58371" name="TextBox 3"/>
          <p:cNvSpPr txBox="1">
            <a:spLocks noChangeArrowheads="1"/>
          </p:cNvSpPr>
          <p:nvPr/>
        </p:nvSpPr>
        <p:spPr bwMode="auto">
          <a:xfrm>
            <a:off x="2236788" y="5836894"/>
            <a:ext cx="80454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US" altLang="en-US" sz="1700" i="1">
                <a:solidFill>
                  <a:srgbClr val="161D48"/>
                </a:solidFill>
              </a:rPr>
              <a:t>“</a:t>
            </a:r>
            <a:r>
              <a:rPr lang="en-US" altLang="x-none" sz="1700" i="1">
                <a:solidFill>
                  <a:srgbClr val="161D48"/>
                </a:solidFill>
              </a:rPr>
              <a:t>Organic Agriculture in the 21</a:t>
            </a:r>
            <a:r>
              <a:rPr lang="en-US" altLang="x-none" sz="1700" i="1" baseline="30000">
                <a:solidFill>
                  <a:srgbClr val="161D48"/>
                </a:solidFill>
              </a:rPr>
              <a:t>st</a:t>
            </a:r>
            <a:r>
              <a:rPr lang="en-US" altLang="x-none" sz="1700" i="1">
                <a:solidFill>
                  <a:srgbClr val="161D48"/>
                </a:solidFill>
              </a:rPr>
              <a:t> century</a:t>
            </a:r>
            <a:r>
              <a:rPr lang="en-US" altLang="en-US" sz="1700" i="1">
                <a:solidFill>
                  <a:srgbClr val="161D48"/>
                </a:solidFill>
              </a:rPr>
              <a:t>”</a:t>
            </a:r>
            <a:r>
              <a:rPr lang="en-US" altLang="x-none" sz="1700" i="1">
                <a:solidFill>
                  <a:srgbClr val="161D48"/>
                </a:solidFill>
              </a:rPr>
              <a:t> (</a:t>
            </a:r>
            <a:r>
              <a:rPr lang="en-US" altLang="x-none" sz="1700" i="1" dirty="0" err="1">
                <a:solidFill>
                  <a:srgbClr val="161D48"/>
                </a:solidFill>
              </a:rPr>
              <a:t>Reganold</a:t>
            </a:r>
            <a:r>
              <a:rPr lang="en-US" altLang="x-none" sz="1700" i="1" dirty="0">
                <a:solidFill>
                  <a:srgbClr val="161D48"/>
                </a:solidFill>
              </a:rPr>
              <a:t> and </a:t>
            </a:r>
            <a:r>
              <a:rPr lang="en-US" altLang="x-none" sz="1700" i="1" dirty="0" err="1">
                <a:solidFill>
                  <a:srgbClr val="161D48"/>
                </a:solidFill>
              </a:rPr>
              <a:t>Wachter</a:t>
            </a:r>
            <a:r>
              <a:rPr lang="en-US" altLang="x-none" sz="1700" i="1" dirty="0">
                <a:solidFill>
                  <a:srgbClr val="161D48"/>
                </a:solidFill>
              </a:rPr>
              <a:t>, 2016)</a:t>
            </a:r>
          </a:p>
          <a:p>
            <a:pPr algn="ctr"/>
            <a:r>
              <a:rPr lang="en-US" altLang="x-none" sz="1700" b="1" i="1" dirty="0">
                <a:solidFill>
                  <a:srgbClr val="161D48"/>
                </a:solidFill>
              </a:rPr>
              <a:t>http://</a:t>
            </a:r>
            <a:r>
              <a:rPr lang="en-US" altLang="x-none" sz="1700" b="1" i="1" dirty="0" err="1">
                <a:solidFill>
                  <a:srgbClr val="161D48"/>
                </a:solidFill>
              </a:rPr>
              <a:t>www.nature.com</a:t>
            </a:r>
            <a:r>
              <a:rPr lang="en-US" altLang="x-none" sz="1700" b="1" i="1" dirty="0">
                <a:solidFill>
                  <a:srgbClr val="161D48"/>
                </a:solidFill>
              </a:rPr>
              <a:t>/articles/nplants2015221</a:t>
            </a:r>
          </a:p>
        </p:txBody>
      </p:sp>
      <p:pic>
        <p:nvPicPr>
          <p:cNvPr id="4" name="Picture 3"/>
          <p:cNvPicPr>
            <a:picLocks noChangeAspect="1"/>
          </p:cNvPicPr>
          <p:nvPr/>
        </p:nvPicPr>
        <p:blipFill>
          <a:blip r:embed="rId3"/>
          <a:stretch>
            <a:fillRect/>
          </a:stretch>
        </p:blipFill>
        <p:spPr>
          <a:xfrm>
            <a:off x="1916113" y="1217925"/>
            <a:ext cx="8522204" cy="4618968"/>
          </a:xfrm>
          <a:prstGeom prst="rect">
            <a:avLst/>
          </a:prstGeom>
        </p:spPr>
      </p:pic>
    </p:spTree>
    <p:extLst>
      <p:ext uri="{BB962C8B-B14F-4D97-AF65-F5344CB8AC3E}">
        <p14:creationId xmlns:p14="http://schemas.microsoft.com/office/powerpoint/2010/main" val="341356177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2465"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200" b="1" dirty="0">
                <a:solidFill>
                  <a:schemeClr val="bg1"/>
                </a:solidFill>
              </a:rPr>
              <a:t>Organic agriculture in the 21</a:t>
            </a:r>
            <a:r>
              <a:rPr lang="en-US" altLang="x-none" sz="3200" b="1" baseline="30000" dirty="0">
                <a:solidFill>
                  <a:schemeClr val="bg1"/>
                </a:solidFill>
              </a:rPr>
              <a:t>st</a:t>
            </a:r>
            <a:r>
              <a:rPr lang="en-US" altLang="x-none" sz="3200" b="1" dirty="0">
                <a:solidFill>
                  <a:schemeClr val="bg1"/>
                </a:solidFill>
              </a:rPr>
              <a:t> century</a:t>
            </a:r>
          </a:p>
        </p:txBody>
      </p:sp>
      <p:sp>
        <p:nvSpPr>
          <p:cNvPr id="62466" name="TextBox 3"/>
          <p:cNvSpPr txBox="1">
            <a:spLocks noChangeArrowheads="1"/>
          </p:cNvSpPr>
          <p:nvPr/>
        </p:nvSpPr>
        <p:spPr bwMode="auto">
          <a:xfrm>
            <a:off x="2311402" y="5776916"/>
            <a:ext cx="8045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US" altLang="en-US" sz="1600" i="1">
                <a:solidFill>
                  <a:srgbClr val="222D75"/>
                </a:solidFill>
              </a:rPr>
              <a:t>“</a:t>
            </a:r>
            <a:r>
              <a:rPr lang="en-US" altLang="x-none" sz="1600" i="1">
                <a:solidFill>
                  <a:srgbClr val="222D75"/>
                </a:solidFill>
              </a:rPr>
              <a:t>Organic Agriculture in the 21</a:t>
            </a:r>
            <a:r>
              <a:rPr lang="en-US" altLang="x-none" sz="1600" i="1" baseline="30000">
                <a:solidFill>
                  <a:srgbClr val="222D75"/>
                </a:solidFill>
              </a:rPr>
              <a:t>st</a:t>
            </a:r>
            <a:r>
              <a:rPr lang="en-US" altLang="x-none" sz="1600" i="1">
                <a:solidFill>
                  <a:srgbClr val="222D75"/>
                </a:solidFill>
              </a:rPr>
              <a:t> century</a:t>
            </a:r>
            <a:r>
              <a:rPr lang="en-US" altLang="en-US" sz="1600" i="1">
                <a:solidFill>
                  <a:srgbClr val="222D75"/>
                </a:solidFill>
              </a:rPr>
              <a:t>”</a:t>
            </a:r>
            <a:r>
              <a:rPr lang="en-US" altLang="x-none" sz="1600" i="1">
                <a:solidFill>
                  <a:srgbClr val="222D75"/>
                </a:solidFill>
              </a:rPr>
              <a:t> (Reganold and Wachter, 2016)</a:t>
            </a:r>
          </a:p>
          <a:p>
            <a:pPr algn="ctr"/>
            <a:r>
              <a:rPr lang="en-US" altLang="x-none" sz="1600" i="1">
                <a:solidFill>
                  <a:srgbClr val="222D75"/>
                </a:solidFill>
              </a:rPr>
              <a:t>http://www.nature.com/articles/nplants2015221</a:t>
            </a:r>
          </a:p>
        </p:txBody>
      </p:sp>
      <p:sp>
        <p:nvSpPr>
          <p:cNvPr id="62467" name="Rectangle 1"/>
          <p:cNvSpPr>
            <a:spLocks noChangeArrowheads="1"/>
          </p:cNvSpPr>
          <p:nvPr/>
        </p:nvSpPr>
        <p:spPr bwMode="auto">
          <a:xfrm>
            <a:off x="2206626" y="1655765"/>
            <a:ext cx="78105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buFont typeface="Arial" charset="0"/>
              <a:buChar char="•"/>
            </a:pPr>
            <a:r>
              <a:rPr lang="en-US" altLang="x-none" sz="2000" dirty="0">
                <a:solidFill>
                  <a:srgbClr val="222D75"/>
                </a:solidFill>
              </a:rPr>
              <a:t>Organic farming systems produce lower yields compared with conventional agriculture.</a:t>
            </a:r>
          </a:p>
          <a:p>
            <a:pPr>
              <a:buFont typeface="Arial" charset="0"/>
              <a:buChar char="•"/>
            </a:pPr>
            <a:r>
              <a:rPr lang="en-US" altLang="x-none" sz="2000" dirty="0">
                <a:solidFill>
                  <a:srgbClr val="222D75"/>
                </a:solidFill>
              </a:rPr>
              <a:t>However, they are more profitable and environmentally friendly, and deliver equally or more nutritious foods that contain less (or no) pesticide residues, compared with conventional farming.</a:t>
            </a:r>
          </a:p>
          <a:p>
            <a:pPr>
              <a:buFont typeface="Arial" charset="0"/>
              <a:buChar char="•"/>
            </a:pPr>
            <a:r>
              <a:rPr lang="en-US" altLang="x-none" sz="2000" dirty="0">
                <a:solidFill>
                  <a:srgbClr val="222D75"/>
                </a:solidFill>
              </a:rPr>
              <a:t>Moreover, initial evidence indicates that organic agricultural systems deliver greater ecosystem services and social benefits.</a:t>
            </a:r>
          </a:p>
          <a:p>
            <a:pPr>
              <a:buFont typeface="Arial" charset="0"/>
              <a:buChar char="•"/>
            </a:pPr>
            <a:r>
              <a:rPr lang="en-US" altLang="x-none" sz="2000" dirty="0">
                <a:solidFill>
                  <a:srgbClr val="222D75"/>
                </a:solidFill>
              </a:rPr>
              <a:t> Significant barriers exist to adopting these systems, however, and a diversity of policy instruments will be required to facilitate their development and implementation.</a:t>
            </a:r>
          </a:p>
        </p:txBody>
      </p:sp>
    </p:spTree>
    <p:extLst>
      <p:ext uri="{BB962C8B-B14F-4D97-AF65-F5344CB8AC3E}">
        <p14:creationId xmlns:p14="http://schemas.microsoft.com/office/powerpoint/2010/main" val="113164067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1" y="2807797"/>
            <a:ext cx="7903308" cy="1611804"/>
          </a:xfrm>
        </p:spPr>
        <p:txBody>
          <a:bodyPr/>
          <a:lstStyle/>
          <a:p>
            <a:r>
              <a:rPr lang="en-US" altLang="en-US" u="sng" dirty="0"/>
              <a:t>In Conclusion: </a:t>
            </a:r>
            <a:r>
              <a:rPr lang="en-US" altLang="en-US" dirty="0"/>
              <a:t/>
            </a:r>
            <a:br>
              <a:rPr lang="en-US" altLang="en-US" dirty="0"/>
            </a:br>
            <a:r>
              <a:rPr lang="en-US" altLang="en-US" dirty="0"/>
              <a:t>Practicing the Principles, or;</a:t>
            </a:r>
            <a:br>
              <a:rPr lang="en-US" altLang="en-US" dirty="0"/>
            </a:br>
            <a:r>
              <a:rPr lang="en-US" altLang="en-US" dirty="0"/>
              <a:t> </a:t>
            </a:r>
            <a:r>
              <a:rPr lang="en-US" altLang="en-US" u="sng" dirty="0"/>
              <a:t>Doing the Definition</a:t>
            </a:r>
            <a:endParaRPr lang="en-US" u="sng" dirty="0"/>
          </a:p>
        </p:txBody>
      </p:sp>
    </p:spTree>
    <p:extLst>
      <p:ext uri="{BB962C8B-B14F-4D97-AF65-F5344CB8AC3E}">
        <p14:creationId xmlns:p14="http://schemas.microsoft.com/office/powerpoint/2010/main" val="310431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t>
            </a:r>
            <a:r>
              <a:rPr lang="en-US" altLang="x-none" dirty="0"/>
              <a:t>A production system, sustaining the health of soils, ecosystems and people</a:t>
            </a:r>
            <a:r>
              <a:rPr lang="en-US" altLang="en-US" dirty="0"/>
              <a:t>”</a:t>
            </a:r>
            <a:endParaRPr lang="en-US" dirty="0"/>
          </a:p>
        </p:txBody>
      </p:sp>
    </p:spTree>
    <p:extLst>
      <p:ext uri="{BB962C8B-B14F-4D97-AF65-F5344CB8AC3E}">
        <p14:creationId xmlns:p14="http://schemas.microsoft.com/office/powerpoint/2010/main" val="790596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95614" y="1382717"/>
            <a:ext cx="61849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Soils</a:t>
            </a:r>
          </a:p>
        </p:txBody>
      </p:sp>
    </p:spTree>
    <p:extLst>
      <p:ext uri="{BB962C8B-B14F-4D97-AF65-F5344CB8AC3E}">
        <p14:creationId xmlns:p14="http://schemas.microsoft.com/office/powerpoint/2010/main" val="1181937694"/>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639" y="1219201"/>
            <a:ext cx="36576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
          <p:cNvSpPr>
            <a:spLocks noChangeArrowheads="1"/>
          </p:cNvSpPr>
          <p:nvPr/>
        </p:nvSpPr>
        <p:spPr bwMode="auto">
          <a:xfrm>
            <a:off x="5943600" y="1435102"/>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00050" indent="-400050">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spcBef>
                <a:spcPct val="50000"/>
              </a:spcBef>
              <a:buFontTx/>
              <a:buChar char="•"/>
            </a:pPr>
            <a:r>
              <a:rPr lang="en-US" altLang="x-none" sz="2400" dirty="0">
                <a:solidFill>
                  <a:srgbClr val="222D75"/>
                </a:solidFill>
              </a:rPr>
              <a:t>Higher yields in extreme conditions</a:t>
            </a:r>
          </a:p>
          <a:p>
            <a:pPr>
              <a:spcBef>
                <a:spcPct val="50000"/>
              </a:spcBef>
              <a:buFontTx/>
              <a:buChar char="•"/>
            </a:pPr>
            <a:r>
              <a:rPr lang="en-US" altLang="x-none" sz="2400" dirty="0">
                <a:solidFill>
                  <a:srgbClr val="222D75"/>
                </a:solidFill>
              </a:rPr>
              <a:t>Increased soil C and N</a:t>
            </a:r>
          </a:p>
        </p:txBody>
      </p:sp>
      <p:sp>
        <p:nvSpPr>
          <p:cNvPr id="34819" name="Rectangle 4"/>
          <p:cNvSpPr>
            <a:spLocks noChangeArrowheads="1"/>
          </p:cNvSpPr>
          <p:nvPr/>
        </p:nvSpPr>
        <p:spPr bwMode="auto">
          <a:xfrm>
            <a:off x="1905000" y="3883028"/>
            <a:ext cx="5029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spcBef>
                <a:spcPct val="50000"/>
              </a:spcBef>
              <a:buFontTx/>
              <a:buChar char="•"/>
            </a:pPr>
            <a:r>
              <a:rPr lang="en-US" altLang="x-none" sz="2000" dirty="0">
                <a:solidFill>
                  <a:srgbClr val="222D75"/>
                </a:solidFill>
              </a:rPr>
              <a:t>Higher water infiltration</a:t>
            </a:r>
          </a:p>
          <a:p>
            <a:pPr>
              <a:spcBef>
                <a:spcPct val="50000"/>
              </a:spcBef>
              <a:buFontTx/>
              <a:buChar char="•"/>
            </a:pPr>
            <a:r>
              <a:rPr lang="en-US" altLang="x-none" sz="2000" dirty="0">
                <a:solidFill>
                  <a:srgbClr val="222D75"/>
                </a:solidFill>
              </a:rPr>
              <a:t>Higher water holding capacity</a:t>
            </a:r>
          </a:p>
          <a:p>
            <a:pPr>
              <a:spcBef>
                <a:spcPct val="50000"/>
              </a:spcBef>
              <a:buFontTx/>
              <a:buChar char="•"/>
            </a:pPr>
            <a:r>
              <a:rPr lang="en-US" altLang="x-none" sz="2000" dirty="0">
                <a:solidFill>
                  <a:srgbClr val="222D75"/>
                </a:solidFill>
              </a:rPr>
              <a:t>Higher microbial activity</a:t>
            </a:r>
          </a:p>
          <a:p>
            <a:pPr>
              <a:spcBef>
                <a:spcPct val="50000"/>
              </a:spcBef>
              <a:buFontTx/>
              <a:buChar char="•"/>
            </a:pPr>
            <a:r>
              <a:rPr lang="en-US" altLang="x-none" sz="2000" dirty="0">
                <a:solidFill>
                  <a:srgbClr val="222D75"/>
                </a:solidFill>
              </a:rPr>
              <a:t>Increased stability</a:t>
            </a:r>
          </a:p>
        </p:txBody>
      </p:sp>
      <p:pic>
        <p:nvPicPr>
          <p:cNvPr id="34820" name="Picture 7" descr="Soil Samp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3430592"/>
            <a:ext cx="3886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Soils</a:t>
            </a:r>
          </a:p>
        </p:txBody>
      </p:sp>
    </p:spTree>
    <p:extLst>
      <p:ext uri="{BB962C8B-B14F-4D97-AF65-F5344CB8AC3E}">
        <p14:creationId xmlns:p14="http://schemas.microsoft.com/office/powerpoint/2010/main" val="212986236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4" descr="silicate clay crystals-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01" y="1944689"/>
            <a:ext cx="3898900" cy="43053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
        <p:nvSpPr>
          <p:cNvPr id="35842"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Soils - Humus</a:t>
            </a:r>
          </a:p>
        </p:txBody>
      </p:sp>
      <p:sp>
        <p:nvSpPr>
          <p:cNvPr id="35843" name="TextBox 1"/>
          <p:cNvSpPr txBox="1">
            <a:spLocks noChangeArrowheads="1"/>
          </p:cNvSpPr>
          <p:nvPr/>
        </p:nvSpPr>
        <p:spPr bwMode="auto">
          <a:xfrm>
            <a:off x="1916113" y="2260023"/>
            <a:ext cx="3911600" cy="367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marL="285750" indent="-285750">
              <a:lnSpc>
                <a:spcPct val="90000"/>
              </a:lnSpc>
              <a:spcBef>
                <a:spcPct val="20000"/>
              </a:spcBef>
              <a:buFont typeface="Arial" panose="020B0604020202020204" pitchFamily="34" charset="0"/>
              <a:buChar char="•"/>
            </a:pPr>
            <a:r>
              <a:rPr lang="en-US" altLang="x-none" sz="2400" dirty="0">
                <a:solidFill>
                  <a:srgbClr val="222D75"/>
                </a:solidFill>
              </a:rPr>
              <a:t>Holds up to 30x its weight in water</a:t>
            </a:r>
            <a:endParaRPr lang="en-US" altLang="x-none" sz="1100" dirty="0">
              <a:solidFill>
                <a:srgbClr val="222D75"/>
              </a:solidFill>
            </a:endParaRPr>
          </a:p>
          <a:p>
            <a:pPr marL="285750" indent="-285750">
              <a:lnSpc>
                <a:spcPct val="90000"/>
              </a:lnSpc>
              <a:spcBef>
                <a:spcPct val="20000"/>
              </a:spcBef>
              <a:buFont typeface="Arial" panose="020B0604020202020204" pitchFamily="34" charset="0"/>
              <a:buChar char="•"/>
            </a:pPr>
            <a:r>
              <a:rPr lang="en-US" altLang="x-none" sz="2400" dirty="0">
                <a:solidFill>
                  <a:srgbClr val="222D75"/>
                </a:solidFill>
              </a:rPr>
              <a:t>Cements soil particles and reduces soil erosion</a:t>
            </a:r>
            <a:endParaRPr lang="en-US" altLang="x-none" sz="1100" dirty="0">
              <a:solidFill>
                <a:srgbClr val="222D75"/>
              </a:solidFill>
            </a:endParaRPr>
          </a:p>
          <a:p>
            <a:pPr marL="285750" indent="-285750">
              <a:lnSpc>
                <a:spcPct val="90000"/>
              </a:lnSpc>
              <a:spcBef>
                <a:spcPct val="20000"/>
              </a:spcBef>
              <a:buFont typeface="Arial" panose="020B0604020202020204" pitchFamily="34" charset="0"/>
              <a:buChar char="•"/>
            </a:pPr>
            <a:r>
              <a:rPr lang="en-US" altLang="x-none" sz="2400" dirty="0">
                <a:solidFill>
                  <a:srgbClr val="222D75"/>
                </a:solidFill>
              </a:rPr>
              <a:t>Increases nutrient storage &amp; availability</a:t>
            </a:r>
          </a:p>
          <a:p>
            <a:pPr marL="285750" indent="-285750">
              <a:lnSpc>
                <a:spcPct val="90000"/>
              </a:lnSpc>
              <a:spcBef>
                <a:spcPct val="20000"/>
              </a:spcBef>
              <a:buFont typeface="Arial" panose="020B0604020202020204" pitchFamily="34" charset="0"/>
              <a:buChar char="•"/>
            </a:pPr>
            <a:r>
              <a:rPr lang="en-US" altLang="x-none" sz="2400" dirty="0">
                <a:solidFill>
                  <a:srgbClr val="222D75"/>
                </a:solidFill>
              </a:rPr>
              <a:t>Humus can last 2000 years in the soil</a:t>
            </a:r>
          </a:p>
          <a:p>
            <a:pPr marL="285750" indent="-285750">
              <a:buFont typeface="Arial" panose="020B0604020202020204" pitchFamily="34" charset="0"/>
              <a:buChar char="•"/>
            </a:pPr>
            <a:endParaRPr lang="en-US" altLang="x-none" sz="2400" dirty="0"/>
          </a:p>
        </p:txBody>
      </p:sp>
      <p:sp>
        <p:nvSpPr>
          <p:cNvPr id="35844" name="Rectangle 2"/>
          <p:cNvSpPr>
            <a:spLocks noChangeArrowheads="1"/>
          </p:cNvSpPr>
          <p:nvPr/>
        </p:nvSpPr>
        <p:spPr bwMode="auto">
          <a:xfrm>
            <a:off x="5827713" y="1250008"/>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US" altLang="x-none" sz="2000">
                <a:solidFill>
                  <a:srgbClr val="222D75"/>
                </a:solidFill>
              </a:rPr>
              <a:t>Electron micrograph of </a:t>
            </a:r>
          </a:p>
          <a:p>
            <a:pPr algn="ctr"/>
            <a:r>
              <a:rPr lang="en-US" altLang="x-none" sz="2000">
                <a:solidFill>
                  <a:srgbClr val="222D75"/>
                </a:solidFill>
              </a:rPr>
              <a:t>soil humus</a:t>
            </a:r>
          </a:p>
        </p:txBody>
      </p:sp>
    </p:spTree>
    <p:extLst>
      <p:ext uri="{BB962C8B-B14F-4D97-AF65-F5344CB8AC3E}">
        <p14:creationId xmlns:p14="http://schemas.microsoft.com/office/powerpoint/2010/main" val="59785393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50" name="Text Box 3"/>
          <p:cNvSpPr txBox="1">
            <a:spLocks noChangeArrowheads="1"/>
          </p:cNvSpPr>
          <p:nvPr/>
        </p:nvSpPr>
        <p:spPr bwMode="auto">
          <a:xfrm>
            <a:off x="7551741" y="2264737"/>
            <a:ext cx="2887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defRPr/>
            </a:pPr>
            <a:r>
              <a:rPr lang="de-CH" sz="2000" dirty="0">
                <a:solidFill>
                  <a:srgbClr val="222D75"/>
                </a:solidFill>
                <a:latin typeface="+mn-lt"/>
              </a:rPr>
              <a:t>Biodynamic plot</a:t>
            </a:r>
          </a:p>
        </p:txBody>
      </p:sp>
      <p:sp>
        <p:nvSpPr>
          <p:cNvPr id="57351" name="Text Box 4"/>
          <p:cNvSpPr txBox="1">
            <a:spLocks noChangeArrowheads="1"/>
          </p:cNvSpPr>
          <p:nvPr/>
        </p:nvSpPr>
        <p:spPr bwMode="auto">
          <a:xfrm>
            <a:off x="1916113" y="4570413"/>
            <a:ext cx="357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de-CH" sz="2000" dirty="0">
                <a:solidFill>
                  <a:srgbClr val="222D75"/>
                </a:solidFill>
                <a:latin typeface="+mn-lt"/>
              </a:rPr>
              <a:t>Conventional/IPM </a:t>
            </a:r>
            <a:r>
              <a:rPr lang="de-CH" sz="2000" dirty="0" err="1">
                <a:solidFill>
                  <a:srgbClr val="222D75"/>
                </a:solidFill>
                <a:latin typeface="+mn-lt"/>
              </a:rPr>
              <a:t>plot</a:t>
            </a:r>
            <a:endParaRPr lang="de-CH" sz="2000" dirty="0">
              <a:solidFill>
                <a:srgbClr val="222D75"/>
              </a:solidFill>
              <a:latin typeface="+mn-lt"/>
            </a:endParaRPr>
          </a:p>
        </p:txBody>
      </p:sp>
      <p:pic>
        <p:nvPicPr>
          <p:cNvPr id="3686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0729" y="2749551"/>
            <a:ext cx="463867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 Box 6"/>
          <p:cNvSpPr txBox="1">
            <a:spLocks noChangeArrowheads="1"/>
          </p:cNvSpPr>
          <p:nvPr/>
        </p:nvSpPr>
        <p:spPr bwMode="auto">
          <a:xfrm>
            <a:off x="2790767" y="5333825"/>
            <a:ext cx="24178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de-CH" sz="1600" i="1" dirty="0">
                <a:solidFill>
                  <a:srgbClr val="222D75"/>
                </a:solidFill>
                <a:latin typeface="+mn-lt"/>
              </a:rPr>
              <a:t>Fotos: Fliessbach</a:t>
            </a:r>
          </a:p>
          <a:p>
            <a:pPr algn="ctr">
              <a:defRPr/>
            </a:pPr>
            <a:r>
              <a:rPr lang="de-CH" sz="1600" i="1" dirty="0">
                <a:solidFill>
                  <a:srgbClr val="222D75"/>
                </a:solidFill>
                <a:latin typeface="+mn-lt"/>
              </a:rPr>
              <a:t>Nov. 2002 (DOK Trials)</a:t>
            </a:r>
          </a:p>
        </p:txBody>
      </p:sp>
      <p:pic>
        <p:nvPicPr>
          <p:cNvPr id="3686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6113" y="1190625"/>
            <a:ext cx="4506912"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dirty="0">
                <a:solidFill>
                  <a:schemeClr val="bg1"/>
                </a:solidFill>
              </a:rPr>
              <a:t>Soils – resilience: Floods, Switzerland</a:t>
            </a:r>
          </a:p>
        </p:txBody>
      </p:sp>
    </p:spTree>
    <p:extLst>
      <p:ext uri="{BB962C8B-B14F-4D97-AF65-F5344CB8AC3E}">
        <p14:creationId xmlns:p14="http://schemas.microsoft.com/office/powerpoint/2010/main" val="16508553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sz="quarter" idx="10"/>
          </p:nvPr>
        </p:nvSpPr>
        <p:spPr>
          <a:xfrm>
            <a:off x="1935652" y="1414959"/>
            <a:ext cx="4509599" cy="2987708"/>
          </a:xfrm>
        </p:spPr>
        <p:txBody>
          <a:bodyPr>
            <a:normAutofit lnSpcReduction="10000"/>
          </a:bodyPr>
          <a:lstStyle/>
          <a:p>
            <a:pPr marL="457200" indent="-457200">
              <a:buFont typeface="Arial"/>
              <a:buChar char="•"/>
            </a:pPr>
            <a:r>
              <a:rPr lang="en-US" sz="2000" dirty="0"/>
              <a:t>Evidence of plant cultivation 23,000 years ago</a:t>
            </a:r>
          </a:p>
          <a:p>
            <a:pPr marL="457200" indent="-457200">
              <a:buFont typeface="Arial"/>
              <a:buChar char="•"/>
            </a:pPr>
            <a:r>
              <a:rPr lang="en-US" sz="2000" dirty="0"/>
              <a:t>Animal husbandry 10,000 – 13,000 years ago</a:t>
            </a:r>
          </a:p>
          <a:p>
            <a:pPr marL="457200" indent="-457200">
              <a:buFont typeface="Arial"/>
              <a:buChar char="•"/>
            </a:pPr>
            <a:r>
              <a:rPr lang="en-US" sz="2000" dirty="0"/>
              <a:t>Squash grown in Mexico 10,000 years ago</a:t>
            </a:r>
          </a:p>
          <a:p>
            <a:pPr marL="457200" indent="-457200">
              <a:buFont typeface="Arial"/>
              <a:buChar char="•"/>
            </a:pPr>
            <a:r>
              <a:rPr lang="en-US" sz="2000" dirty="0"/>
              <a:t>Evidence of the use of manure, compost, ashes 10,000 years ago</a:t>
            </a:r>
          </a:p>
          <a:p>
            <a:pPr marL="457200" indent="-457200">
              <a:buFont typeface="Arial"/>
              <a:buChar char="•"/>
            </a:pPr>
            <a:endParaRPr lang="en-US" sz="2000" dirty="0"/>
          </a:p>
          <a:p>
            <a:pPr marL="457200" indent="-457200">
              <a:buFont typeface="Arial"/>
              <a:buChar char="•"/>
            </a:pPr>
            <a:endParaRPr lang="en-US" sz="2000" i="1"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9916" y="1414959"/>
            <a:ext cx="3685486" cy="2119874"/>
          </a:xfrm>
          <a:prstGeom prst="rect">
            <a:avLst/>
          </a:prstGeom>
        </p:spPr>
      </p:pic>
      <p:pic>
        <p:nvPicPr>
          <p:cNvPr id="5" name="Picture 4" descr="Roman_harvester,_Tri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10833" y="4191001"/>
            <a:ext cx="4286250" cy="1467716"/>
          </a:xfrm>
          <a:prstGeom prst="rect">
            <a:avLst/>
          </a:prstGeom>
        </p:spPr>
      </p:pic>
      <p:sp>
        <p:nvSpPr>
          <p:cNvPr id="6" name="Content Placeholder 2"/>
          <p:cNvSpPr txBox="1">
            <a:spLocks/>
          </p:cNvSpPr>
          <p:nvPr/>
        </p:nvSpPr>
        <p:spPr>
          <a:xfrm>
            <a:off x="6597651" y="3651251"/>
            <a:ext cx="3964517" cy="2190751"/>
          </a:xfrm>
          <a:prstGeom prst="rect">
            <a:avLst/>
          </a:prstGeom>
        </p:spPr>
        <p:txBody>
          <a:bodyPr vert="horz" lIns="91440" tIns="45720" rIns="91440" bIns="45720" rtlCol="0">
            <a:normAutofit lnSpcReduction="10000"/>
          </a:bodyPr>
          <a:lstStyle>
            <a:lvl1pPr marL="0" indent="0" algn="l" defTabSz="457200" rtl="0" eaLnBrk="1" latinLnBrk="0" hangingPunct="1">
              <a:spcBef>
                <a:spcPct val="20000"/>
              </a:spcBef>
              <a:buFont typeface="Arial"/>
              <a:buNone/>
              <a:defRPr sz="2600"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sz="2000" dirty="0"/>
              <a:t>Modern industrial agriculture born in the early 20</a:t>
            </a:r>
            <a:r>
              <a:rPr lang="en-US" sz="2000" baseline="30000" dirty="0"/>
              <a:t>th</a:t>
            </a:r>
            <a:r>
              <a:rPr lang="en-US" sz="2000" dirty="0"/>
              <a:t> Century</a:t>
            </a:r>
            <a:endParaRPr lang="en-US" sz="2000" i="1" dirty="0"/>
          </a:p>
          <a:p>
            <a:pPr marL="457200" indent="-457200">
              <a:buFont typeface="Arial"/>
              <a:buChar char="•"/>
            </a:pPr>
            <a:r>
              <a:rPr lang="en-US" sz="2000" dirty="0"/>
              <a:t>The “Green Revolution” born in the 1940s</a:t>
            </a:r>
            <a:endParaRPr lang="en-US" sz="2000" i="1" dirty="0"/>
          </a:p>
          <a:p>
            <a:pPr marL="457200" indent="-457200">
              <a:buFont typeface="Arial"/>
              <a:buChar char="•"/>
            </a:pPr>
            <a:r>
              <a:rPr lang="en-US" sz="2000" dirty="0"/>
              <a:t>GMO technology approved in 1994</a:t>
            </a:r>
          </a:p>
          <a:p>
            <a:pPr marL="457200" indent="-457200">
              <a:buFont typeface="Arial"/>
              <a:buChar char="•"/>
            </a:pPr>
            <a:endParaRPr lang="en-US" sz="2000" i="1" dirty="0"/>
          </a:p>
        </p:txBody>
      </p:sp>
      <p:sp>
        <p:nvSpPr>
          <p:cNvPr id="7" name="Content Placeholder 2"/>
          <p:cNvSpPr txBox="1">
            <a:spLocks/>
          </p:cNvSpPr>
          <p:nvPr/>
        </p:nvSpPr>
        <p:spPr>
          <a:xfrm>
            <a:off x="2478619" y="5767917"/>
            <a:ext cx="7109881" cy="61912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600"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t>Which should be the “convention”?</a:t>
            </a:r>
          </a:p>
          <a:p>
            <a:pPr algn="ctr"/>
            <a:endParaRPr lang="en-US" sz="2800" b="1" i="1" dirty="0"/>
          </a:p>
        </p:txBody>
      </p:sp>
      <p:sp>
        <p:nvSpPr>
          <p:cNvPr id="8" name="CuadroTexto 7">
            <a:extLst>
              <a:ext uri="{FF2B5EF4-FFF2-40B4-BE49-F238E27FC236}">
                <a16:creationId xmlns:a16="http://schemas.microsoft.com/office/drawing/2014/main" xmlns="" id="{2D681376-1145-0CFD-EE18-92CE4A741B6A}"/>
              </a:ext>
            </a:extLst>
          </p:cNvPr>
          <p:cNvSpPr txBox="1"/>
          <p:nvPr/>
        </p:nvSpPr>
        <p:spPr>
          <a:xfrm>
            <a:off x="3009153" y="95016"/>
            <a:ext cx="5570756" cy="523220"/>
          </a:xfrm>
          <a:prstGeom prst="rect">
            <a:avLst/>
          </a:prstGeom>
          <a:noFill/>
        </p:spPr>
        <p:txBody>
          <a:bodyPr wrap="none" rtlCol="0">
            <a:spAutoFit/>
          </a:bodyPr>
          <a:lstStyle/>
          <a:p>
            <a:r>
              <a:rPr lang="en-US" sz="2800" b="1" dirty="0">
                <a:solidFill>
                  <a:schemeClr val="bg1"/>
                </a:solidFill>
              </a:rPr>
              <a:t>How old is organic agriculture?</a:t>
            </a:r>
            <a:endParaRPr lang="es-ES_tradnl" sz="2800" b="1" dirty="0">
              <a:solidFill>
                <a:schemeClr val="bg1"/>
              </a:solidFill>
            </a:endParaRPr>
          </a:p>
        </p:txBody>
      </p:sp>
    </p:spTree>
    <p:extLst>
      <p:ext uri="{BB962C8B-B14F-4D97-AF65-F5344CB8AC3E}">
        <p14:creationId xmlns:p14="http://schemas.microsoft.com/office/powerpoint/2010/main" val="1939136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descr="IMG_687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G_6860.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508127" y="-12700"/>
            <a:ext cx="9175751"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100_275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293812" y="0"/>
            <a:ext cx="96043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93812" y="-173037"/>
            <a:ext cx="9604376" cy="720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G_0064.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419227" y="-79374"/>
            <a:ext cx="9353551" cy="701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5196.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293812" y="-173037"/>
            <a:ext cx="9604376" cy="720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 Ecosystems</a:t>
            </a:r>
          </a:p>
        </p:txBody>
      </p:sp>
    </p:spTree>
    <p:extLst>
      <p:ext uri="{BB962C8B-B14F-4D97-AF65-F5344CB8AC3E}">
        <p14:creationId xmlns:p14="http://schemas.microsoft.com/office/powerpoint/2010/main" val="981429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6" descr="DSC0194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738" y="792162"/>
            <a:ext cx="3956051"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G_49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0859" y="569913"/>
            <a:ext cx="7991141" cy="599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People</a:t>
            </a:r>
          </a:p>
        </p:txBody>
      </p:sp>
    </p:spTree>
    <p:extLst>
      <p:ext uri="{BB962C8B-B14F-4D97-AF65-F5344CB8AC3E}">
        <p14:creationId xmlns:p14="http://schemas.microsoft.com/office/powerpoint/2010/main" val="241750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t>
            </a:r>
            <a:r>
              <a:rPr lang="en-US" altLang="x-none" sz="3600" dirty="0">
                <a:solidFill>
                  <a:srgbClr val="222D75"/>
                </a:solidFill>
              </a:rPr>
              <a:t> relies on ecological processes, biodiversity and cycles adapted to local conditions, rather than the use of inputs with adverse effects.”</a:t>
            </a:r>
            <a:endParaRPr lang="en-US" sz="3600" dirty="0"/>
          </a:p>
        </p:txBody>
      </p:sp>
    </p:spTree>
    <p:extLst>
      <p:ext uri="{BB962C8B-B14F-4D97-AF65-F5344CB8AC3E}">
        <p14:creationId xmlns:p14="http://schemas.microsoft.com/office/powerpoint/2010/main" val="2100155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165228"/>
            <a:ext cx="9144000" cy="498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200" b="1">
                <a:solidFill>
                  <a:schemeClr val="bg1"/>
                </a:solidFill>
              </a:rPr>
              <a:t>Ecological processes rather than inputs</a:t>
            </a:r>
          </a:p>
        </p:txBody>
      </p:sp>
    </p:spTree>
    <p:extLst>
      <p:ext uri="{BB962C8B-B14F-4D97-AF65-F5344CB8AC3E}">
        <p14:creationId xmlns:p14="http://schemas.microsoft.com/office/powerpoint/2010/main" val="12746193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8"/>
          <p:cNvSpPr>
            <a:spLocks noGrp="1"/>
          </p:cNvSpPr>
          <p:nvPr>
            <p:ph type="ftr" sz="quarter" idx="4294967295"/>
          </p:nvPr>
        </p:nvSpPr>
        <p:spPr>
          <a:xfrm>
            <a:off x="6858000" y="6356354"/>
            <a:ext cx="2895600" cy="365125"/>
          </a:xfrm>
          <a:prstGeom prst="rect">
            <a:avLst/>
          </a:prstGeom>
        </p:spPr>
        <p:txBody>
          <a:bodyPr/>
          <a:lstStyle/>
          <a:p>
            <a:pPr algn="r">
              <a:lnSpc>
                <a:spcPct val="90000"/>
              </a:lnSpc>
              <a:defRPr/>
            </a:pPr>
            <a:r>
              <a:rPr lang="en-US" sz="900" dirty="0">
                <a:solidFill>
                  <a:schemeClr val="bg1">
                    <a:lumMod val="65000"/>
                  </a:schemeClr>
                </a:solidFill>
                <a:latin typeface="Century Gothic"/>
                <a:cs typeface="Century Gothic"/>
              </a:rPr>
              <a:t>IFOAM TEAM Course 2015</a:t>
            </a:r>
          </a:p>
        </p:txBody>
      </p:sp>
      <p:sp>
        <p:nvSpPr>
          <p:cNvPr id="41986" name="Slide Number Placeholder 9"/>
          <p:cNvSpPr>
            <a:spLocks noGrp="1"/>
          </p:cNvSpPr>
          <p:nvPr>
            <p:ph type="sldNum" sz="quarter" idx="11"/>
          </p:nvPr>
        </p:nvSpPr>
        <p:spPr bwMode="auto">
          <a:xfrm>
            <a:off x="10058400" y="6356354"/>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32" indent="-285744">
              <a:defRPr>
                <a:solidFill>
                  <a:schemeClr val="tx1"/>
                </a:solidFill>
                <a:latin typeface="Century Gothic" charset="0"/>
                <a:ea typeface="ＭＳ Ｐゴシック" charset="-128"/>
              </a:defRPr>
            </a:lvl2pPr>
            <a:lvl3pPr marL="1142971" indent="-228594">
              <a:defRPr>
                <a:solidFill>
                  <a:schemeClr val="tx1"/>
                </a:solidFill>
                <a:latin typeface="Century Gothic" charset="0"/>
                <a:ea typeface="ＭＳ Ｐゴシック" charset="-128"/>
              </a:defRPr>
            </a:lvl3pPr>
            <a:lvl4pPr marL="1600160" indent="-228594">
              <a:defRPr>
                <a:solidFill>
                  <a:schemeClr val="tx1"/>
                </a:solidFill>
                <a:latin typeface="Century Gothic" charset="0"/>
                <a:ea typeface="ＭＳ Ｐゴシック" charset="-128"/>
              </a:defRPr>
            </a:lvl4pPr>
            <a:lvl5pPr marL="2057349" indent="-228594">
              <a:defRPr>
                <a:solidFill>
                  <a:schemeClr val="tx1"/>
                </a:solidFill>
                <a:latin typeface="Century Gothic" charset="0"/>
                <a:ea typeface="ＭＳ Ｐゴシック" charset="-128"/>
              </a:defRPr>
            </a:lvl5pPr>
            <a:lvl6pPr marL="2514537" indent="-228594" defTabSz="457189" fontAlgn="base">
              <a:spcBef>
                <a:spcPct val="0"/>
              </a:spcBef>
              <a:spcAft>
                <a:spcPct val="0"/>
              </a:spcAft>
              <a:defRPr>
                <a:solidFill>
                  <a:schemeClr val="tx1"/>
                </a:solidFill>
                <a:latin typeface="Century Gothic" charset="0"/>
                <a:ea typeface="ＭＳ Ｐゴシック" charset="-128"/>
              </a:defRPr>
            </a:lvl6pPr>
            <a:lvl7pPr marL="2971726" indent="-228594" defTabSz="457189" fontAlgn="base">
              <a:spcBef>
                <a:spcPct val="0"/>
              </a:spcBef>
              <a:spcAft>
                <a:spcPct val="0"/>
              </a:spcAft>
              <a:defRPr>
                <a:solidFill>
                  <a:schemeClr val="tx1"/>
                </a:solidFill>
                <a:latin typeface="Century Gothic" charset="0"/>
                <a:ea typeface="ＭＳ Ｐゴシック" charset="-128"/>
              </a:defRPr>
            </a:lvl7pPr>
            <a:lvl8pPr marL="3428914" indent="-228594" defTabSz="457189" fontAlgn="base">
              <a:spcBef>
                <a:spcPct val="0"/>
              </a:spcBef>
              <a:spcAft>
                <a:spcPct val="0"/>
              </a:spcAft>
              <a:defRPr>
                <a:solidFill>
                  <a:schemeClr val="tx1"/>
                </a:solidFill>
                <a:latin typeface="Century Gothic" charset="0"/>
                <a:ea typeface="ＭＳ Ｐゴシック" charset="-128"/>
              </a:defRPr>
            </a:lvl8pPr>
            <a:lvl9pPr marL="3886103" indent="-228594" defTabSz="457189" fontAlgn="base">
              <a:spcBef>
                <a:spcPct val="0"/>
              </a:spcBef>
              <a:spcAft>
                <a:spcPct val="0"/>
              </a:spcAft>
              <a:defRPr>
                <a:solidFill>
                  <a:schemeClr val="tx1"/>
                </a:solidFill>
                <a:latin typeface="Century Gothic" charset="0"/>
                <a:ea typeface="ＭＳ Ｐゴシック" charset="-128"/>
              </a:defRPr>
            </a:lvl9pPr>
          </a:lstStyle>
          <a:p>
            <a:fld id="{53248BC0-F0E3-204C-B669-6E07ADC30D46}" type="slidenum">
              <a:rPr lang="de-DE" altLang="x-none" sz="900" b="1"/>
              <a:pPr/>
              <a:t>45</a:t>
            </a:fld>
            <a:endParaRPr lang="de-DE" altLang="x-none" sz="1000" b="1"/>
          </a:p>
        </p:txBody>
      </p:sp>
      <p:pic>
        <p:nvPicPr>
          <p:cNvPr id="8"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7105"/>
            <a:ext cx="7676272" cy="575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79179" y="1091279"/>
            <a:ext cx="6612821" cy="495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200" b="1">
                <a:solidFill>
                  <a:schemeClr val="bg1"/>
                </a:solidFill>
              </a:rPr>
              <a:t>Ecological processes rather than inputs</a:t>
            </a:r>
          </a:p>
        </p:txBody>
      </p:sp>
    </p:spTree>
    <p:extLst>
      <p:ext uri="{BB962C8B-B14F-4D97-AF65-F5344CB8AC3E}">
        <p14:creationId xmlns:p14="http://schemas.microsoft.com/office/powerpoint/2010/main" val="4706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222D75"/>
                </a:solidFill>
              </a:rPr>
              <a:t>“</a:t>
            </a:r>
            <a:r>
              <a:rPr lang="en-US" altLang="x-none" dirty="0">
                <a:solidFill>
                  <a:srgbClr val="222D75"/>
                </a:solidFill>
              </a:rPr>
              <a:t>combines tradition, innovation and science to benefit the shared environment ....</a:t>
            </a:r>
            <a:r>
              <a:rPr lang="en-US" altLang="en-US" dirty="0">
                <a:solidFill>
                  <a:srgbClr val="222D75"/>
                </a:solidFill>
              </a:rPr>
              <a:t>”</a:t>
            </a:r>
            <a:endParaRPr lang="en-US" dirty="0"/>
          </a:p>
        </p:txBody>
      </p:sp>
    </p:spTree>
    <p:extLst>
      <p:ext uri="{BB962C8B-B14F-4D97-AF65-F5344CB8AC3E}">
        <p14:creationId xmlns:p14="http://schemas.microsoft.com/office/powerpoint/2010/main" val="207768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3" name="Picture 4" descr="feeding napi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40090" y="1936751"/>
            <a:ext cx="556736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1916114" y="1474791"/>
            <a:ext cx="843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dirty="0">
                <a:solidFill>
                  <a:srgbClr val="222D75"/>
                </a:solidFill>
                <a:latin typeface="+mn-lt"/>
              </a:rPr>
              <a:t>Animal husbandry in the crop production system</a:t>
            </a:r>
          </a:p>
        </p:txBody>
      </p:sp>
      <p:sp>
        <p:nvSpPr>
          <p:cNvPr id="44035"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Tradition</a:t>
            </a:r>
          </a:p>
        </p:txBody>
      </p:sp>
    </p:spTree>
    <p:extLst>
      <p:ext uri="{BB962C8B-B14F-4D97-AF65-F5344CB8AC3E}">
        <p14:creationId xmlns:p14="http://schemas.microsoft.com/office/powerpoint/2010/main" val="15996280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0118" name="Rectangle 3"/>
          <p:cNvSpPr txBox="1">
            <a:spLocks noChangeArrowheads="1"/>
          </p:cNvSpPr>
          <p:nvPr/>
        </p:nvSpPr>
        <p:spPr bwMode="auto">
          <a:xfrm>
            <a:off x="1916113" y="1279525"/>
            <a:ext cx="8382000" cy="4572000"/>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spcBef>
                <a:spcPct val="20000"/>
              </a:spcBef>
            </a:pPr>
            <a:r>
              <a:rPr lang="en-AU" altLang="x-none" sz="3200">
                <a:solidFill>
                  <a:srgbClr val="222D75"/>
                </a:solidFill>
              </a:rPr>
              <a:t>System of Rice Intensification (SRI)</a:t>
            </a:r>
          </a:p>
          <a:p>
            <a:pPr algn="ctr">
              <a:spcBef>
                <a:spcPct val="20000"/>
              </a:spcBef>
              <a:buFont typeface="Arial" charset="0"/>
              <a:buChar char="•"/>
            </a:pPr>
            <a:endParaRPr lang="en-US" altLang="x-none" sz="3200" i="1">
              <a:solidFill>
                <a:srgbClr val="222D75"/>
              </a:solidFill>
            </a:endParaRPr>
          </a:p>
          <a:p>
            <a:pPr algn="ctr">
              <a:spcBef>
                <a:spcPct val="20000"/>
              </a:spcBef>
            </a:pPr>
            <a:endParaRPr lang="en-US" altLang="x-none" sz="3200">
              <a:solidFill>
                <a:srgbClr val="222D75"/>
              </a:solidFill>
            </a:endParaRPr>
          </a:p>
          <a:p>
            <a:pPr algn="ctr">
              <a:spcBef>
                <a:spcPct val="20000"/>
              </a:spcBef>
            </a:pPr>
            <a:endParaRPr lang="en-US" altLang="x-none" sz="3200">
              <a:solidFill>
                <a:srgbClr val="222D75"/>
              </a:solidFill>
            </a:endParaRPr>
          </a:p>
          <a:p>
            <a:pPr algn="ctr">
              <a:spcBef>
                <a:spcPct val="20000"/>
              </a:spcBef>
            </a:pPr>
            <a:endParaRPr lang="en-US" altLang="x-none" sz="3200">
              <a:solidFill>
                <a:srgbClr val="222D75"/>
              </a:solidFill>
            </a:endParaRPr>
          </a:p>
          <a:p>
            <a:pPr algn="ctr">
              <a:spcBef>
                <a:spcPct val="20000"/>
              </a:spcBef>
            </a:pPr>
            <a:endParaRPr lang="en-US" altLang="x-none" sz="3200">
              <a:solidFill>
                <a:srgbClr val="222D75"/>
              </a:solidFill>
            </a:endParaRPr>
          </a:p>
          <a:p>
            <a:pPr algn="ctr">
              <a:spcBef>
                <a:spcPct val="20000"/>
              </a:spcBef>
            </a:pPr>
            <a:endParaRPr lang="en-US" altLang="x-none" sz="3200">
              <a:solidFill>
                <a:srgbClr val="222D75"/>
              </a:solidFill>
            </a:endParaRPr>
          </a:p>
          <a:p>
            <a:pPr algn="ctr">
              <a:spcBef>
                <a:spcPct val="20000"/>
              </a:spcBef>
            </a:pPr>
            <a:r>
              <a:rPr lang="en-US" altLang="x-none" sz="2000">
                <a:solidFill>
                  <a:srgbClr val="222D75"/>
                </a:solidFill>
              </a:rPr>
              <a:t>In Madagascar, SRI has increased yields from the usual 2-3 tons per hectare to yields of 6,8 - 10 tons per hectare. </a:t>
            </a:r>
          </a:p>
          <a:p>
            <a:pPr algn="ctr">
              <a:spcBef>
                <a:spcPct val="20000"/>
              </a:spcBef>
            </a:pPr>
            <a:r>
              <a:rPr lang="en-US" altLang="x-none" sz="1400">
                <a:solidFill>
                  <a:srgbClr val="222D75"/>
                </a:solidFill>
              </a:rPr>
              <a:t>Source: Nicolas Parrott, Cardiff University, 'The Real Green Revolution</a:t>
            </a:r>
            <a:r>
              <a:rPr lang="en-US" altLang="en-US" sz="1400">
                <a:solidFill>
                  <a:srgbClr val="222D75"/>
                </a:solidFill>
              </a:rPr>
              <a:t>‘</a:t>
            </a:r>
            <a:endParaRPr lang="en-US" altLang="x-none" sz="1400">
              <a:solidFill>
                <a:srgbClr val="222D75"/>
              </a:solidFill>
            </a:endParaRPr>
          </a:p>
          <a:p>
            <a:pPr algn="ctr">
              <a:spcBef>
                <a:spcPct val="20000"/>
              </a:spcBef>
            </a:pPr>
            <a:endParaRPr lang="en-US" altLang="x-none" sz="2000">
              <a:solidFill>
                <a:srgbClr val="222D75"/>
              </a:solidFill>
            </a:endParaRPr>
          </a:p>
          <a:p>
            <a:pPr algn="ctr">
              <a:spcBef>
                <a:spcPct val="20000"/>
              </a:spcBef>
              <a:buFont typeface="Arial" charset="0"/>
              <a:buChar char="•"/>
            </a:pPr>
            <a:endParaRPr lang="en-US" altLang="x-none" sz="3200" i="1">
              <a:solidFill>
                <a:srgbClr val="222D75"/>
              </a:solidFill>
            </a:endParaRPr>
          </a:p>
          <a:p>
            <a:pPr algn="ctr">
              <a:spcBef>
                <a:spcPct val="20000"/>
              </a:spcBef>
              <a:buFont typeface="Arial" charset="0"/>
              <a:buChar char="•"/>
            </a:pPr>
            <a:endParaRPr lang="en-US" altLang="x-none" sz="3200" i="1">
              <a:solidFill>
                <a:srgbClr val="222D75"/>
              </a:solidFill>
            </a:endParaRPr>
          </a:p>
        </p:txBody>
      </p:sp>
      <p:pic>
        <p:nvPicPr>
          <p:cNvPr id="45058" name="Picture 2" descr="http://farm3.static.flickr.com/2101/2406323638_aa701fa6aa.jpg?v=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9" y="2011367"/>
            <a:ext cx="4303713"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Innovation</a:t>
            </a:r>
          </a:p>
        </p:txBody>
      </p:sp>
    </p:spTree>
    <p:extLst>
      <p:ext uri="{BB962C8B-B14F-4D97-AF65-F5344CB8AC3E}">
        <p14:creationId xmlns:p14="http://schemas.microsoft.com/office/powerpoint/2010/main" val="2039014201"/>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8"/>
          <p:cNvSpPr>
            <a:spLocks noGrp="1"/>
          </p:cNvSpPr>
          <p:nvPr>
            <p:ph type="ftr" sz="quarter" idx="4294967295"/>
          </p:nvPr>
        </p:nvSpPr>
        <p:spPr>
          <a:xfrm>
            <a:off x="6858000" y="6356354"/>
            <a:ext cx="2895600" cy="365125"/>
          </a:xfrm>
          <a:prstGeom prst="rect">
            <a:avLst/>
          </a:prstGeom>
        </p:spPr>
        <p:txBody>
          <a:bodyPr/>
          <a:lstStyle/>
          <a:p>
            <a:pPr algn="r">
              <a:lnSpc>
                <a:spcPct val="90000"/>
              </a:lnSpc>
              <a:defRPr/>
            </a:pPr>
            <a:r>
              <a:rPr lang="en-US" sz="900" dirty="0">
                <a:solidFill>
                  <a:schemeClr val="bg1">
                    <a:lumMod val="65000"/>
                  </a:schemeClr>
                </a:solidFill>
                <a:latin typeface="Century Gothic"/>
                <a:cs typeface="Century Gothic"/>
              </a:rPr>
              <a:t>IFOAM TEAM Course 2015</a:t>
            </a:r>
          </a:p>
        </p:txBody>
      </p:sp>
      <p:sp>
        <p:nvSpPr>
          <p:cNvPr id="46082" name="Slide Number Placeholder 9"/>
          <p:cNvSpPr>
            <a:spLocks noGrp="1"/>
          </p:cNvSpPr>
          <p:nvPr>
            <p:ph type="sldNum" sz="quarter" idx="11"/>
          </p:nvPr>
        </p:nvSpPr>
        <p:spPr bwMode="auto">
          <a:xfrm>
            <a:off x="10058400" y="6356354"/>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32" indent="-285744">
              <a:defRPr>
                <a:solidFill>
                  <a:schemeClr val="tx1"/>
                </a:solidFill>
                <a:latin typeface="Century Gothic" charset="0"/>
                <a:ea typeface="ＭＳ Ｐゴシック" charset="-128"/>
              </a:defRPr>
            </a:lvl2pPr>
            <a:lvl3pPr marL="1142971" indent="-228594">
              <a:defRPr>
                <a:solidFill>
                  <a:schemeClr val="tx1"/>
                </a:solidFill>
                <a:latin typeface="Century Gothic" charset="0"/>
                <a:ea typeface="ＭＳ Ｐゴシック" charset="-128"/>
              </a:defRPr>
            </a:lvl3pPr>
            <a:lvl4pPr marL="1600160" indent="-228594">
              <a:defRPr>
                <a:solidFill>
                  <a:schemeClr val="tx1"/>
                </a:solidFill>
                <a:latin typeface="Century Gothic" charset="0"/>
                <a:ea typeface="ＭＳ Ｐゴシック" charset="-128"/>
              </a:defRPr>
            </a:lvl4pPr>
            <a:lvl5pPr marL="2057349" indent="-228594">
              <a:defRPr>
                <a:solidFill>
                  <a:schemeClr val="tx1"/>
                </a:solidFill>
                <a:latin typeface="Century Gothic" charset="0"/>
                <a:ea typeface="ＭＳ Ｐゴシック" charset="-128"/>
              </a:defRPr>
            </a:lvl5pPr>
            <a:lvl6pPr marL="2514537" indent="-228594" defTabSz="457189" fontAlgn="base">
              <a:spcBef>
                <a:spcPct val="0"/>
              </a:spcBef>
              <a:spcAft>
                <a:spcPct val="0"/>
              </a:spcAft>
              <a:defRPr>
                <a:solidFill>
                  <a:schemeClr val="tx1"/>
                </a:solidFill>
                <a:latin typeface="Century Gothic" charset="0"/>
                <a:ea typeface="ＭＳ Ｐゴシック" charset="-128"/>
              </a:defRPr>
            </a:lvl6pPr>
            <a:lvl7pPr marL="2971726" indent="-228594" defTabSz="457189" fontAlgn="base">
              <a:spcBef>
                <a:spcPct val="0"/>
              </a:spcBef>
              <a:spcAft>
                <a:spcPct val="0"/>
              </a:spcAft>
              <a:defRPr>
                <a:solidFill>
                  <a:schemeClr val="tx1"/>
                </a:solidFill>
                <a:latin typeface="Century Gothic" charset="0"/>
                <a:ea typeface="ＭＳ Ｐゴシック" charset="-128"/>
              </a:defRPr>
            </a:lvl7pPr>
            <a:lvl8pPr marL="3428914" indent="-228594" defTabSz="457189" fontAlgn="base">
              <a:spcBef>
                <a:spcPct val="0"/>
              </a:spcBef>
              <a:spcAft>
                <a:spcPct val="0"/>
              </a:spcAft>
              <a:defRPr>
                <a:solidFill>
                  <a:schemeClr val="tx1"/>
                </a:solidFill>
                <a:latin typeface="Century Gothic" charset="0"/>
                <a:ea typeface="ＭＳ Ｐゴシック" charset="-128"/>
              </a:defRPr>
            </a:lvl8pPr>
            <a:lvl9pPr marL="3886103" indent="-228594" defTabSz="457189" fontAlgn="base">
              <a:spcBef>
                <a:spcPct val="0"/>
              </a:spcBef>
              <a:spcAft>
                <a:spcPct val="0"/>
              </a:spcAft>
              <a:defRPr>
                <a:solidFill>
                  <a:schemeClr val="tx1"/>
                </a:solidFill>
                <a:latin typeface="Century Gothic" charset="0"/>
                <a:ea typeface="ＭＳ Ｐゴシック" charset="-128"/>
              </a:defRPr>
            </a:lvl9pPr>
          </a:lstStyle>
          <a:p>
            <a:fld id="{A72BC9FE-4136-8B44-A025-97C1892FD95E}" type="slidenum">
              <a:rPr lang="de-DE" altLang="x-none" sz="900" b="1"/>
              <a:pPr/>
              <a:t>49</a:t>
            </a:fld>
            <a:endParaRPr lang="de-DE" altLang="x-none" sz="1000" b="1"/>
          </a:p>
        </p:txBody>
      </p:sp>
      <p:sp>
        <p:nvSpPr>
          <p:cNvPr id="46086" name="Title 1"/>
          <p:cNvSpPr txBox="1">
            <a:spLocks/>
          </p:cNvSpPr>
          <p:nvPr/>
        </p:nvSpPr>
        <p:spPr bwMode="auto">
          <a:xfrm>
            <a:off x="2999846" y="0"/>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Innovation</a:t>
            </a:r>
          </a:p>
        </p:txBody>
      </p:sp>
      <p:pic>
        <p:nvPicPr>
          <p:cNvPr id="15" name="Imagen 14">
            <a:extLst>
              <a:ext uri="{FF2B5EF4-FFF2-40B4-BE49-F238E27FC236}">
                <a16:creationId xmlns:a16="http://schemas.microsoft.com/office/drawing/2014/main" xmlns="" id="{A8B64429-3968-8B2E-8861-7D248949E1AD}"/>
              </a:ext>
            </a:extLst>
          </p:cNvPr>
          <p:cNvPicPr>
            <a:picLocks noChangeAspect="1"/>
          </p:cNvPicPr>
          <p:nvPr/>
        </p:nvPicPr>
        <p:blipFill>
          <a:blip r:embed="rId3"/>
          <a:stretch>
            <a:fillRect/>
          </a:stretch>
        </p:blipFill>
        <p:spPr>
          <a:xfrm>
            <a:off x="2006599" y="1236133"/>
            <a:ext cx="7729107" cy="4656667"/>
          </a:xfrm>
          <a:prstGeom prst="rect">
            <a:avLst/>
          </a:prstGeom>
        </p:spPr>
      </p:pic>
    </p:spTree>
    <p:extLst>
      <p:ext uri="{BB962C8B-B14F-4D97-AF65-F5344CB8AC3E}">
        <p14:creationId xmlns:p14="http://schemas.microsoft.com/office/powerpoint/2010/main" val="213040125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3913" y="4"/>
            <a:ext cx="9144000" cy="6857996"/>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940051" y="3381755"/>
            <a:ext cx="6338316" cy="589788"/>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txBox="1"/>
          <p:nvPr/>
        </p:nvSpPr>
        <p:spPr>
          <a:xfrm>
            <a:off x="2071218" y="3421760"/>
            <a:ext cx="1370965" cy="360680"/>
          </a:xfrm>
          <a:prstGeom prst="rect">
            <a:avLst/>
          </a:prstGeom>
        </p:spPr>
        <p:txBody>
          <a:bodyPr vert="horz" wrap="square" lIns="0" tIns="12065" rIns="0" bIns="0" rtlCol="0">
            <a:spAutoFit/>
          </a:bodyPr>
          <a:lstStyle/>
          <a:p>
            <a:pPr marL="12700">
              <a:spcBef>
                <a:spcPts val="95"/>
              </a:spcBef>
            </a:pPr>
            <a:r>
              <a:rPr sz="2200" b="1" spc="-15" dirty="0">
                <a:solidFill>
                  <a:srgbClr val="FFFFFF"/>
                </a:solidFill>
                <a:latin typeface="Trebuchet MS"/>
                <a:cs typeface="Trebuchet MS"/>
              </a:rPr>
              <a:t>Integrated</a:t>
            </a:r>
            <a:endParaRPr sz="2200">
              <a:latin typeface="Trebuchet MS"/>
              <a:cs typeface="Trebuchet MS"/>
            </a:endParaRPr>
          </a:p>
        </p:txBody>
      </p:sp>
      <p:sp>
        <p:nvSpPr>
          <p:cNvPr id="7" name="object 7"/>
          <p:cNvSpPr txBox="1"/>
          <p:nvPr/>
        </p:nvSpPr>
        <p:spPr>
          <a:xfrm>
            <a:off x="3838716" y="3421760"/>
            <a:ext cx="1019810" cy="360680"/>
          </a:xfrm>
          <a:prstGeom prst="rect">
            <a:avLst/>
          </a:prstGeom>
        </p:spPr>
        <p:txBody>
          <a:bodyPr vert="horz" wrap="square" lIns="0" tIns="12065" rIns="0" bIns="0" rtlCol="0">
            <a:spAutoFit/>
          </a:bodyPr>
          <a:lstStyle/>
          <a:p>
            <a:pPr marL="12700">
              <a:spcBef>
                <a:spcPts val="95"/>
              </a:spcBef>
            </a:pPr>
            <a:r>
              <a:rPr sz="2200" b="1" spc="-10" dirty="0">
                <a:solidFill>
                  <a:srgbClr val="FFFFFF"/>
                </a:solidFill>
                <a:latin typeface="Trebuchet MS"/>
                <a:cs typeface="Trebuchet MS"/>
              </a:rPr>
              <a:t>Organic</a:t>
            </a:r>
            <a:endParaRPr sz="2200">
              <a:latin typeface="Trebuchet MS"/>
              <a:cs typeface="Trebuchet MS"/>
            </a:endParaRPr>
          </a:p>
        </p:txBody>
      </p:sp>
      <p:sp>
        <p:nvSpPr>
          <p:cNvPr id="8" name="object 8"/>
          <p:cNvSpPr txBox="1"/>
          <p:nvPr/>
        </p:nvSpPr>
        <p:spPr>
          <a:xfrm>
            <a:off x="5510022" y="3421760"/>
            <a:ext cx="1114425" cy="360680"/>
          </a:xfrm>
          <a:prstGeom prst="rect">
            <a:avLst/>
          </a:prstGeom>
        </p:spPr>
        <p:txBody>
          <a:bodyPr vert="horz" wrap="square" lIns="0" tIns="12065" rIns="0" bIns="0" rtlCol="0">
            <a:spAutoFit/>
          </a:bodyPr>
          <a:lstStyle/>
          <a:p>
            <a:pPr marL="12700">
              <a:spcBef>
                <a:spcPts val="95"/>
              </a:spcBef>
            </a:pPr>
            <a:r>
              <a:rPr sz="2200" b="1" spc="-10" dirty="0">
                <a:solidFill>
                  <a:srgbClr val="FFFFFF"/>
                </a:solidFill>
                <a:latin typeface="Trebuchet MS"/>
                <a:cs typeface="Trebuchet MS"/>
              </a:rPr>
              <a:t>B</a:t>
            </a:r>
            <a:r>
              <a:rPr sz="2200" b="1" spc="-5" dirty="0">
                <a:solidFill>
                  <a:srgbClr val="FFFFFF"/>
                </a:solidFill>
                <a:latin typeface="Trebuchet MS"/>
                <a:cs typeface="Trebuchet MS"/>
              </a:rPr>
              <a:t>i</a:t>
            </a:r>
            <a:r>
              <a:rPr sz="2200" b="1" dirty="0">
                <a:solidFill>
                  <a:srgbClr val="FFFFFF"/>
                </a:solidFill>
                <a:latin typeface="Trebuchet MS"/>
                <a:cs typeface="Trebuchet MS"/>
              </a:rPr>
              <a:t>o</a:t>
            </a:r>
            <a:r>
              <a:rPr sz="2200" b="1" spc="-10" dirty="0">
                <a:solidFill>
                  <a:srgbClr val="FFFFFF"/>
                </a:solidFill>
                <a:latin typeface="Trebuchet MS"/>
                <a:cs typeface="Trebuchet MS"/>
              </a:rPr>
              <a:t>-</a:t>
            </a:r>
            <a:r>
              <a:rPr sz="2200" b="1" spc="-5" dirty="0">
                <a:solidFill>
                  <a:srgbClr val="FFFFFF"/>
                </a:solidFill>
                <a:latin typeface="Trebuchet MS"/>
                <a:cs typeface="Trebuchet MS"/>
              </a:rPr>
              <a:t>dy</a:t>
            </a:r>
            <a:r>
              <a:rPr sz="2200" b="1" spc="-10" dirty="0">
                <a:solidFill>
                  <a:srgbClr val="FFFFFF"/>
                </a:solidFill>
                <a:latin typeface="Trebuchet MS"/>
                <a:cs typeface="Trebuchet MS"/>
              </a:rPr>
              <a:t>n</a:t>
            </a:r>
            <a:r>
              <a:rPr sz="2200" b="1" spc="-5" dirty="0">
                <a:solidFill>
                  <a:srgbClr val="FFFFFF"/>
                </a:solidFill>
                <a:latin typeface="Trebuchet MS"/>
                <a:cs typeface="Trebuchet MS"/>
              </a:rPr>
              <a:t>.</a:t>
            </a:r>
            <a:endParaRPr sz="2200">
              <a:latin typeface="Trebuchet MS"/>
              <a:cs typeface="Trebuchet MS"/>
            </a:endParaRPr>
          </a:p>
        </p:txBody>
      </p:sp>
      <p:sp>
        <p:nvSpPr>
          <p:cNvPr id="9" name="object 9"/>
          <p:cNvSpPr txBox="1"/>
          <p:nvPr/>
        </p:nvSpPr>
        <p:spPr>
          <a:xfrm>
            <a:off x="7106493" y="3421760"/>
            <a:ext cx="989965" cy="360680"/>
          </a:xfrm>
          <a:prstGeom prst="rect">
            <a:avLst/>
          </a:prstGeom>
        </p:spPr>
        <p:txBody>
          <a:bodyPr vert="horz" wrap="square" lIns="0" tIns="12065" rIns="0" bIns="0" rtlCol="0">
            <a:spAutoFit/>
          </a:bodyPr>
          <a:lstStyle/>
          <a:p>
            <a:pPr marL="12700">
              <a:spcBef>
                <a:spcPts val="95"/>
              </a:spcBef>
            </a:pPr>
            <a:r>
              <a:rPr sz="2200" b="1" spc="-5" dirty="0">
                <a:solidFill>
                  <a:srgbClr val="FFFFFF"/>
                </a:solidFill>
                <a:latin typeface="Trebuchet MS"/>
                <a:cs typeface="Trebuchet MS"/>
              </a:rPr>
              <a:t>Con</a:t>
            </a:r>
            <a:r>
              <a:rPr sz="2200" b="1" dirty="0">
                <a:solidFill>
                  <a:srgbClr val="FFFFFF"/>
                </a:solidFill>
                <a:latin typeface="Trebuchet MS"/>
                <a:cs typeface="Trebuchet MS"/>
              </a:rPr>
              <a:t>t</a:t>
            </a:r>
            <a:r>
              <a:rPr sz="2200" b="1" spc="-10" dirty="0">
                <a:solidFill>
                  <a:srgbClr val="FFFFFF"/>
                </a:solidFill>
                <a:latin typeface="Trebuchet MS"/>
                <a:cs typeface="Trebuchet MS"/>
              </a:rPr>
              <a:t>rol</a:t>
            </a:r>
            <a:endParaRPr sz="2200">
              <a:latin typeface="Trebuchet MS"/>
              <a:cs typeface="Trebuchet MS"/>
            </a:endParaRPr>
          </a:p>
        </p:txBody>
      </p:sp>
      <p:sp>
        <p:nvSpPr>
          <p:cNvPr id="10" name="object 10"/>
          <p:cNvSpPr/>
          <p:nvPr/>
        </p:nvSpPr>
        <p:spPr>
          <a:xfrm>
            <a:off x="3435192" y="2482203"/>
            <a:ext cx="1792605" cy="2399030"/>
          </a:xfrm>
          <a:custGeom>
            <a:avLst/>
            <a:gdLst/>
            <a:ahLst/>
            <a:cxnLst/>
            <a:rect l="l" t="t" r="r" b="b"/>
            <a:pathLst>
              <a:path w="1792604" h="2399029">
                <a:moveTo>
                  <a:pt x="307371" y="852562"/>
                </a:moveTo>
                <a:lnTo>
                  <a:pt x="339816" y="798901"/>
                </a:lnTo>
                <a:lnTo>
                  <a:pt x="373145" y="746627"/>
                </a:lnTo>
                <a:lnTo>
                  <a:pt x="407299" y="695779"/>
                </a:lnTo>
                <a:lnTo>
                  <a:pt x="442216" y="646395"/>
                </a:lnTo>
                <a:lnTo>
                  <a:pt x="477835" y="598513"/>
                </a:lnTo>
                <a:lnTo>
                  <a:pt x="514097" y="552172"/>
                </a:lnTo>
                <a:lnTo>
                  <a:pt x="550939" y="507410"/>
                </a:lnTo>
                <a:lnTo>
                  <a:pt x="588302" y="464265"/>
                </a:lnTo>
                <a:lnTo>
                  <a:pt x="626125" y="422777"/>
                </a:lnTo>
                <a:lnTo>
                  <a:pt x="664347" y="382983"/>
                </a:lnTo>
                <a:lnTo>
                  <a:pt x="702906" y="344923"/>
                </a:lnTo>
                <a:lnTo>
                  <a:pt x="741744" y="308634"/>
                </a:lnTo>
                <a:lnTo>
                  <a:pt x="780798" y="274154"/>
                </a:lnTo>
                <a:lnTo>
                  <a:pt x="820008" y="241523"/>
                </a:lnTo>
                <a:lnTo>
                  <a:pt x="859313" y="210779"/>
                </a:lnTo>
                <a:lnTo>
                  <a:pt x="898653" y="181960"/>
                </a:lnTo>
                <a:lnTo>
                  <a:pt x="937967" y="155105"/>
                </a:lnTo>
                <a:lnTo>
                  <a:pt x="977194" y="130252"/>
                </a:lnTo>
                <a:lnTo>
                  <a:pt x="1016273" y="107439"/>
                </a:lnTo>
                <a:lnTo>
                  <a:pt x="1055144" y="86705"/>
                </a:lnTo>
                <a:lnTo>
                  <a:pt x="1093746" y="68089"/>
                </a:lnTo>
                <a:lnTo>
                  <a:pt x="1132018" y="51629"/>
                </a:lnTo>
                <a:lnTo>
                  <a:pt x="1169899" y="37363"/>
                </a:lnTo>
                <a:lnTo>
                  <a:pt x="1207329" y="25329"/>
                </a:lnTo>
                <a:lnTo>
                  <a:pt x="1244247" y="15567"/>
                </a:lnTo>
                <a:lnTo>
                  <a:pt x="1316305" y="3010"/>
                </a:lnTo>
                <a:lnTo>
                  <a:pt x="1385586" y="0"/>
                </a:lnTo>
                <a:lnTo>
                  <a:pt x="1419033" y="2170"/>
                </a:lnTo>
                <a:lnTo>
                  <a:pt x="1483238" y="14055"/>
                </a:lnTo>
                <a:lnTo>
                  <a:pt x="1543451" y="36255"/>
                </a:lnTo>
                <a:lnTo>
                  <a:pt x="1598897" y="68892"/>
                </a:lnTo>
                <a:lnTo>
                  <a:pt x="1647541" y="110771"/>
                </a:lnTo>
                <a:lnTo>
                  <a:pt x="1689103" y="161145"/>
                </a:lnTo>
                <a:lnTo>
                  <a:pt x="1723617" y="219443"/>
                </a:lnTo>
                <a:lnTo>
                  <a:pt x="1751115" y="285088"/>
                </a:lnTo>
                <a:lnTo>
                  <a:pt x="1771632" y="357507"/>
                </a:lnTo>
                <a:lnTo>
                  <a:pt x="1779283" y="396077"/>
                </a:lnTo>
                <a:lnTo>
                  <a:pt x="1785200" y="436125"/>
                </a:lnTo>
                <a:lnTo>
                  <a:pt x="1789389" y="477580"/>
                </a:lnTo>
                <a:lnTo>
                  <a:pt x="1791852" y="520369"/>
                </a:lnTo>
                <a:lnTo>
                  <a:pt x="1792595" y="564421"/>
                </a:lnTo>
                <a:lnTo>
                  <a:pt x="1791622" y="609664"/>
                </a:lnTo>
                <a:lnTo>
                  <a:pt x="1788936" y="656026"/>
                </a:lnTo>
                <a:lnTo>
                  <a:pt x="1784542" y="703435"/>
                </a:lnTo>
                <a:lnTo>
                  <a:pt x="1778444" y="751820"/>
                </a:lnTo>
                <a:lnTo>
                  <a:pt x="1770645" y="801109"/>
                </a:lnTo>
                <a:lnTo>
                  <a:pt x="1761151" y="851230"/>
                </a:lnTo>
                <a:lnTo>
                  <a:pt x="1749966" y="902111"/>
                </a:lnTo>
                <a:lnTo>
                  <a:pt x="1737093" y="953680"/>
                </a:lnTo>
                <a:lnTo>
                  <a:pt x="1722536" y="1005867"/>
                </a:lnTo>
                <a:lnTo>
                  <a:pt x="1706300" y="1058598"/>
                </a:lnTo>
                <a:lnTo>
                  <a:pt x="1688389" y="1111802"/>
                </a:lnTo>
                <a:lnTo>
                  <a:pt x="1668808" y="1165408"/>
                </a:lnTo>
                <a:lnTo>
                  <a:pt x="1647559" y="1219343"/>
                </a:lnTo>
                <a:lnTo>
                  <a:pt x="1624648" y="1273536"/>
                </a:lnTo>
                <a:lnTo>
                  <a:pt x="1600078" y="1327915"/>
                </a:lnTo>
                <a:lnTo>
                  <a:pt x="1573853" y="1382408"/>
                </a:lnTo>
                <a:lnTo>
                  <a:pt x="1545979" y="1436944"/>
                </a:lnTo>
                <a:lnTo>
                  <a:pt x="1516458" y="1491450"/>
                </a:lnTo>
                <a:lnTo>
                  <a:pt x="1485296" y="1545855"/>
                </a:lnTo>
                <a:lnTo>
                  <a:pt x="1452851" y="1599516"/>
                </a:lnTo>
                <a:lnTo>
                  <a:pt x="1419521" y="1651790"/>
                </a:lnTo>
                <a:lnTo>
                  <a:pt x="1385367" y="1702638"/>
                </a:lnTo>
                <a:lnTo>
                  <a:pt x="1350450" y="1752022"/>
                </a:lnTo>
                <a:lnTo>
                  <a:pt x="1314831" y="1799904"/>
                </a:lnTo>
                <a:lnTo>
                  <a:pt x="1278569" y="1846245"/>
                </a:lnTo>
                <a:lnTo>
                  <a:pt x="1241726" y="1891007"/>
                </a:lnTo>
                <a:lnTo>
                  <a:pt x="1204362" y="1934152"/>
                </a:lnTo>
                <a:lnTo>
                  <a:pt x="1166539" y="1975640"/>
                </a:lnTo>
                <a:lnTo>
                  <a:pt x="1128317" y="2015434"/>
                </a:lnTo>
                <a:lnTo>
                  <a:pt x="1089756" y="2053494"/>
                </a:lnTo>
                <a:lnTo>
                  <a:pt x="1050918" y="2089783"/>
                </a:lnTo>
                <a:lnTo>
                  <a:pt x="1011862" y="2124263"/>
                </a:lnTo>
                <a:lnTo>
                  <a:pt x="972651" y="2156894"/>
                </a:lnTo>
                <a:lnTo>
                  <a:pt x="933343" y="2187638"/>
                </a:lnTo>
                <a:lnTo>
                  <a:pt x="894001" y="2216457"/>
                </a:lnTo>
                <a:lnTo>
                  <a:pt x="854685" y="2243312"/>
                </a:lnTo>
                <a:lnTo>
                  <a:pt x="815456" y="2268165"/>
                </a:lnTo>
                <a:lnTo>
                  <a:pt x="776373" y="2290978"/>
                </a:lnTo>
                <a:lnTo>
                  <a:pt x="737499" y="2311712"/>
                </a:lnTo>
                <a:lnTo>
                  <a:pt x="698893" y="2330328"/>
                </a:lnTo>
                <a:lnTo>
                  <a:pt x="660617" y="2346788"/>
                </a:lnTo>
                <a:lnTo>
                  <a:pt x="622731" y="2361054"/>
                </a:lnTo>
                <a:lnTo>
                  <a:pt x="585296" y="2373088"/>
                </a:lnTo>
                <a:lnTo>
                  <a:pt x="548373" y="2382850"/>
                </a:lnTo>
                <a:lnTo>
                  <a:pt x="476303" y="2395407"/>
                </a:lnTo>
                <a:lnTo>
                  <a:pt x="407008" y="2398417"/>
                </a:lnTo>
                <a:lnTo>
                  <a:pt x="373553" y="2396247"/>
                </a:lnTo>
                <a:lnTo>
                  <a:pt x="309331" y="2384362"/>
                </a:lnTo>
                <a:lnTo>
                  <a:pt x="249098" y="2362162"/>
                </a:lnTo>
                <a:lnTo>
                  <a:pt x="193642" y="2329525"/>
                </a:lnTo>
                <a:lnTo>
                  <a:pt x="145001" y="2287646"/>
                </a:lnTo>
                <a:lnTo>
                  <a:pt x="103443" y="2237271"/>
                </a:lnTo>
                <a:lnTo>
                  <a:pt x="68936" y="2178974"/>
                </a:lnTo>
                <a:lnTo>
                  <a:pt x="41445" y="2113329"/>
                </a:lnTo>
                <a:lnTo>
                  <a:pt x="20937" y="2040910"/>
                </a:lnTo>
                <a:lnTo>
                  <a:pt x="13291" y="2002340"/>
                </a:lnTo>
                <a:lnTo>
                  <a:pt x="7379" y="1962292"/>
                </a:lnTo>
                <a:lnTo>
                  <a:pt x="3196" y="1920837"/>
                </a:lnTo>
                <a:lnTo>
                  <a:pt x="737" y="1878048"/>
                </a:lnTo>
                <a:lnTo>
                  <a:pt x="0" y="1833996"/>
                </a:lnTo>
                <a:lnTo>
                  <a:pt x="978" y="1788753"/>
                </a:lnTo>
                <a:lnTo>
                  <a:pt x="3670" y="1742391"/>
                </a:lnTo>
                <a:lnTo>
                  <a:pt x="8069" y="1694982"/>
                </a:lnTo>
                <a:lnTo>
                  <a:pt x="14173" y="1646597"/>
                </a:lnTo>
                <a:lnTo>
                  <a:pt x="21976" y="1597308"/>
                </a:lnTo>
                <a:lnTo>
                  <a:pt x="31475" y="1547187"/>
                </a:lnTo>
                <a:lnTo>
                  <a:pt x="42666" y="1496306"/>
                </a:lnTo>
                <a:lnTo>
                  <a:pt x="55544" y="1444737"/>
                </a:lnTo>
                <a:lnTo>
                  <a:pt x="70105" y="1392550"/>
                </a:lnTo>
                <a:lnTo>
                  <a:pt x="86345" y="1339819"/>
                </a:lnTo>
                <a:lnTo>
                  <a:pt x="104260" y="1286615"/>
                </a:lnTo>
                <a:lnTo>
                  <a:pt x="123846" y="1233009"/>
                </a:lnTo>
                <a:lnTo>
                  <a:pt x="145097" y="1179074"/>
                </a:lnTo>
                <a:lnTo>
                  <a:pt x="168012" y="1124881"/>
                </a:lnTo>
                <a:lnTo>
                  <a:pt x="192584" y="1070502"/>
                </a:lnTo>
                <a:lnTo>
                  <a:pt x="218810" y="1016009"/>
                </a:lnTo>
                <a:lnTo>
                  <a:pt x="246686" y="961473"/>
                </a:lnTo>
                <a:lnTo>
                  <a:pt x="276208" y="906967"/>
                </a:lnTo>
                <a:lnTo>
                  <a:pt x="307371" y="852562"/>
                </a:lnTo>
              </a:path>
            </a:pathLst>
          </a:custGeom>
          <a:ln w="57150">
            <a:solidFill>
              <a:srgbClr val="FF0000"/>
            </a:solidFill>
          </a:ln>
        </p:spPr>
        <p:txBody>
          <a:bodyPr wrap="square" lIns="0" tIns="0" rIns="0" bIns="0" rtlCol="0"/>
          <a:lstStyle/>
          <a:p>
            <a:endParaRPr/>
          </a:p>
        </p:txBody>
      </p:sp>
      <p:sp>
        <p:nvSpPr>
          <p:cNvPr id="11" name="object 11"/>
          <p:cNvSpPr/>
          <p:nvPr/>
        </p:nvSpPr>
        <p:spPr>
          <a:xfrm>
            <a:off x="1850858" y="2409178"/>
            <a:ext cx="1792605" cy="2399030"/>
          </a:xfrm>
          <a:custGeom>
            <a:avLst/>
            <a:gdLst/>
            <a:ahLst/>
            <a:cxnLst/>
            <a:rect l="l" t="t" r="r" b="b"/>
            <a:pathLst>
              <a:path w="1792605" h="2399029">
                <a:moveTo>
                  <a:pt x="307342" y="852562"/>
                </a:moveTo>
                <a:lnTo>
                  <a:pt x="339789" y="798901"/>
                </a:lnTo>
                <a:lnTo>
                  <a:pt x="373121" y="746627"/>
                </a:lnTo>
                <a:lnTo>
                  <a:pt x="407277" y="695779"/>
                </a:lnTo>
                <a:lnTo>
                  <a:pt x="442196" y="646395"/>
                </a:lnTo>
                <a:lnTo>
                  <a:pt x="477817" y="598513"/>
                </a:lnTo>
                <a:lnTo>
                  <a:pt x="514080" y="552172"/>
                </a:lnTo>
                <a:lnTo>
                  <a:pt x="550925" y="507410"/>
                </a:lnTo>
                <a:lnTo>
                  <a:pt x="588289" y="464265"/>
                </a:lnTo>
                <a:lnTo>
                  <a:pt x="626114" y="422777"/>
                </a:lnTo>
                <a:lnTo>
                  <a:pt x="664337" y="382983"/>
                </a:lnTo>
                <a:lnTo>
                  <a:pt x="702898" y="344923"/>
                </a:lnTo>
                <a:lnTo>
                  <a:pt x="741737" y="308634"/>
                </a:lnTo>
                <a:lnTo>
                  <a:pt x="780792" y="274154"/>
                </a:lnTo>
                <a:lnTo>
                  <a:pt x="820004" y="241523"/>
                </a:lnTo>
                <a:lnTo>
                  <a:pt x="859310" y="210779"/>
                </a:lnTo>
                <a:lnTo>
                  <a:pt x="898651" y="181960"/>
                </a:lnTo>
                <a:lnTo>
                  <a:pt x="937966" y="155105"/>
                </a:lnTo>
                <a:lnTo>
                  <a:pt x="977194" y="130252"/>
                </a:lnTo>
                <a:lnTo>
                  <a:pt x="1016275" y="107439"/>
                </a:lnTo>
                <a:lnTo>
                  <a:pt x="1055146" y="86705"/>
                </a:lnTo>
                <a:lnTo>
                  <a:pt x="1093749" y="68089"/>
                </a:lnTo>
                <a:lnTo>
                  <a:pt x="1132022" y="51629"/>
                </a:lnTo>
                <a:lnTo>
                  <a:pt x="1169904" y="37363"/>
                </a:lnTo>
                <a:lnTo>
                  <a:pt x="1207335" y="25329"/>
                </a:lnTo>
                <a:lnTo>
                  <a:pt x="1244254" y="15567"/>
                </a:lnTo>
                <a:lnTo>
                  <a:pt x="1316313" y="3010"/>
                </a:lnTo>
                <a:lnTo>
                  <a:pt x="1385594" y="0"/>
                </a:lnTo>
                <a:lnTo>
                  <a:pt x="1419042" y="2170"/>
                </a:lnTo>
                <a:lnTo>
                  <a:pt x="1483247" y="14055"/>
                </a:lnTo>
                <a:lnTo>
                  <a:pt x="1543461" y="36255"/>
                </a:lnTo>
                <a:lnTo>
                  <a:pt x="1598907" y="68892"/>
                </a:lnTo>
                <a:lnTo>
                  <a:pt x="1647550" y="110771"/>
                </a:lnTo>
                <a:lnTo>
                  <a:pt x="1689113" y="161145"/>
                </a:lnTo>
                <a:lnTo>
                  <a:pt x="1723626" y="219443"/>
                </a:lnTo>
                <a:lnTo>
                  <a:pt x="1751125" y="285088"/>
                </a:lnTo>
                <a:lnTo>
                  <a:pt x="1771642" y="357507"/>
                </a:lnTo>
                <a:lnTo>
                  <a:pt x="1779292" y="396077"/>
                </a:lnTo>
                <a:lnTo>
                  <a:pt x="1785210" y="436125"/>
                </a:lnTo>
                <a:lnTo>
                  <a:pt x="1789398" y="477580"/>
                </a:lnTo>
                <a:lnTo>
                  <a:pt x="1791862" y="520369"/>
                </a:lnTo>
                <a:lnTo>
                  <a:pt x="1792605" y="564421"/>
                </a:lnTo>
                <a:lnTo>
                  <a:pt x="1791631" y="609664"/>
                </a:lnTo>
                <a:lnTo>
                  <a:pt x="1788946" y="656026"/>
                </a:lnTo>
                <a:lnTo>
                  <a:pt x="1784551" y="703435"/>
                </a:lnTo>
                <a:lnTo>
                  <a:pt x="1778453" y="751820"/>
                </a:lnTo>
                <a:lnTo>
                  <a:pt x="1770655" y="801109"/>
                </a:lnTo>
                <a:lnTo>
                  <a:pt x="1761161" y="851230"/>
                </a:lnTo>
                <a:lnTo>
                  <a:pt x="1749975" y="902111"/>
                </a:lnTo>
                <a:lnTo>
                  <a:pt x="1737102" y="953680"/>
                </a:lnTo>
                <a:lnTo>
                  <a:pt x="1722546" y="1005867"/>
                </a:lnTo>
                <a:lnTo>
                  <a:pt x="1706310" y="1058598"/>
                </a:lnTo>
                <a:lnTo>
                  <a:pt x="1688399" y="1111802"/>
                </a:lnTo>
                <a:lnTo>
                  <a:pt x="1668817" y="1165408"/>
                </a:lnTo>
                <a:lnTo>
                  <a:pt x="1647569" y="1219343"/>
                </a:lnTo>
                <a:lnTo>
                  <a:pt x="1624657" y="1273536"/>
                </a:lnTo>
                <a:lnTo>
                  <a:pt x="1600087" y="1327915"/>
                </a:lnTo>
                <a:lnTo>
                  <a:pt x="1573863" y="1382408"/>
                </a:lnTo>
                <a:lnTo>
                  <a:pt x="1545989" y="1436944"/>
                </a:lnTo>
                <a:lnTo>
                  <a:pt x="1516468" y="1491450"/>
                </a:lnTo>
                <a:lnTo>
                  <a:pt x="1485305" y="1545855"/>
                </a:lnTo>
                <a:lnTo>
                  <a:pt x="1452860" y="1599516"/>
                </a:lnTo>
                <a:lnTo>
                  <a:pt x="1419530" y="1651790"/>
                </a:lnTo>
                <a:lnTo>
                  <a:pt x="1385376" y="1702638"/>
                </a:lnTo>
                <a:lnTo>
                  <a:pt x="1350458" y="1752022"/>
                </a:lnTo>
                <a:lnTo>
                  <a:pt x="1314837" y="1799904"/>
                </a:lnTo>
                <a:lnTo>
                  <a:pt x="1278574" y="1846245"/>
                </a:lnTo>
                <a:lnTo>
                  <a:pt x="1241730" y="1891007"/>
                </a:lnTo>
                <a:lnTo>
                  <a:pt x="1204365" y="1934152"/>
                </a:lnTo>
                <a:lnTo>
                  <a:pt x="1166540" y="1975640"/>
                </a:lnTo>
                <a:lnTo>
                  <a:pt x="1128316" y="2015434"/>
                </a:lnTo>
                <a:lnTo>
                  <a:pt x="1089754" y="2053494"/>
                </a:lnTo>
                <a:lnTo>
                  <a:pt x="1050914" y="2089783"/>
                </a:lnTo>
                <a:lnTo>
                  <a:pt x="1011857" y="2124263"/>
                </a:lnTo>
                <a:lnTo>
                  <a:pt x="972644" y="2156894"/>
                </a:lnTo>
                <a:lnTo>
                  <a:pt x="933336" y="2187638"/>
                </a:lnTo>
                <a:lnTo>
                  <a:pt x="893993" y="2216457"/>
                </a:lnTo>
                <a:lnTo>
                  <a:pt x="854676" y="2243312"/>
                </a:lnTo>
                <a:lnTo>
                  <a:pt x="815446" y="2268165"/>
                </a:lnTo>
                <a:lnTo>
                  <a:pt x="776363" y="2290978"/>
                </a:lnTo>
                <a:lnTo>
                  <a:pt x="737489" y="2311712"/>
                </a:lnTo>
                <a:lnTo>
                  <a:pt x="698884" y="2330328"/>
                </a:lnTo>
                <a:lnTo>
                  <a:pt x="660608" y="2346788"/>
                </a:lnTo>
                <a:lnTo>
                  <a:pt x="622724" y="2361054"/>
                </a:lnTo>
                <a:lnTo>
                  <a:pt x="585290" y="2373088"/>
                </a:lnTo>
                <a:lnTo>
                  <a:pt x="548368" y="2382850"/>
                </a:lnTo>
                <a:lnTo>
                  <a:pt x="476304" y="2395407"/>
                </a:lnTo>
                <a:lnTo>
                  <a:pt x="407017" y="2398417"/>
                </a:lnTo>
                <a:lnTo>
                  <a:pt x="373567" y="2396247"/>
                </a:lnTo>
                <a:lnTo>
                  <a:pt x="309356" y="2384362"/>
                </a:lnTo>
                <a:lnTo>
                  <a:pt x="249138" y="2362162"/>
                </a:lnTo>
                <a:lnTo>
                  <a:pt x="193688" y="2329525"/>
                </a:lnTo>
                <a:lnTo>
                  <a:pt x="145042" y="2287646"/>
                </a:lnTo>
                <a:lnTo>
                  <a:pt x="103478" y="2237271"/>
                </a:lnTo>
                <a:lnTo>
                  <a:pt x="68965" y="2178974"/>
                </a:lnTo>
                <a:lnTo>
                  <a:pt x="41467" y="2113329"/>
                </a:lnTo>
                <a:lnTo>
                  <a:pt x="20953" y="2040910"/>
                </a:lnTo>
                <a:lnTo>
                  <a:pt x="13304" y="2002340"/>
                </a:lnTo>
                <a:lnTo>
                  <a:pt x="7388" y="1962292"/>
                </a:lnTo>
                <a:lnTo>
                  <a:pt x="3202" y="1920837"/>
                </a:lnTo>
                <a:lnTo>
                  <a:pt x="740" y="1878048"/>
                </a:lnTo>
                <a:lnTo>
                  <a:pt x="0" y="1833996"/>
                </a:lnTo>
                <a:lnTo>
                  <a:pt x="975" y="1788753"/>
                </a:lnTo>
                <a:lnTo>
                  <a:pt x="3664" y="1742391"/>
                </a:lnTo>
                <a:lnTo>
                  <a:pt x="8060" y="1694982"/>
                </a:lnTo>
                <a:lnTo>
                  <a:pt x="14161" y="1646597"/>
                </a:lnTo>
                <a:lnTo>
                  <a:pt x="21962" y="1597308"/>
                </a:lnTo>
                <a:lnTo>
                  <a:pt x="31459" y="1547187"/>
                </a:lnTo>
                <a:lnTo>
                  <a:pt x="42647" y="1496306"/>
                </a:lnTo>
                <a:lnTo>
                  <a:pt x="55523" y="1444737"/>
                </a:lnTo>
                <a:lnTo>
                  <a:pt x="70082" y="1392550"/>
                </a:lnTo>
                <a:lnTo>
                  <a:pt x="86320" y="1339819"/>
                </a:lnTo>
                <a:lnTo>
                  <a:pt x="104233" y="1286615"/>
                </a:lnTo>
                <a:lnTo>
                  <a:pt x="123818" y="1233009"/>
                </a:lnTo>
                <a:lnTo>
                  <a:pt x="145069" y="1179074"/>
                </a:lnTo>
                <a:lnTo>
                  <a:pt x="167982" y="1124881"/>
                </a:lnTo>
                <a:lnTo>
                  <a:pt x="192554" y="1070502"/>
                </a:lnTo>
                <a:lnTo>
                  <a:pt x="218780" y="1016009"/>
                </a:lnTo>
                <a:lnTo>
                  <a:pt x="246656" y="961473"/>
                </a:lnTo>
                <a:lnTo>
                  <a:pt x="276178" y="906967"/>
                </a:lnTo>
                <a:lnTo>
                  <a:pt x="307342" y="852562"/>
                </a:lnTo>
                <a:close/>
              </a:path>
            </a:pathLst>
          </a:custGeom>
          <a:ln w="57150">
            <a:solidFill>
              <a:srgbClr val="FF0000"/>
            </a:solidFill>
          </a:ln>
        </p:spPr>
        <p:txBody>
          <a:bodyPr wrap="square" lIns="0" tIns="0" rIns="0" bIns="0" rtlCol="0"/>
          <a:lstStyle/>
          <a:p>
            <a:endParaRPr/>
          </a:p>
        </p:txBody>
      </p:sp>
      <p:sp>
        <p:nvSpPr>
          <p:cNvPr id="12" name="object 12"/>
          <p:cNvSpPr/>
          <p:nvPr/>
        </p:nvSpPr>
        <p:spPr>
          <a:xfrm>
            <a:off x="6603842" y="2625078"/>
            <a:ext cx="1792605" cy="2399030"/>
          </a:xfrm>
          <a:custGeom>
            <a:avLst/>
            <a:gdLst/>
            <a:ahLst/>
            <a:cxnLst/>
            <a:rect l="l" t="t" r="r" b="b"/>
            <a:pathLst>
              <a:path w="1792604" h="2399029">
                <a:moveTo>
                  <a:pt x="307371" y="852562"/>
                </a:moveTo>
                <a:lnTo>
                  <a:pt x="339816" y="798901"/>
                </a:lnTo>
                <a:lnTo>
                  <a:pt x="373145" y="746627"/>
                </a:lnTo>
                <a:lnTo>
                  <a:pt x="407299" y="695779"/>
                </a:lnTo>
                <a:lnTo>
                  <a:pt x="442216" y="646395"/>
                </a:lnTo>
                <a:lnTo>
                  <a:pt x="477835" y="598513"/>
                </a:lnTo>
                <a:lnTo>
                  <a:pt x="514097" y="552172"/>
                </a:lnTo>
                <a:lnTo>
                  <a:pt x="550939" y="507410"/>
                </a:lnTo>
                <a:lnTo>
                  <a:pt x="588302" y="464265"/>
                </a:lnTo>
                <a:lnTo>
                  <a:pt x="626125" y="422777"/>
                </a:lnTo>
                <a:lnTo>
                  <a:pt x="664347" y="382983"/>
                </a:lnTo>
                <a:lnTo>
                  <a:pt x="702906" y="344923"/>
                </a:lnTo>
                <a:lnTo>
                  <a:pt x="741744" y="308634"/>
                </a:lnTo>
                <a:lnTo>
                  <a:pt x="780798" y="274154"/>
                </a:lnTo>
                <a:lnTo>
                  <a:pt x="820008" y="241523"/>
                </a:lnTo>
                <a:lnTo>
                  <a:pt x="859313" y="210779"/>
                </a:lnTo>
                <a:lnTo>
                  <a:pt x="898653" y="181960"/>
                </a:lnTo>
                <a:lnTo>
                  <a:pt x="937967" y="155105"/>
                </a:lnTo>
                <a:lnTo>
                  <a:pt x="977194" y="130252"/>
                </a:lnTo>
                <a:lnTo>
                  <a:pt x="1016273" y="107439"/>
                </a:lnTo>
                <a:lnTo>
                  <a:pt x="1055144" y="86705"/>
                </a:lnTo>
                <a:lnTo>
                  <a:pt x="1093746" y="68089"/>
                </a:lnTo>
                <a:lnTo>
                  <a:pt x="1132018" y="51629"/>
                </a:lnTo>
                <a:lnTo>
                  <a:pt x="1169899" y="37363"/>
                </a:lnTo>
                <a:lnTo>
                  <a:pt x="1207329" y="25329"/>
                </a:lnTo>
                <a:lnTo>
                  <a:pt x="1244247" y="15567"/>
                </a:lnTo>
                <a:lnTo>
                  <a:pt x="1316305" y="3010"/>
                </a:lnTo>
                <a:lnTo>
                  <a:pt x="1385586" y="0"/>
                </a:lnTo>
                <a:lnTo>
                  <a:pt x="1419033" y="2170"/>
                </a:lnTo>
                <a:lnTo>
                  <a:pt x="1483238" y="14055"/>
                </a:lnTo>
                <a:lnTo>
                  <a:pt x="1543451" y="36255"/>
                </a:lnTo>
                <a:lnTo>
                  <a:pt x="1598897" y="68892"/>
                </a:lnTo>
                <a:lnTo>
                  <a:pt x="1647541" y="110771"/>
                </a:lnTo>
                <a:lnTo>
                  <a:pt x="1689103" y="161145"/>
                </a:lnTo>
                <a:lnTo>
                  <a:pt x="1723617" y="219443"/>
                </a:lnTo>
                <a:lnTo>
                  <a:pt x="1751115" y="285088"/>
                </a:lnTo>
                <a:lnTo>
                  <a:pt x="1771632" y="357507"/>
                </a:lnTo>
                <a:lnTo>
                  <a:pt x="1779283" y="396077"/>
                </a:lnTo>
                <a:lnTo>
                  <a:pt x="1785200" y="436125"/>
                </a:lnTo>
                <a:lnTo>
                  <a:pt x="1789389" y="477580"/>
                </a:lnTo>
                <a:lnTo>
                  <a:pt x="1791852" y="520369"/>
                </a:lnTo>
                <a:lnTo>
                  <a:pt x="1792595" y="564421"/>
                </a:lnTo>
                <a:lnTo>
                  <a:pt x="1791622" y="609664"/>
                </a:lnTo>
                <a:lnTo>
                  <a:pt x="1788936" y="656026"/>
                </a:lnTo>
                <a:lnTo>
                  <a:pt x="1784542" y="703435"/>
                </a:lnTo>
                <a:lnTo>
                  <a:pt x="1778444" y="751820"/>
                </a:lnTo>
                <a:lnTo>
                  <a:pt x="1770645" y="801109"/>
                </a:lnTo>
                <a:lnTo>
                  <a:pt x="1761151" y="851230"/>
                </a:lnTo>
                <a:lnTo>
                  <a:pt x="1749966" y="902111"/>
                </a:lnTo>
                <a:lnTo>
                  <a:pt x="1737093" y="953680"/>
                </a:lnTo>
                <a:lnTo>
                  <a:pt x="1722536" y="1005867"/>
                </a:lnTo>
                <a:lnTo>
                  <a:pt x="1706300" y="1058598"/>
                </a:lnTo>
                <a:lnTo>
                  <a:pt x="1688389" y="1111802"/>
                </a:lnTo>
                <a:lnTo>
                  <a:pt x="1668808" y="1165408"/>
                </a:lnTo>
                <a:lnTo>
                  <a:pt x="1647559" y="1219343"/>
                </a:lnTo>
                <a:lnTo>
                  <a:pt x="1624648" y="1273536"/>
                </a:lnTo>
                <a:lnTo>
                  <a:pt x="1600078" y="1327915"/>
                </a:lnTo>
                <a:lnTo>
                  <a:pt x="1573853" y="1382408"/>
                </a:lnTo>
                <a:lnTo>
                  <a:pt x="1545979" y="1436944"/>
                </a:lnTo>
                <a:lnTo>
                  <a:pt x="1516458" y="1491450"/>
                </a:lnTo>
                <a:lnTo>
                  <a:pt x="1485296" y="1545855"/>
                </a:lnTo>
                <a:lnTo>
                  <a:pt x="1452851" y="1599516"/>
                </a:lnTo>
                <a:lnTo>
                  <a:pt x="1419521" y="1651790"/>
                </a:lnTo>
                <a:lnTo>
                  <a:pt x="1385367" y="1702638"/>
                </a:lnTo>
                <a:lnTo>
                  <a:pt x="1350450" y="1752022"/>
                </a:lnTo>
                <a:lnTo>
                  <a:pt x="1314831" y="1799904"/>
                </a:lnTo>
                <a:lnTo>
                  <a:pt x="1278569" y="1846245"/>
                </a:lnTo>
                <a:lnTo>
                  <a:pt x="1241726" y="1891007"/>
                </a:lnTo>
                <a:lnTo>
                  <a:pt x="1204362" y="1934152"/>
                </a:lnTo>
                <a:lnTo>
                  <a:pt x="1166539" y="1975640"/>
                </a:lnTo>
                <a:lnTo>
                  <a:pt x="1128317" y="2015434"/>
                </a:lnTo>
                <a:lnTo>
                  <a:pt x="1089756" y="2053494"/>
                </a:lnTo>
                <a:lnTo>
                  <a:pt x="1050918" y="2089783"/>
                </a:lnTo>
                <a:lnTo>
                  <a:pt x="1011862" y="2124263"/>
                </a:lnTo>
                <a:lnTo>
                  <a:pt x="972651" y="2156894"/>
                </a:lnTo>
                <a:lnTo>
                  <a:pt x="933343" y="2187638"/>
                </a:lnTo>
                <a:lnTo>
                  <a:pt x="894001" y="2216457"/>
                </a:lnTo>
                <a:lnTo>
                  <a:pt x="854685" y="2243312"/>
                </a:lnTo>
                <a:lnTo>
                  <a:pt x="815456" y="2268165"/>
                </a:lnTo>
                <a:lnTo>
                  <a:pt x="776373" y="2290978"/>
                </a:lnTo>
                <a:lnTo>
                  <a:pt x="737499" y="2311712"/>
                </a:lnTo>
                <a:lnTo>
                  <a:pt x="698893" y="2330328"/>
                </a:lnTo>
                <a:lnTo>
                  <a:pt x="660617" y="2346788"/>
                </a:lnTo>
                <a:lnTo>
                  <a:pt x="622731" y="2361054"/>
                </a:lnTo>
                <a:lnTo>
                  <a:pt x="585296" y="2373088"/>
                </a:lnTo>
                <a:lnTo>
                  <a:pt x="548373" y="2382850"/>
                </a:lnTo>
                <a:lnTo>
                  <a:pt x="476303" y="2395407"/>
                </a:lnTo>
                <a:lnTo>
                  <a:pt x="407008" y="2398417"/>
                </a:lnTo>
                <a:lnTo>
                  <a:pt x="373553" y="2396247"/>
                </a:lnTo>
                <a:lnTo>
                  <a:pt x="309331" y="2384362"/>
                </a:lnTo>
                <a:lnTo>
                  <a:pt x="249098" y="2362162"/>
                </a:lnTo>
                <a:lnTo>
                  <a:pt x="193642" y="2329525"/>
                </a:lnTo>
                <a:lnTo>
                  <a:pt x="145001" y="2287646"/>
                </a:lnTo>
                <a:lnTo>
                  <a:pt x="103443" y="2237271"/>
                </a:lnTo>
                <a:lnTo>
                  <a:pt x="68936" y="2178974"/>
                </a:lnTo>
                <a:lnTo>
                  <a:pt x="41445" y="2113329"/>
                </a:lnTo>
                <a:lnTo>
                  <a:pt x="20937" y="2040910"/>
                </a:lnTo>
                <a:lnTo>
                  <a:pt x="13291" y="2002340"/>
                </a:lnTo>
                <a:lnTo>
                  <a:pt x="7379" y="1962292"/>
                </a:lnTo>
                <a:lnTo>
                  <a:pt x="3196" y="1920837"/>
                </a:lnTo>
                <a:lnTo>
                  <a:pt x="737" y="1878048"/>
                </a:lnTo>
                <a:lnTo>
                  <a:pt x="0" y="1833996"/>
                </a:lnTo>
                <a:lnTo>
                  <a:pt x="978" y="1788753"/>
                </a:lnTo>
                <a:lnTo>
                  <a:pt x="3670" y="1742391"/>
                </a:lnTo>
                <a:lnTo>
                  <a:pt x="8069" y="1694982"/>
                </a:lnTo>
                <a:lnTo>
                  <a:pt x="14173" y="1646597"/>
                </a:lnTo>
                <a:lnTo>
                  <a:pt x="21976" y="1597308"/>
                </a:lnTo>
                <a:lnTo>
                  <a:pt x="31475" y="1547187"/>
                </a:lnTo>
                <a:lnTo>
                  <a:pt x="42666" y="1496306"/>
                </a:lnTo>
                <a:lnTo>
                  <a:pt x="55544" y="1444737"/>
                </a:lnTo>
                <a:lnTo>
                  <a:pt x="70105" y="1392550"/>
                </a:lnTo>
                <a:lnTo>
                  <a:pt x="86345" y="1339819"/>
                </a:lnTo>
                <a:lnTo>
                  <a:pt x="104260" y="1286615"/>
                </a:lnTo>
                <a:lnTo>
                  <a:pt x="123846" y="1233009"/>
                </a:lnTo>
                <a:lnTo>
                  <a:pt x="145097" y="1179074"/>
                </a:lnTo>
                <a:lnTo>
                  <a:pt x="168012" y="1124881"/>
                </a:lnTo>
                <a:lnTo>
                  <a:pt x="192584" y="1070502"/>
                </a:lnTo>
                <a:lnTo>
                  <a:pt x="218810" y="1016009"/>
                </a:lnTo>
                <a:lnTo>
                  <a:pt x="246686" y="961473"/>
                </a:lnTo>
                <a:lnTo>
                  <a:pt x="276208" y="906967"/>
                </a:lnTo>
                <a:lnTo>
                  <a:pt x="307371" y="852562"/>
                </a:lnTo>
                <a:close/>
              </a:path>
            </a:pathLst>
          </a:custGeom>
          <a:ln w="57149">
            <a:solidFill>
              <a:srgbClr val="FF0000"/>
            </a:solidFill>
          </a:ln>
        </p:spPr>
        <p:txBody>
          <a:bodyPr wrap="square" lIns="0" tIns="0" rIns="0" bIns="0" rtlCol="0"/>
          <a:lstStyle/>
          <a:p>
            <a:endParaRPr/>
          </a:p>
        </p:txBody>
      </p:sp>
      <p:sp>
        <p:nvSpPr>
          <p:cNvPr id="13" name="object 13"/>
          <p:cNvSpPr/>
          <p:nvPr/>
        </p:nvSpPr>
        <p:spPr>
          <a:xfrm>
            <a:off x="5019517" y="2552053"/>
            <a:ext cx="1792605" cy="2399030"/>
          </a:xfrm>
          <a:custGeom>
            <a:avLst/>
            <a:gdLst/>
            <a:ahLst/>
            <a:cxnLst/>
            <a:rect l="l" t="t" r="r" b="b"/>
            <a:pathLst>
              <a:path w="1792604" h="2399029">
                <a:moveTo>
                  <a:pt x="307371" y="852562"/>
                </a:moveTo>
                <a:lnTo>
                  <a:pt x="339816" y="798901"/>
                </a:lnTo>
                <a:lnTo>
                  <a:pt x="373145" y="746627"/>
                </a:lnTo>
                <a:lnTo>
                  <a:pt x="407299" y="695779"/>
                </a:lnTo>
                <a:lnTo>
                  <a:pt x="442216" y="646395"/>
                </a:lnTo>
                <a:lnTo>
                  <a:pt x="477835" y="598513"/>
                </a:lnTo>
                <a:lnTo>
                  <a:pt x="514097" y="552172"/>
                </a:lnTo>
                <a:lnTo>
                  <a:pt x="550939" y="507410"/>
                </a:lnTo>
                <a:lnTo>
                  <a:pt x="588302" y="464265"/>
                </a:lnTo>
                <a:lnTo>
                  <a:pt x="626125" y="422777"/>
                </a:lnTo>
                <a:lnTo>
                  <a:pt x="664347" y="382983"/>
                </a:lnTo>
                <a:lnTo>
                  <a:pt x="702906" y="344923"/>
                </a:lnTo>
                <a:lnTo>
                  <a:pt x="741744" y="308634"/>
                </a:lnTo>
                <a:lnTo>
                  <a:pt x="780798" y="274154"/>
                </a:lnTo>
                <a:lnTo>
                  <a:pt x="820008" y="241523"/>
                </a:lnTo>
                <a:lnTo>
                  <a:pt x="859313" y="210779"/>
                </a:lnTo>
                <a:lnTo>
                  <a:pt x="898653" y="181960"/>
                </a:lnTo>
                <a:lnTo>
                  <a:pt x="937967" y="155105"/>
                </a:lnTo>
                <a:lnTo>
                  <a:pt x="977194" y="130252"/>
                </a:lnTo>
                <a:lnTo>
                  <a:pt x="1016273" y="107439"/>
                </a:lnTo>
                <a:lnTo>
                  <a:pt x="1055144" y="86705"/>
                </a:lnTo>
                <a:lnTo>
                  <a:pt x="1093746" y="68089"/>
                </a:lnTo>
                <a:lnTo>
                  <a:pt x="1132018" y="51629"/>
                </a:lnTo>
                <a:lnTo>
                  <a:pt x="1169899" y="37363"/>
                </a:lnTo>
                <a:lnTo>
                  <a:pt x="1207329" y="25329"/>
                </a:lnTo>
                <a:lnTo>
                  <a:pt x="1244247" y="15567"/>
                </a:lnTo>
                <a:lnTo>
                  <a:pt x="1316305" y="3010"/>
                </a:lnTo>
                <a:lnTo>
                  <a:pt x="1385586" y="0"/>
                </a:lnTo>
                <a:lnTo>
                  <a:pt x="1419033" y="2170"/>
                </a:lnTo>
                <a:lnTo>
                  <a:pt x="1483238" y="14055"/>
                </a:lnTo>
                <a:lnTo>
                  <a:pt x="1543451" y="36255"/>
                </a:lnTo>
                <a:lnTo>
                  <a:pt x="1598897" y="68892"/>
                </a:lnTo>
                <a:lnTo>
                  <a:pt x="1647541" y="110771"/>
                </a:lnTo>
                <a:lnTo>
                  <a:pt x="1689103" y="161145"/>
                </a:lnTo>
                <a:lnTo>
                  <a:pt x="1723617" y="219443"/>
                </a:lnTo>
                <a:lnTo>
                  <a:pt x="1751115" y="285088"/>
                </a:lnTo>
                <a:lnTo>
                  <a:pt x="1771632" y="357507"/>
                </a:lnTo>
                <a:lnTo>
                  <a:pt x="1779283" y="396077"/>
                </a:lnTo>
                <a:lnTo>
                  <a:pt x="1785200" y="436125"/>
                </a:lnTo>
                <a:lnTo>
                  <a:pt x="1789389" y="477580"/>
                </a:lnTo>
                <a:lnTo>
                  <a:pt x="1791852" y="520369"/>
                </a:lnTo>
                <a:lnTo>
                  <a:pt x="1792595" y="564421"/>
                </a:lnTo>
                <a:lnTo>
                  <a:pt x="1791622" y="609664"/>
                </a:lnTo>
                <a:lnTo>
                  <a:pt x="1788936" y="656026"/>
                </a:lnTo>
                <a:lnTo>
                  <a:pt x="1784542" y="703435"/>
                </a:lnTo>
                <a:lnTo>
                  <a:pt x="1778444" y="751820"/>
                </a:lnTo>
                <a:lnTo>
                  <a:pt x="1770645" y="801109"/>
                </a:lnTo>
                <a:lnTo>
                  <a:pt x="1761151" y="851230"/>
                </a:lnTo>
                <a:lnTo>
                  <a:pt x="1749966" y="902111"/>
                </a:lnTo>
                <a:lnTo>
                  <a:pt x="1737093" y="953680"/>
                </a:lnTo>
                <a:lnTo>
                  <a:pt x="1722536" y="1005867"/>
                </a:lnTo>
                <a:lnTo>
                  <a:pt x="1706300" y="1058598"/>
                </a:lnTo>
                <a:lnTo>
                  <a:pt x="1688389" y="1111802"/>
                </a:lnTo>
                <a:lnTo>
                  <a:pt x="1668808" y="1165408"/>
                </a:lnTo>
                <a:lnTo>
                  <a:pt x="1647559" y="1219343"/>
                </a:lnTo>
                <a:lnTo>
                  <a:pt x="1624648" y="1273536"/>
                </a:lnTo>
                <a:lnTo>
                  <a:pt x="1600078" y="1327915"/>
                </a:lnTo>
                <a:lnTo>
                  <a:pt x="1573853" y="1382408"/>
                </a:lnTo>
                <a:lnTo>
                  <a:pt x="1545979" y="1436944"/>
                </a:lnTo>
                <a:lnTo>
                  <a:pt x="1516458" y="1491450"/>
                </a:lnTo>
                <a:lnTo>
                  <a:pt x="1485296" y="1545855"/>
                </a:lnTo>
                <a:lnTo>
                  <a:pt x="1452851" y="1599516"/>
                </a:lnTo>
                <a:lnTo>
                  <a:pt x="1419521" y="1651790"/>
                </a:lnTo>
                <a:lnTo>
                  <a:pt x="1385367" y="1702638"/>
                </a:lnTo>
                <a:lnTo>
                  <a:pt x="1350450" y="1752022"/>
                </a:lnTo>
                <a:lnTo>
                  <a:pt x="1314831" y="1799904"/>
                </a:lnTo>
                <a:lnTo>
                  <a:pt x="1278569" y="1846245"/>
                </a:lnTo>
                <a:lnTo>
                  <a:pt x="1241726" y="1891007"/>
                </a:lnTo>
                <a:lnTo>
                  <a:pt x="1204362" y="1934152"/>
                </a:lnTo>
                <a:lnTo>
                  <a:pt x="1166539" y="1975640"/>
                </a:lnTo>
                <a:lnTo>
                  <a:pt x="1128317" y="2015434"/>
                </a:lnTo>
                <a:lnTo>
                  <a:pt x="1089756" y="2053494"/>
                </a:lnTo>
                <a:lnTo>
                  <a:pt x="1050918" y="2089783"/>
                </a:lnTo>
                <a:lnTo>
                  <a:pt x="1011862" y="2124263"/>
                </a:lnTo>
                <a:lnTo>
                  <a:pt x="972651" y="2156894"/>
                </a:lnTo>
                <a:lnTo>
                  <a:pt x="933343" y="2187638"/>
                </a:lnTo>
                <a:lnTo>
                  <a:pt x="894001" y="2216457"/>
                </a:lnTo>
                <a:lnTo>
                  <a:pt x="854685" y="2243312"/>
                </a:lnTo>
                <a:lnTo>
                  <a:pt x="815456" y="2268165"/>
                </a:lnTo>
                <a:lnTo>
                  <a:pt x="776373" y="2290978"/>
                </a:lnTo>
                <a:lnTo>
                  <a:pt x="737499" y="2311712"/>
                </a:lnTo>
                <a:lnTo>
                  <a:pt x="698893" y="2330328"/>
                </a:lnTo>
                <a:lnTo>
                  <a:pt x="660617" y="2346788"/>
                </a:lnTo>
                <a:lnTo>
                  <a:pt x="622731" y="2361054"/>
                </a:lnTo>
                <a:lnTo>
                  <a:pt x="585296" y="2373088"/>
                </a:lnTo>
                <a:lnTo>
                  <a:pt x="548373" y="2382850"/>
                </a:lnTo>
                <a:lnTo>
                  <a:pt x="476303" y="2395407"/>
                </a:lnTo>
                <a:lnTo>
                  <a:pt x="407008" y="2398417"/>
                </a:lnTo>
                <a:lnTo>
                  <a:pt x="373553" y="2396247"/>
                </a:lnTo>
                <a:lnTo>
                  <a:pt x="309331" y="2384362"/>
                </a:lnTo>
                <a:lnTo>
                  <a:pt x="249098" y="2362162"/>
                </a:lnTo>
                <a:lnTo>
                  <a:pt x="193642" y="2329525"/>
                </a:lnTo>
                <a:lnTo>
                  <a:pt x="145001" y="2287646"/>
                </a:lnTo>
                <a:lnTo>
                  <a:pt x="103443" y="2237271"/>
                </a:lnTo>
                <a:lnTo>
                  <a:pt x="68936" y="2178974"/>
                </a:lnTo>
                <a:lnTo>
                  <a:pt x="41445" y="2113329"/>
                </a:lnTo>
                <a:lnTo>
                  <a:pt x="20937" y="2040910"/>
                </a:lnTo>
                <a:lnTo>
                  <a:pt x="13291" y="2002340"/>
                </a:lnTo>
                <a:lnTo>
                  <a:pt x="7379" y="1962292"/>
                </a:lnTo>
                <a:lnTo>
                  <a:pt x="3196" y="1920837"/>
                </a:lnTo>
                <a:lnTo>
                  <a:pt x="737" y="1878048"/>
                </a:lnTo>
                <a:lnTo>
                  <a:pt x="0" y="1833996"/>
                </a:lnTo>
                <a:lnTo>
                  <a:pt x="978" y="1788753"/>
                </a:lnTo>
                <a:lnTo>
                  <a:pt x="3670" y="1742391"/>
                </a:lnTo>
                <a:lnTo>
                  <a:pt x="8069" y="1694982"/>
                </a:lnTo>
                <a:lnTo>
                  <a:pt x="14173" y="1646597"/>
                </a:lnTo>
                <a:lnTo>
                  <a:pt x="21976" y="1597308"/>
                </a:lnTo>
                <a:lnTo>
                  <a:pt x="31475" y="1547187"/>
                </a:lnTo>
                <a:lnTo>
                  <a:pt x="42666" y="1496306"/>
                </a:lnTo>
                <a:lnTo>
                  <a:pt x="55544" y="1444737"/>
                </a:lnTo>
                <a:lnTo>
                  <a:pt x="70105" y="1392550"/>
                </a:lnTo>
                <a:lnTo>
                  <a:pt x="86345" y="1339819"/>
                </a:lnTo>
                <a:lnTo>
                  <a:pt x="104260" y="1286615"/>
                </a:lnTo>
                <a:lnTo>
                  <a:pt x="123846" y="1233009"/>
                </a:lnTo>
                <a:lnTo>
                  <a:pt x="145097" y="1179074"/>
                </a:lnTo>
                <a:lnTo>
                  <a:pt x="168012" y="1124881"/>
                </a:lnTo>
                <a:lnTo>
                  <a:pt x="192584" y="1070502"/>
                </a:lnTo>
                <a:lnTo>
                  <a:pt x="218810" y="1016009"/>
                </a:lnTo>
                <a:lnTo>
                  <a:pt x="246686" y="961473"/>
                </a:lnTo>
                <a:lnTo>
                  <a:pt x="276208" y="906967"/>
                </a:lnTo>
                <a:lnTo>
                  <a:pt x="307371" y="852562"/>
                </a:lnTo>
                <a:close/>
              </a:path>
            </a:pathLst>
          </a:custGeom>
          <a:ln w="57150">
            <a:solidFill>
              <a:srgbClr val="FF0000"/>
            </a:solidFill>
          </a:ln>
        </p:spPr>
        <p:txBody>
          <a:bodyPr wrap="square" lIns="0" tIns="0" rIns="0" bIns="0" rtlCol="0"/>
          <a:lstStyle/>
          <a:p>
            <a:endParaRPr/>
          </a:p>
        </p:txBody>
      </p:sp>
      <p:sp>
        <p:nvSpPr>
          <p:cNvPr id="14" name="object 14"/>
          <p:cNvSpPr/>
          <p:nvPr/>
        </p:nvSpPr>
        <p:spPr>
          <a:xfrm>
            <a:off x="5222747" y="5053585"/>
            <a:ext cx="5059680" cy="170078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txBox="1"/>
          <p:nvPr/>
        </p:nvSpPr>
        <p:spPr>
          <a:xfrm>
            <a:off x="5311266" y="5054601"/>
            <a:ext cx="4808220" cy="1556385"/>
          </a:xfrm>
          <a:prstGeom prst="rect">
            <a:avLst/>
          </a:prstGeom>
        </p:spPr>
        <p:txBody>
          <a:bodyPr vert="horz" wrap="square" lIns="0" tIns="50800" rIns="0" bIns="0" rtlCol="0">
            <a:spAutoFit/>
          </a:bodyPr>
          <a:lstStyle/>
          <a:p>
            <a:pPr marL="12700">
              <a:spcBef>
                <a:spcPts val="400"/>
              </a:spcBef>
              <a:tabLst>
                <a:tab pos="3976370" algn="l"/>
              </a:tabLst>
            </a:pPr>
            <a:r>
              <a:rPr b="1" spc="-5" dirty="0">
                <a:solidFill>
                  <a:srgbClr val="FFFFFF"/>
                </a:solidFill>
                <a:latin typeface="Trebuchet MS"/>
                <a:cs typeface="Trebuchet MS"/>
              </a:rPr>
              <a:t>Bi</a:t>
            </a:r>
            <a:r>
              <a:rPr b="1" dirty="0">
                <a:solidFill>
                  <a:srgbClr val="FFFFFF"/>
                </a:solidFill>
                <a:latin typeface="Trebuchet MS"/>
                <a:cs typeface="Trebuchet MS"/>
              </a:rPr>
              <a:t>o</a:t>
            </a:r>
            <a:r>
              <a:rPr b="1" spc="-5" dirty="0">
                <a:solidFill>
                  <a:srgbClr val="FFFFFF"/>
                </a:solidFill>
                <a:latin typeface="Trebuchet MS"/>
                <a:cs typeface="Trebuchet MS"/>
              </a:rPr>
              <a:t>-</a:t>
            </a:r>
            <a:r>
              <a:rPr b="1" dirty="0">
                <a:solidFill>
                  <a:srgbClr val="FFFFFF"/>
                </a:solidFill>
                <a:latin typeface="Trebuchet MS"/>
                <a:cs typeface="Trebuchet MS"/>
              </a:rPr>
              <a:t>dynam</a:t>
            </a:r>
            <a:r>
              <a:rPr b="1" spc="-5" dirty="0">
                <a:solidFill>
                  <a:srgbClr val="FFFFFF"/>
                </a:solidFill>
                <a:latin typeface="Trebuchet MS"/>
                <a:cs typeface="Trebuchet MS"/>
              </a:rPr>
              <a:t>i</a:t>
            </a:r>
            <a:r>
              <a:rPr b="1" dirty="0">
                <a:solidFill>
                  <a:srgbClr val="FFFFFF"/>
                </a:solidFill>
                <a:latin typeface="Trebuchet MS"/>
                <a:cs typeface="Trebuchet MS"/>
              </a:rPr>
              <a:t>c </a:t>
            </a:r>
            <a:r>
              <a:rPr b="1" spc="-5" dirty="0">
                <a:solidFill>
                  <a:srgbClr val="FFFFFF"/>
                </a:solidFill>
                <a:latin typeface="Trebuchet MS"/>
                <a:cs typeface="Trebuchet MS"/>
              </a:rPr>
              <a:t>b</a:t>
            </a:r>
            <a:r>
              <a:rPr b="1" dirty="0">
                <a:solidFill>
                  <a:srgbClr val="FFFFFF"/>
                </a:solidFill>
                <a:latin typeface="Trebuchet MS"/>
                <a:cs typeface="Trebuchet MS"/>
              </a:rPr>
              <a:t>est </a:t>
            </a:r>
            <a:r>
              <a:rPr b="1" spc="-5" dirty="0">
                <a:solidFill>
                  <a:srgbClr val="FFFFFF"/>
                </a:solidFill>
                <a:latin typeface="Trebuchet MS"/>
                <a:cs typeface="Trebuchet MS"/>
              </a:rPr>
              <a:t>f</a:t>
            </a:r>
            <a:r>
              <a:rPr b="1" dirty="0">
                <a:solidFill>
                  <a:srgbClr val="FFFFFF"/>
                </a:solidFill>
                <a:latin typeface="Trebuchet MS"/>
                <a:cs typeface="Trebuchet MS"/>
              </a:rPr>
              <a:t>or</a:t>
            </a:r>
            <a:r>
              <a:rPr b="1" spc="-5" dirty="0">
                <a:solidFill>
                  <a:srgbClr val="FFFFFF"/>
                </a:solidFill>
                <a:latin typeface="Trebuchet MS"/>
                <a:cs typeface="Trebuchet MS"/>
              </a:rPr>
              <a:t> </a:t>
            </a:r>
            <a:r>
              <a:rPr b="1" dirty="0">
                <a:solidFill>
                  <a:srgbClr val="FFFFFF"/>
                </a:solidFill>
                <a:latin typeface="Trebuchet MS"/>
                <a:cs typeface="Trebuchet MS"/>
              </a:rPr>
              <a:t>C</a:t>
            </a:r>
            <a:r>
              <a:rPr b="1" spc="-15" dirty="0">
                <a:solidFill>
                  <a:srgbClr val="FFFFFF"/>
                </a:solidFill>
                <a:latin typeface="Trebuchet MS"/>
                <a:cs typeface="Trebuchet MS"/>
              </a:rPr>
              <a:t> </a:t>
            </a:r>
            <a:r>
              <a:rPr b="1" dirty="0">
                <a:solidFill>
                  <a:srgbClr val="FFFFFF"/>
                </a:solidFill>
                <a:latin typeface="Trebuchet MS"/>
                <a:cs typeface="Trebuchet MS"/>
              </a:rPr>
              <a:t>seq.</a:t>
            </a:r>
            <a:r>
              <a:rPr b="1" spc="-5" dirty="0">
                <a:solidFill>
                  <a:srgbClr val="FFFFFF"/>
                </a:solidFill>
                <a:latin typeface="Trebuchet MS"/>
                <a:cs typeface="Trebuchet MS"/>
              </a:rPr>
              <a:t> </a:t>
            </a:r>
            <a:r>
              <a:rPr b="1" dirty="0">
                <a:solidFill>
                  <a:srgbClr val="FFFFFF"/>
                </a:solidFill>
                <a:latin typeface="Trebuchet MS"/>
                <a:cs typeface="Trebuchet MS"/>
              </a:rPr>
              <a:t>and so</a:t>
            </a:r>
            <a:r>
              <a:rPr b="1" spc="-5" dirty="0">
                <a:solidFill>
                  <a:srgbClr val="FFFFFF"/>
                </a:solidFill>
                <a:latin typeface="Trebuchet MS"/>
                <a:cs typeface="Trebuchet MS"/>
              </a:rPr>
              <a:t>i</a:t>
            </a:r>
            <a:r>
              <a:rPr b="1" dirty="0">
                <a:solidFill>
                  <a:srgbClr val="FFFFFF"/>
                </a:solidFill>
                <a:latin typeface="Trebuchet MS"/>
                <a:cs typeface="Trebuchet MS"/>
              </a:rPr>
              <a:t>l	</a:t>
            </a:r>
            <a:r>
              <a:rPr b="1" spc="-10" dirty="0">
                <a:solidFill>
                  <a:srgbClr val="FFFFFF"/>
                </a:solidFill>
                <a:latin typeface="Trebuchet MS"/>
                <a:cs typeface="Trebuchet MS"/>
              </a:rPr>
              <a:t>f</a:t>
            </a:r>
            <a:r>
              <a:rPr b="1" dirty="0">
                <a:solidFill>
                  <a:srgbClr val="FFFFFF"/>
                </a:solidFill>
                <a:latin typeface="Trebuchet MS"/>
                <a:cs typeface="Trebuchet MS"/>
              </a:rPr>
              <a:t>er</a:t>
            </a:r>
            <a:r>
              <a:rPr b="1" spc="-10" dirty="0">
                <a:solidFill>
                  <a:srgbClr val="FFFFFF"/>
                </a:solidFill>
                <a:latin typeface="Trebuchet MS"/>
                <a:cs typeface="Trebuchet MS"/>
              </a:rPr>
              <a:t>t</a:t>
            </a:r>
            <a:r>
              <a:rPr b="1" spc="-5" dirty="0">
                <a:solidFill>
                  <a:srgbClr val="FFFFFF"/>
                </a:solidFill>
                <a:latin typeface="Trebuchet MS"/>
                <a:cs typeface="Trebuchet MS"/>
              </a:rPr>
              <a:t>ility</a:t>
            </a:r>
            <a:endParaRPr>
              <a:latin typeface="Trebuchet MS"/>
              <a:cs typeface="Trebuchet MS"/>
            </a:endParaRPr>
          </a:p>
          <a:p>
            <a:pPr marL="469900" indent="-457200">
              <a:spcBef>
                <a:spcPts val="300"/>
              </a:spcBef>
              <a:buAutoNum type="arabicPeriod"/>
              <a:tabLst>
                <a:tab pos="469265" algn="l"/>
                <a:tab pos="469900" algn="l"/>
              </a:tabLst>
            </a:pPr>
            <a:r>
              <a:rPr b="1" spc="-5" dirty="0">
                <a:solidFill>
                  <a:srgbClr val="FFFF00"/>
                </a:solidFill>
                <a:latin typeface="Trebuchet MS"/>
                <a:cs typeface="Trebuchet MS"/>
              </a:rPr>
              <a:t>Most </a:t>
            </a:r>
            <a:r>
              <a:rPr b="1" dirty="0">
                <a:solidFill>
                  <a:srgbClr val="FFFF00"/>
                </a:solidFill>
                <a:latin typeface="Trebuchet MS"/>
                <a:cs typeface="Trebuchet MS"/>
              </a:rPr>
              <a:t>C seq. </a:t>
            </a:r>
            <a:r>
              <a:rPr b="1" spc="-5" dirty="0">
                <a:solidFill>
                  <a:srgbClr val="FFFF00"/>
                </a:solidFill>
                <a:latin typeface="Trebuchet MS"/>
                <a:cs typeface="Trebuchet MS"/>
              </a:rPr>
              <a:t>(although </a:t>
            </a:r>
            <a:r>
              <a:rPr b="1" dirty="0">
                <a:solidFill>
                  <a:srgbClr val="FFFF00"/>
                </a:solidFill>
                <a:latin typeface="Trebuchet MS"/>
                <a:cs typeface="Trebuchet MS"/>
              </a:rPr>
              <a:t>20% less</a:t>
            </a:r>
            <a:r>
              <a:rPr b="1" spc="-114" dirty="0">
                <a:solidFill>
                  <a:srgbClr val="FFFF00"/>
                </a:solidFill>
                <a:latin typeface="Trebuchet MS"/>
                <a:cs typeface="Trebuchet MS"/>
              </a:rPr>
              <a:t> </a:t>
            </a:r>
            <a:r>
              <a:rPr b="1" dirty="0">
                <a:solidFill>
                  <a:srgbClr val="FFFF00"/>
                </a:solidFill>
                <a:latin typeface="Trebuchet MS"/>
                <a:cs typeface="Trebuchet MS"/>
              </a:rPr>
              <a:t>added)</a:t>
            </a:r>
            <a:endParaRPr>
              <a:latin typeface="Trebuchet MS"/>
              <a:cs typeface="Trebuchet MS"/>
            </a:endParaRPr>
          </a:p>
          <a:p>
            <a:pPr marL="469900" indent="-457200">
              <a:spcBef>
                <a:spcPts val="215"/>
              </a:spcBef>
              <a:buAutoNum type="arabicPeriod"/>
              <a:tabLst>
                <a:tab pos="469265" algn="l"/>
                <a:tab pos="469900" algn="l"/>
              </a:tabLst>
            </a:pPr>
            <a:r>
              <a:rPr b="1" spc="-5" dirty="0">
                <a:solidFill>
                  <a:srgbClr val="FFFF00"/>
                </a:solidFill>
                <a:latin typeface="Trebuchet MS"/>
                <a:cs typeface="Trebuchet MS"/>
              </a:rPr>
              <a:t>Better organic:mineral </a:t>
            </a:r>
            <a:r>
              <a:rPr b="1" dirty="0">
                <a:solidFill>
                  <a:srgbClr val="FFFF00"/>
                </a:solidFill>
                <a:latin typeface="Trebuchet MS"/>
                <a:cs typeface="Trebuchet MS"/>
              </a:rPr>
              <a:t>C </a:t>
            </a:r>
            <a:r>
              <a:rPr b="1" spc="-15" dirty="0">
                <a:solidFill>
                  <a:srgbClr val="FFFF00"/>
                </a:solidFill>
                <a:latin typeface="Trebuchet MS"/>
                <a:cs typeface="Trebuchet MS"/>
              </a:rPr>
              <a:t>ratio</a:t>
            </a:r>
            <a:endParaRPr>
              <a:latin typeface="Trebuchet MS"/>
              <a:cs typeface="Trebuchet MS"/>
            </a:endParaRPr>
          </a:p>
          <a:p>
            <a:pPr marL="469900" indent="-457200">
              <a:spcBef>
                <a:spcPts val="219"/>
              </a:spcBef>
              <a:buAutoNum type="arabicPeriod"/>
              <a:tabLst>
                <a:tab pos="469265" algn="l"/>
                <a:tab pos="469900" algn="l"/>
                <a:tab pos="1309370" algn="l"/>
              </a:tabLst>
            </a:pPr>
            <a:r>
              <a:rPr b="1" spc="-5" dirty="0">
                <a:solidFill>
                  <a:srgbClr val="FFFF00"/>
                </a:solidFill>
                <a:latin typeface="Trebuchet MS"/>
                <a:cs typeface="Trebuchet MS"/>
              </a:rPr>
              <a:t>Higher	micro </a:t>
            </a:r>
            <a:r>
              <a:rPr b="1" dirty="0">
                <a:solidFill>
                  <a:srgbClr val="FFFF00"/>
                </a:solidFill>
                <a:latin typeface="Trebuchet MS"/>
                <a:cs typeface="Trebuchet MS"/>
              </a:rPr>
              <a:t>org.</a:t>
            </a:r>
            <a:r>
              <a:rPr b="1" spc="-15" dirty="0">
                <a:solidFill>
                  <a:srgbClr val="FFFF00"/>
                </a:solidFill>
                <a:latin typeface="Trebuchet MS"/>
                <a:cs typeface="Trebuchet MS"/>
              </a:rPr>
              <a:t> </a:t>
            </a:r>
            <a:r>
              <a:rPr b="1" dirty="0">
                <a:solidFill>
                  <a:srgbClr val="FFFF00"/>
                </a:solidFill>
                <a:latin typeface="Trebuchet MS"/>
                <a:cs typeface="Trebuchet MS"/>
              </a:rPr>
              <a:t>activity</a:t>
            </a:r>
            <a:endParaRPr>
              <a:latin typeface="Trebuchet MS"/>
              <a:cs typeface="Trebuchet MS"/>
            </a:endParaRPr>
          </a:p>
          <a:p>
            <a:pPr marL="469900" indent="-457200">
              <a:spcBef>
                <a:spcPts val="215"/>
              </a:spcBef>
              <a:buAutoNum type="arabicPeriod"/>
              <a:tabLst>
                <a:tab pos="469265" algn="l"/>
                <a:tab pos="469900" algn="l"/>
              </a:tabLst>
            </a:pPr>
            <a:r>
              <a:rPr b="1" spc="-5" dirty="0">
                <a:solidFill>
                  <a:srgbClr val="FFFF00"/>
                </a:solidFill>
                <a:latin typeface="Trebuchet MS"/>
                <a:cs typeface="Trebuchet MS"/>
              </a:rPr>
              <a:t>Stability </a:t>
            </a:r>
            <a:r>
              <a:rPr b="1" dirty="0">
                <a:solidFill>
                  <a:srgbClr val="FFFF00"/>
                </a:solidFill>
                <a:latin typeface="Trebuchet MS"/>
                <a:cs typeface="Trebuchet MS"/>
              </a:rPr>
              <a:t>of </a:t>
            </a:r>
            <a:r>
              <a:rPr b="1" spc="-5" dirty="0">
                <a:solidFill>
                  <a:srgbClr val="FFFF00"/>
                </a:solidFill>
                <a:latin typeface="Trebuchet MS"/>
                <a:cs typeface="Trebuchet MS"/>
              </a:rPr>
              <a:t>soil agregats </a:t>
            </a:r>
            <a:r>
              <a:rPr b="1" dirty="0">
                <a:solidFill>
                  <a:srgbClr val="FFFF00"/>
                </a:solidFill>
                <a:latin typeface="Trebuchet MS"/>
                <a:cs typeface="Trebuchet MS"/>
              </a:rPr>
              <a:t>70%</a:t>
            </a:r>
            <a:r>
              <a:rPr b="1" spc="-45" dirty="0">
                <a:solidFill>
                  <a:srgbClr val="FFFF00"/>
                </a:solidFill>
                <a:latin typeface="Trebuchet MS"/>
                <a:cs typeface="Trebuchet MS"/>
              </a:rPr>
              <a:t> </a:t>
            </a:r>
            <a:r>
              <a:rPr b="1" dirty="0">
                <a:solidFill>
                  <a:srgbClr val="FFFF00"/>
                </a:solidFill>
                <a:latin typeface="Trebuchet MS"/>
                <a:cs typeface="Trebuchet MS"/>
              </a:rPr>
              <a:t>higher</a:t>
            </a:r>
            <a:endParaRPr>
              <a:latin typeface="Trebuchet MS"/>
              <a:cs typeface="Trebuchet MS"/>
            </a:endParaRPr>
          </a:p>
        </p:txBody>
      </p:sp>
      <p:sp>
        <p:nvSpPr>
          <p:cNvPr id="16" name="Title 15"/>
          <p:cNvSpPr>
            <a:spLocks noGrp="1"/>
          </p:cNvSpPr>
          <p:nvPr>
            <p:ph type="title"/>
          </p:nvPr>
        </p:nvSpPr>
        <p:spPr/>
        <p:txBody>
          <a:bodyPr/>
          <a:lstStyle/>
          <a:p>
            <a:endParaRPr lang="en-US" dirty="0"/>
          </a:p>
        </p:txBody>
      </p:sp>
      <p:sp>
        <p:nvSpPr>
          <p:cNvPr id="3" name="CuadroTexto 2">
            <a:extLst>
              <a:ext uri="{FF2B5EF4-FFF2-40B4-BE49-F238E27FC236}">
                <a16:creationId xmlns:a16="http://schemas.microsoft.com/office/drawing/2014/main" xmlns="" id="{C6D7A301-EAA5-3905-7612-104040F8FB62}"/>
              </a:ext>
            </a:extLst>
          </p:cNvPr>
          <p:cNvSpPr txBox="1"/>
          <p:nvPr/>
        </p:nvSpPr>
        <p:spPr>
          <a:xfrm>
            <a:off x="4905066" y="103632"/>
            <a:ext cx="3438762" cy="646331"/>
          </a:xfrm>
          <a:prstGeom prst="rect">
            <a:avLst/>
          </a:prstGeom>
          <a:noFill/>
        </p:spPr>
        <p:txBody>
          <a:bodyPr wrap="none" rtlCol="0">
            <a:spAutoFit/>
          </a:bodyPr>
          <a:lstStyle/>
          <a:p>
            <a:r>
              <a:rPr lang="en-US" sz="3600" b="1" dirty="0">
                <a:solidFill>
                  <a:schemeClr val="bg1"/>
                </a:solidFill>
              </a:rPr>
              <a:t>…and science</a:t>
            </a:r>
            <a:endParaRPr lang="es-ES_tradnl" sz="3600" b="1" dirty="0">
              <a:solidFill>
                <a:schemeClr val="bg1"/>
              </a:solidFill>
            </a:endParaRPr>
          </a:p>
        </p:txBody>
      </p:sp>
    </p:spTree>
    <p:extLst>
      <p:ext uri="{BB962C8B-B14F-4D97-AF65-F5344CB8AC3E}">
        <p14:creationId xmlns:p14="http://schemas.microsoft.com/office/powerpoint/2010/main" val="606527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A06B90D-451D-F633-F411-723525A8890A}"/>
              </a:ext>
            </a:extLst>
          </p:cNvPr>
          <p:cNvSpPr>
            <a:spLocks noGrp="1"/>
          </p:cNvSpPr>
          <p:nvPr>
            <p:ph type="title"/>
          </p:nvPr>
        </p:nvSpPr>
        <p:spPr/>
        <p:txBody>
          <a:bodyPr/>
          <a:lstStyle/>
          <a:p>
            <a:endParaRPr lang="es-ES_tradnl" dirty="0"/>
          </a:p>
        </p:txBody>
      </p:sp>
      <p:sp>
        <p:nvSpPr>
          <p:cNvPr id="3" name="Marcador de contenido 2">
            <a:extLst>
              <a:ext uri="{FF2B5EF4-FFF2-40B4-BE49-F238E27FC236}">
                <a16:creationId xmlns:a16="http://schemas.microsoft.com/office/drawing/2014/main" xmlns="" id="{57B205B6-5E03-6560-1C1F-07BFE4F9620D}"/>
              </a:ext>
            </a:extLst>
          </p:cNvPr>
          <p:cNvSpPr>
            <a:spLocks noGrp="1"/>
          </p:cNvSpPr>
          <p:nvPr>
            <p:ph sz="quarter" idx="10"/>
          </p:nvPr>
        </p:nvSpPr>
        <p:spPr/>
        <p:txBody>
          <a:bodyPr/>
          <a:lstStyle/>
          <a:p>
            <a:r>
              <a:rPr lang="es-ES_tradnl" dirty="0"/>
              <a:t>CARAL</a:t>
            </a:r>
          </a:p>
        </p:txBody>
      </p:sp>
      <p:pic>
        <p:nvPicPr>
          <p:cNvPr id="5" name="Imagen 4">
            <a:extLst>
              <a:ext uri="{FF2B5EF4-FFF2-40B4-BE49-F238E27FC236}">
                <a16:creationId xmlns:a16="http://schemas.microsoft.com/office/drawing/2014/main" xmlns="" id="{EA5B5986-9709-D1D9-FCA6-4A44A471804B}"/>
              </a:ext>
            </a:extLst>
          </p:cNvPr>
          <p:cNvPicPr>
            <a:picLocks noChangeAspect="1"/>
          </p:cNvPicPr>
          <p:nvPr/>
        </p:nvPicPr>
        <p:blipFill>
          <a:blip r:embed="rId2"/>
          <a:stretch>
            <a:fillRect/>
          </a:stretch>
        </p:blipFill>
        <p:spPr>
          <a:xfrm>
            <a:off x="2573867" y="914840"/>
            <a:ext cx="7366000" cy="5723026"/>
          </a:xfrm>
          <a:prstGeom prst="rect">
            <a:avLst/>
          </a:prstGeom>
        </p:spPr>
      </p:pic>
    </p:spTree>
    <p:extLst>
      <p:ext uri="{BB962C8B-B14F-4D97-AF65-F5344CB8AC3E}">
        <p14:creationId xmlns:p14="http://schemas.microsoft.com/office/powerpoint/2010/main" val="16570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8"/>
          <p:cNvSpPr>
            <a:spLocks noGrp="1"/>
          </p:cNvSpPr>
          <p:nvPr>
            <p:ph type="ftr" sz="quarter" idx="4294967295"/>
          </p:nvPr>
        </p:nvSpPr>
        <p:spPr>
          <a:xfrm>
            <a:off x="6858000" y="6356354"/>
            <a:ext cx="2895600" cy="365125"/>
          </a:xfrm>
          <a:prstGeom prst="rect">
            <a:avLst/>
          </a:prstGeom>
        </p:spPr>
        <p:txBody>
          <a:bodyPr/>
          <a:lstStyle/>
          <a:p>
            <a:pPr algn="r">
              <a:lnSpc>
                <a:spcPct val="90000"/>
              </a:lnSpc>
              <a:defRPr/>
            </a:pPr>
            <a:r>
              <a:rPr lang="en-US" sz="900" dirty="0">
                <a:solidFill>
                  <a:schemeClr val="bg1">
                    <a:lumMod val="65000"/>
                  </a:schemeClr>
                </a:solidFill>
                <a:latin typeface="Century Gothic"/>
                <a:cs typeface="Century Gothic"/>
              </a:rPr>
              <a:t>IFOAM TEAM Course 2015</a:t>
            </a:r>
          </a:p>
        </p:txBody>
      </p:sp>
      <p:sp>
        <p:nvSpPr>
          <p:cNvPr id="47108" name="Title 1"/>
          <p:cNvSpPr txBox="1">
            <a:spLocks/>
          </p:cNvSpPr>
          <p:nvPr/>
        </p:nvSpPr>
        <p:spPr bwMode="auto">
          <a:xfrm>
            <a:off x="1916113" y="293691"/>
            <a:ext cx="8229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r>
              <a:rPr lang="en-US" altLang="x-none" sz="3500" b="1">
                <a:solidFill>
                  <a:schemeClr val="bg1"/>
                </a:solidFill>
              </a:rPr>
              <a:t>Science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16113" y="0"/>
            <a:ext cx="9142412"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10000" y="2967335"/>
            <a:ext cx="4572000" cy="923330"/>
          </a:xfrm>
          <a:prstGeom prst="rect">
            <a:avLst/>
          </a:prstGeom>
          <a:solidFill>
            <a:srgbClr val="ADB430"/>
          </a:solidFill>
        </p:spPr>
        <p:style>
          <a:lnRef idx="0">
            <a:schemeClr val="accent3"/>
          </a:lnRef>
          <a:fillRef idx="3">
            <a:schemeClr val="accent3"/>
          </a:fillRef>
          <a:effectRef idx="3">
            <a:schemeClr val="accent3"/>
          </a:effectRef>
          <a:fontRef idx="minor">
            <a:schemeClr val="lt1"/>
          </a:fontRef>
        </p:style>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fontAlgn="base">
              <a:spcBef>
                <a:spcPct val="0"/>
              </a:spcBef>
              <a:spcAft>
                <a:spcPct val="0"/>
              </a:spcAft>
              <a:defRPr>
                <a:solidFill>
                  <a:schemeClr val="tx1"/>
                </a:solidFill>
                <a:latin typeface="Century Gothic" charset="0"/>
                <a:ea typeface="ＭＳ Ｐゴシック" charset="-128"/>
              </a:defRPr>
            </a:lvl6pPr>
            <a:lvl7pPr marL="2971800" indent="-228600" defTabSz="457200" fontAlgn="base">
              <a:spcBef>
                <a:spcPct val="0"/>
              </a:spcBef>
              <a:spcAft>
                <a:spcPct val="0"/>
              </a:spcAft>
              <a:defRPr>
                <a:solidFill>
                  <a:schemeClr val="tx1"/>
                </a:solidFill>
                <a:latin typeface="Century Gothic" charset="0"/>
                <a:ea typeface="ＭＳ Ｐゴシック" charset="-128"/>
              </a:defRPr>
            </a:lvl7pPr>
            <a:lvl8pPr marL="3429000" indent="-228600" defTabSz="457200" fontAlgn="base">
              <a:spcBef>
                <a:spcPct val="0"/>
              </a:spcBef>
              <a:spcAft>
                <a:spcPct val="0"/>
              </a:spcAft>
              <a:defRPr>
                <a:solidFill>
                  <a:schemeClr val="tx1"/>
                </a:solidFill>
                <a:latin typeface="Century Gothic" charset="0"/>
                <a:ea typeface="ＭＳ Ｐゴシック" charset="-128"/>
              </a:defRPr>
            </a:lvl8pPr>
            <a:lvl9pPr marL="3886200" indent="-228600" defTabSz="457200" fontAlgn="base">
              <a:spcBef>
                <a:spcPct val="0"/>
              </a:spcBef>
              <a:spcAft>
                <a:spcPct val="0"/>
              </a:spcAft>
              <a:defRPr>
                <a:solidFill>
                  <a:schemeClr val="tx1"/>
                </a:solidFill>
                <a:latin typeface="Century Gothic" charset="0"/>
                <a:ea typeface="ＭＳ Ｐゴシック" charset="-128"/>
              </a:defRPr>
            </a:lvl9pPr>
          </a:lstStyle>
          <a:p>
            <a:pPr algn="ctr"/>
            <a:r>
              <a:rPr lang="en-GB" altLang="x-none" b="1">
                <a:solidFill>
                  <a:schemeClr val="bg1"/>
                </a:solidFill>
                <a:hlinkClick r:id="rId4"/>
              </a:rPr>
              <a:t>http://www.fibl.org/en/switzerland/research/soil-sciences/bw-projekte/dok-trial.html</a:t>
            </a:r>
            <a:endParaRPr lang="en-GB" altLang="x-none" b="1">
              <a:solidFill>
                <a:schemeClr val="bg1"/>
              </a:solidFill>
            </a:endParaRPr>
          </a:p>
        </p:txBody>
      </p:sp>
    </p:spTree>
    <p:extLst>
      <p:ext uri="{BB962C8B-B14F-4D97-AF65-F5344CB8AC3E}">
        <p14:creationId xmlns:p14="http://schemas.microsoft.com/office/powerpoint/2010/main" val="1956253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nodeType="afterGroup">
                            <p:stCondLst>
                              <p:cond delay="5000"/>
                            </p:stCondLst>
                            <p:childTnLst>
                              <p:par>
                                <p:cTn id="9" presetID="1" presetClass="entr" presetSubtype="0"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relationships and a good quality of life for all involved.”</a:t>
            </a:r>
          </a:p>
        </p:txBody>
      </p:sp>
    </p:spTree>
    <p:extLst>
      <p:ext uri="{BB962C8B-B14F-4D97-AF65-F5344CB8AC3E}">
        <p14:creationId xmlns:p14="http://schemas.microsoft.com/office/powerpoint/2010/main" val="1163790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itle 1"/>
          <p:cNvSpPr>
            <a:spLocks noGrp="1"/>
          </p:cNvSpPr>
          <p:nvPr>
            <p:ph type="title"/>
          </p:nvPr>
        </p:nvSpPr>
        <p:spPr/>
        <p:txBody>
          <a:bodyPr/>
          <a:lstStyle/>
          <a:p>
            <a:endParaRPr lang="en-US" altLang="x-none" dirty="0"/>
          </a:p>
        </p:txBody>
      </p:sp>
      <p:pic>
        <p:nvPicPr>
          <p:cNvPr id="3" name="Imagen 2">
            <a:extLst>
              <a:ext uri="{FF2B5EF4-FFF2-40B4-BE49-F238E27FC236}">
                <a16:creationId xmlns:a16="http://schemas.microsoft.com/office/drawing/2014/main" xmlns="" id="{BADEB2DC-AE06-FDD8-577A-6C2037D40D31}"/>
              </a:ext>
            </a:extLst>
          </p:cNvPr>
          <p:cNvPicPr>
            <a:picLocks noChangeAspect="1"/>
          </p:cNvPicPr>
          <p:nvPr/>
        </p:nvPicPr>
        <p:blipFill>
          <a:blip r:embed="rId2"/>
          <a:stretch>
            <a:fillRect/>
          </a:stretch>
        </p:blipFill>
        <p:spPr>
          <a:xfrm>
            <a:off x="249767" y="1066800"/>
            <a:ext cx="6386637" cy="4025900"/>
          </a:xfrm>
          <a:prstGeom prst="rect">
            <a:avLst/>
          </a:prstGeom>
        </p:spPr>
      </p:pic>
      <p:pic>
        <p:nvPicPr>
          <p:cNvPr id="5" name="Imagen 4">
            <a:extLst>
              <a:ext uri="{FF2B5EF4-FFF2-40B4-BE49-F238E27FC236}">
                <a16:creationId xmlns:a16="http://schemas.microsoft.com/office/drawing/2014/main" xmlns="" id="{F6BCA441-FBA8-6415-867E-C2959357C3FE}"/>
              </a:ext>
            </a:extLst>
          </p:cNvPr>
          <p:cNvPicPr>
            <a:picLocks noChangeAspect="1"/>
          </p:cNvPicPr>
          <p:nvPr/>
        </p:nvPicPr>
        <p:blipFill>
          <a:blip r:embed="rId3"/>
          <a:stretch>
            <a:fillRect/>
          </a:stretch>
        </p:blipFill>
        <p:spPr>
          <a:xfrm>
            <a:off x="4169833" y="3240825"/>
            <a:ext cx="7772400" cy="3284112"/>
          </a:xfrm>
          <a:prstGeom prst="rect">
            <a:avLst/>
          </a:prstGeom>
        </p:spPr>
      </p:pic>
      <p:sp>
        <p:nvSpPr>
          <p:cNvPr id="6" name="CuadroTexto 5">
            <a:extLst>
              <a:ext uri="{FF2B5EF4-FFF2-40B4-BE49-F238E27FC236}">
                <a16:creationId xmlns:a16="http://schemas.microsoft.com/office/drawing/2014/main" xmlns="" id="{FFDF6778-92AA-AB8D-D40B-406638E6283A}"/>
              </a:ext>
            </a:extLst>
          </p:cNvPr>
          <p:cNvSpPr txBox="1"/>
          <p:nvPr/>
        </p:nvSpPr>
        <p:spPr>
          <a:xfrm>
            <a:off x="3945467" y="0"/>
            <a:ext cx="6429965" cy="707886"/>
          </a:xfrm>
          <a:prstGeom prst="rect">
            <a:avLst/>
          </a:prstGeom>
          <a:noFill/>
        </p:spPr>
        <p:txBody>
          <a:bodyPr wrap="none" rtlCol="0">
            <a:spAutoFit/>
          </a:bodyPr>
          <a:lstStyle/>
          <a:p>
            <a:r>
              <a:rPr lang="en-US" altLang="x-none" sz="4000" b="1" dirty="0">
                <a:solidFill>
                  <a:schemeClr val="bg1"/>
                </a:solidFill>
              </a:rPr>
              <a:t>fair relationships and a …</a:t>
            </a:r>
            <a:endParaRPr lang="es-ES_tradnl" sz="4000" b="1" dirty="0">
              <a:solidFill>
                <a:schemeClr val="bg1"/>
              </a:solidFill>
            </a:endParaRPr>
          </a:p>
        </p:txBody>
      </p:sp>
    </p:spTree>
    <p:extLst>
      <p:ext uri="{BB962C8B-B14F-4D97-AF65-F5344CB8AC3E}">
        <p14:creationId xmlns:p14="http://schemas.microsoft.com/office/powerpoint/2010/main" val="541910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10A51B49-9E72-2F40-825C-BB26499E4E0B}"/>
              </a:ext>
            </a:extLst>
          </p:cNvPr>
          <p:cNvPicPr>
            <a:picLocks noChangeAspect="1"/>
          </p:cNvPicPr>
          <p:nvPr/>
        </p:nvPicPr>
        <p:blipFill rotWithShape="1">
          <a:blip r:embed="rId3"/>
          <a:srcRect l="2450" t="5349" r="4678" b="18219"/>
          <a:stretch/>
        </p:blipFill>
        <p:spPr>
          <a:xfrm>
            <a:off x="-1" y="1"/>
            <a:ext cx="12192001" cy="6858000"/>
          </a:xfrm>
          <a:prstGeom prst="rect">
            <a:avLst/>
          </a:prstGeom>
        </p:spPr>
      </p:pic>
      <p:sp>
        <p:nvSpPr>
          <p:cNvPr id="9" name="Rectangle 8">
            <a:extLst>
              <a:ext uri="{FF2B5EF4-FFF2-40B4-BE49-F238E27FC236}">
                <a16:creationId xmlns:a16="http://schemas.microsoft.com/office/drawing/2014/main" xmlns="" id="{69986B33-6646-454D-A35E-5819CBE71B02}"/>
              </a:ext>
            </a:extLst>
          </p:cNvPr>
          <p:cNvSpPr/>
          <p:nvPr/>
        </p:nvSpPr>
        <p:spPr>
          <a:xfrm>
            <a:off x="1226820" y="1242950"/>
            <a:ext cx="9959340" cy="830997"/>
          </a:xfrm>
          <a:prstGeom prst="rect">
            <a:avLst/>
          </a:prstGeom>
        </p:spPr>
        <p:txBody>
          <a:bodyPr wrap="square">
            <a:spAutoFit/>
          </a:bodyPr>
          <a:lstStyle/>
          <a:p>
            <a:r>
              <a:rPr lang="en-GB" sz="2400" dirty="0"/>
              <a:t>Together with our members in over</a:t>
            </a:r>
            <a:r>
              <a:rPr lang="en-GB" sz="2400" dirty="0">
                <a:solidFill>
                  <a:schemeClr val="tx2"/>
                </a:solidFill>
              </a:rPr>
              <a:t> </a:t>
            </a:r>
            <a:r>
              <a:rPr lang="en-GB" sz="2400" b="1" dirty="0">
                <a:solidFill>
                  <a:srgbClr val="099459"/>
                </a:solidFill>
              </a:rPr>
              <a:t>100 countries </a:t>
            </a:r>
            <a:r>
              <a:rPr lang="en-GB" sz="2400" dirty="0"/>
              <a:t>and territories as well as regional bodies and sector platforms. We inspire change.</a:t>
            </a:r>
          </a:p>
        </p:txBody>
      </p:sp>
      <p:sp>
        <p:nvSpPr>
          <p:cNvPr id="10" name="Rectangle 9">
            <a:extLst>
              <a:ext uri="{FF2B5EF4-FFF2-40B4-BE49-F238E27FC236}">
                <a16:creationId xmlns:a16="http://schemas.microsoft.com/office/drawing/2014/main" xmlns="" id="{31E8823B-711D-F841-B2EA-E0925FE0F1AC}"/>
              </a:ext>
            </a:extLst>
          </p:cNvPr>
          <p:cNvSpPr/>
          <p:nvPr/>
        </p:nvSpPr>
        <p:spPr>
          <a:xfrm>
            <a:off x="1226820" y="522213"/>
            <a:ext cx="6639959" cy="523220"/>
          </a:xfrm>
          <a:prstGeom prst="rect">
            <a:avLst/>
          </a:prstGeom>
        </p:spPr>
        <p:txBody>
          <a:bodyPr wrap="none">
            <a:spAutoFit/>
          </a:bodyPr>
          <a:lstStyle/>
          <a:p>
            <a:r>
              <a:rPr lang="en-GB" sz="2800" b="1" dirty="0"/>
              <a:t>We are leading change, </a:t>
            </a:r>
            <a:r>
              <a:rPr lang="en-GB" sz="2800" b="1" dirty="0">
                <a:solidFill>
                  <a:srgbClr val="099459"/>
                </a:solidFill>
              </a:rPr>
              <a:t>organically!</a:t>
            </a:r>
          </a:p>
        </p:txBody>
      </p:sp>
      <p:sp>
        <p:nvSpPr>
          <p:cNvPr id="11" name="Rectangle 10">
            <a:extLst>
              <a:ext uri="{FF2B5EF4-FFF2-40B4-BE49-F238E27FC236}">
                <a16:creationId xmlns:a16="http://schemas.microsoft.com/office/drawing/2014/main" xmlns="" id="{ADF49FA0-FBCE-424D-A903-F1867A6D2DB6}"/>
              </a:ext>
            </a:extLst>
          </p:cNvPr>
          <p:cNvSpPr/>
          <p:nvPr/>
        </p:nvSpPr>
        <p:spPr>
          <a:xfrm>
            <a:off x="1226820" y="2310661"/>
            <a:ext cx="3116580" cy="523220"/>
          </a:xfrm>
          <a:prstGeom prst="rect">
            <a:avLst/>
          </a:prstGeom>
        </p:spPr>
        <p:txBody>
          <a:bodyPr wrap="square">
            <a:spAutoFit/>
          </a:bodyPr>
          <a:lstStyle/>
          <a:p>
            <a:r>
              <a:rPr lang="en-GB" sz="2800" dirty="0"/>
              <a:t>Why not </a:t>
            </a:r>
            <a:r>
              <a:rPr lang="en-GB" sz="2800" b="1" dirty="0">
                <a:solidFill>
                  <a:srgbClr val="099459"/>
                </a:solidFill>
              </a:rPr>
              <a:t>join us?</a:t>
            </a:r>
          </a:p>
        </p:txBody>
      </p:sp>
      <p:sp>
        <p:nvSpPr>
          <p:cNvPr id="12" name="Rectangle 11">
            <a:extLst>
              <a:ext uri="{FF2B5EF4-FFF2-40B4-BE49-F238E27FC236}">
                <a16:creationId xmlns:a16="http://schemas.microsoft.com/office/drawing/2014/main" xmlns="" id="{4CA761A8-CEA9-7A4B-8C98-360C8D8DC750}"/>
              </a:ext>
            </a:extLst>
          </p:cNvPr>
          <p:cNvSpPr/>
          <p:nvPr/>
        </p:nvSpPr>
        <p:spPr>
          <a:xfrm>
            <a:off x="7335647" y="2341438"/>
            <a:ext cx="3972433" cy="461665"/>
          </a:xfrm>
          <a:prstGeom prst="rect">
            <a:avLst/>
          </a:prstGeom>
        </p:spPr>
        <p:txBody>
          <a:bodyPr wrap="square">
            <a:spAutoFit/>
          </a:bodyPr>
          <a:lstStyle/>
          <a:p>
            <a:r>
              <a:rPr lang="en-GB" sz="2400" dirty="0">
                <a:solidFill>
                  <a:schemeClr val="tx2"/>
                </a:solidFill>
                <a:latin typeface="+mj-lt"/>
              </a:rPr>
              <a:t>Go to: </a:t>
            </a:r>
            <a:r>
              <a:rPr lang="en-GB" sz="2400" dirty="0">
                <a:solidFill>
                  <a:schemeClr val="tx2"/>
                </a:solidFill>
                <a:latin typeface="+mj-lt"/>
                <a:hlinkClick r:id="rId4">
                  <a:extLst>
                    <a:ext uri="{A12FA001-AC4F-418D-AE19-62706E023703}">
                      <ahyp:hlinkClr xmlns:ahyp="http://schemas.microsoft.com/office/drawing/2018/hyperlinkcolor" xmlns="" val="tx"/>
                    </a:ext>
                  </a:extLst>
                </a:hlinkClick>
              </a:rPr>
              <a:t>https://</a:t>
            </a:r>
            <a:r>
              <a:rPr lang="en-GB" sz="2400" dirty="0" err="1">
                <a:solidFill>
                  <a:schemeClr val="tx2"/>
                </a:solidFill>
                <a:latin typeface="+mj-lt"/>
                <a:hlinkClick r:id="rId4">
                  <a:extLst>
                    <a:ext uri="{A12FA001-AC4F-418D-AE19-62706E023703}">
                      <ahyp:hlinkClr xmlns:ahyp="http://schemas.microsoft.com/office/drawing/2018/hyperlinkcolor" xmlns="" val="tx"/>
                    </a:ext>
                  </a:extLst>
                </a:hlinkClick>
              </a:rPr>
              <a:t>ifo.am</a:t>
            </a:r>
            <a:r>
              <a:rPr lang="en-GB" sz="2400" dirty="0">
                <a:solidFill>
                  <a:schemeClr val="tx2"/>
                </a:solidFill>
                <a:latin typeface="+mj-lt"/>
                <a:hlinkClick r:id="rId4">
                  <a:extLst>
                    <a:ext uri="{A12FA001-AC4F-418D-AE19-62706E023703}">
                      <ahyp:hlinkClr xmlns:ahyp="http://schemas.microsoft.com/office/drawing/2018/hyperlinkcolor" xmlns="" val="tx"/>
                    </a:ext>
                  </a:extLst>
                </a:hlinkClick>
              </a:rPr>
              <a:t>/Join</a:t>
            </a:r>
            <a:endParaRPr lang="en-GB" sz="2400" dirty="0">
              <a:solidFill>
                <a:schemeClr val="tx2"/>
              </a:solidFill>
              <a:latin typeface="+mj-lt"/>
            </a:endParaRPr>
          </a:p>
        </p:txBody>
      </p:sp>
      <p:sp>
        <p:nvSpPr>
          <p:cNvPr id="2" name="CuadroTexto 1">
            <a:extLst>
              <a:ext uri="{FF2B5EF4-FFF2-40B4-BE49-F238E27FC236}">
                <a16:creationId xmlns:a16="http://schemas.microsoft.com/office/drawing/2014/main" xmlns="" id="{74D3C244-998F-3A41-B108-46BFFF61DB76}"/>
              </a:ext>
            </a:extLst>
          </p:cNvPr>
          <p:cNvSpPr txBox="1"/>
          <p:nvPr/>
        </p:nvSpPr>
        <p:spPr>
          <a:xfrm>
            <a:off x="7461504" y="2947564"/>
            <a:ext cx="3511296" cy="523220"/>
          </a:xfrm>
          <a:prstGeom prst="rect">
            <a:avLst/>
          </a:prstGeom>
          <a:noFill/>
        </p:spPr>
        <p:txBody>
          <a:bodyPr wrap="square" rtlCol="0">
            <a:spAutoFit/>
          </a:bodyPr>
          <a:lstStyle/>
          <a:p>
            <a:r>
              <a:rPr lang="es-ES_tradnl" sz="2800" dirty="0">
                <a:solidFill>
                  <a:schemeClr val="tx2"/>
                </a:solidFill>
              </a:rPr>
              <a:t>p.flores@ifoam.bio</a:t>
            </a:r>
          </a:p>
        </p:txBody>
      </p:sp>
    </p:spTree>
    <p:extLst>
      <p:ext uri="{BB962C8B-B14F-4D97-AF65-F5344CB8AC3E}">
        <p14:creationId xmlns:p14="http://schemas.microsoft.com/office/powerpoint/2010/main" val="1988144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r>
              <a:rPr lang="is-IS" dirty="0"/>
              <a:t>…</a:t>
            </a:r>
            <a:r>
              <a:rPr lang="is-IS" dirty="0">
                <a:sym typeface="Wingdings"/>
              </a:rPr>
              <a:t></a:t>
            </a:r>
            <a:endParaRPr lang="en-US" dirty="0"/>
          </a:p>
        </p:txBody>
      </p:sp>
    </p:spTree>
    <p:extLst>
      <p:ext uri="{BB962C8B-B14F-4D97-AF65-F5344CB8AC3E}">
        <p14:creationId xmlns:p14="http://schemas.microsoft.com/office/powerpoint/2010/main" val="137248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348" y="293453"/>
            <a:ext cx="8752652" cy="1362251"/>
          </a:xfrm>
        </p:spPr>
        <p:txBody>
          <a:bodyPr>
            <a:normAutofit/>
          </a:bodyPr>
          <a:lstStyle/>
          <a:p>
            <a:r>
              <a:rPr lang="en-US" sz="3200" dirty="0"/>
              <a:t>An Organic Timeline:</a:t>
            </a:r>
          </a:p>
        </p:txBody>
      </p:sp>
      <p:sp>
        <p:nvSpPr>
          <p:cNvPr id="5" name="Content Placeholder 2"/>
          <p:cNvSpPr txBox="1">
            <a:spLocks/>
          </p:cNvSpPr>
          <p:nvPr/>
        </p:nvSpPr>
        <p:spPr>
          <a:xfrm>
            <a:off x="1935651" y="1772934"/>
            <a:ext cx="8228835" cy="3673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p>
        </p:txBody>
      </p:sp>
      <p:cxnSp>
        <p:nvCxnSpPr>
          <p:cNvPr id="12" name="Straight Arrow Connector 11"/>
          <p:cNvCxnSpPr/>
          <p:nvPr/>
        </p:nvCxnSpPr>
        <p:spPr>
          <a:xfrm>
            <a:off x="2158969" y="5378092"/>
            <a:ext cx="8080220" cy="0"/>
          </a:xfrm>
          <a:prstGeom prst="straightConnector1">
            <a:avLst/>
          </a:prstGeom>
          <a:ln w="31750">
            <a:solidFill>
              <a:srgbClr val="ADB430"/>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xmlns="" id="{11415F9E-4B37-9D4A-9968-E6D5EA39C7EE}"/>
              </a:ext>
            </a:extLst>
          </p:cNvPr>
          <p:cNvGrpSpPr/>
          <p:nvPr/>
        </p:nvGrpSpPr>
        <p:grpSpPr>
          <a:xfrm>
            <a:off x="2028237" y="1194380"/>
            <a:ext cx="8136248" cy="4731230"/>
            <a:chOff x="504237" y="1194380"/>
            <a:chExt cx="5316700" cy="4731230"/>
          </a:xfrm>
          <a:gradFill>
            <a:gsLst>
              <a:gs pos="0">
                <a:schemeClr val="accent3">
                  <a:lumMod val="20000"/>
                  <a:lumOff val="80000"/>
                </a:schemeClr>
              </a:gs>
              <a:gs pos="49000">
                <a:srgbClr val="ADB330"/>
              </a:gs>
            </a:gsLst>
            <a:lin ang="0" scaled="1"/>
          </a:gradFill>
        </p:grpSpPr>
        <p:sp>
          <p:nvSpPr>
            <p:cNvPr id="18" name="Right Arrow 17">
              <a:extLst>
                <a:ext uri="{FF2B5EF4-FFF2-40B4-BE49-F238E27FC236}">
                  <a16:creationId xmlns:a16="http://schemas.microsoft.com/office/drawing/2014/main" xmlns="" id="{FC4FEA29-7BFE-8F43-B8DE-292B3B8943C6}"/>
                </a:ext>
              </a:extLst>
            </p:cNvPr>
            <p:cNvSpPr/>
            <p:nvPr/>
          </p:nvSpPr>
          <p:spPr>
            <a:xfrm>
              <a:off x="634969" y="1194380"/>
              <a:ext cx="5185968" cy="2159019"/>
            </a:xfrm>
            <a:prstGeom prst="rightArrow">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b="1" dirty="0">
                  <a:solidFill>
                    <a:schemeClr val="tx1"/>
                  </a:solidFill>
                </a:rPr>
                <a:t>The Past</a:t>
              </a:r>
            </a:p>
            <a:p>
              <a:pPr marL="1200150" lvl="2" indent="-285750">
                <a:buFont typeface="Arial"/>
                <a:buChar char="•"/>
              </a:pPr>
              <a:r>
                <a:rPr lang="en-US" sz="1600" i="1" dirty="0">
                  <a:solidFill>
                    <a:schemeClr val="tx1"/>
                  </a:solidFill>
                </a:rPr>
                <a:t>Visionaries</a:t>
              </a:r>
            </a:p>
            <a:p>
              <a:pPr marL="1200150" lvl="2" indent="-285750">
                <a:buFont typeface="Arial"/>
                <a:buChar char="•"/>
              </a:pPr>
              <a:r>
                <a:rPr lang="en-US" sz="1600" i="1" dirty="0">
                  <a:solidFill>
                    <a:schemeClr val="tx1"/>
                  </a:solidFill>
                </a:rPr>
                <a:t>Founders</a:t>
              </a:r>
            </a:p>
            <a:p>
              <a:pPr marL="1200150" lvl="2" indent="-285750">
                <a:buFont typeface="Arial"/>
                <a:buChar char="•"/>
              </a:pPr>
              <a:r>
                <a:rPr lang="en-US" sz="1600" i="1" dirty="0">
                  <a:solidFill>
                    <a:schemeClr val="tx1"/>
                  </a:solidFill>
                </a:rPr>
                <a:t>Disruptors…</a:t>
              </a:r>
            </a:p>
          </p:txBody>
        </p:sp>
        <p:grpSp>
          <p:nvGrpSpPr>
            <p:cNvPr id="21" name="Group 20">
              <a:extLst>
                <a:ext uri="{FF2B5EF4-FFF2-40B4-BE49-F238E27FC236}">
                  <a16:creationId xmlns:a16="http://schemas.microsoft.com/office/drawing/2014/main" xmlns="" id="{E46B8A3C-9121-6F48-B42A-6FE9BE377FDB}"/>
                </a:ext>
              </a:extLst>
            </p:cNvPr>
            <p:cNvGrpSpPr/>
            <p:nvPr/>
          </p:nvGrpSpPr>
          <p:grpSpPr>
            <a:xfrm>
              <a:off x="504237" y="5216652"/>
              <a:ext cx="1139205" cy="708958"/>
              <a:chOff x="504237" y="5123282"/>
              <a:chExt cx="1139205" cy="708958"/>
            </a:xfrm>
            <a:grpFill/>
          </p:grpSpPr>
          <p:cxnSp>
            <p:nvCxnSpPr>
              <p:cNvPr id="22" name="Straight Connector 21">
                <a:extLst>
                  <a:ext uri="{FF2B5EF4-FFF2-40B4-BE49-F238E27FC236}">
                    <a16:creationId xmlns:a16="http://schemas.microsoft.com/office/drawing/2014/main" xmlns="" id="{39317BB1-9F2D-FC47-B5A6-0B26F8717894}"/>
                  </a:ext>
                </a:extLst>
              </p:cNvPr>
              <p:cNvCxnSpPr/>
              <p:nvPr/>
            </p:nvCxnSpPr>
            <p:spPr>
              <a:xfrm>
                <a:off x="634969" y="512328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xmlns="" id="{62E042D8-0A39-764D-B4E0-79991930F379}"/>
                  </a:ext>
                </a:extLst>
              </p:cNvPr>
              <p:cNvSpPr txBox="1"/>
              <p:nvPr/>
            </p:nvSpPr>
            <p:spPr>
              <a:xfrm>
                <a:off x="504237" y="5462908"/>
                <a:ext cx="1139205" cy="369332"/>
              </a:xfrm>
              <a:prstGeom prst="rect">
                <a:avLst/>
              </a:prstGeom>
              <a:noFill/>
            </p:spPr>
            <p:txBody>
              <a:bodyPr wrap="square" rtlCol="0">
                <a:spAutoFit/>
              </a:bodyPr>
              <a:lstStyle/>
              <a:p>
                <a:r>
                  <a:rPr lang="en-US" b="1" dirty="0">
                    <a:solidFill>
                      <a:schemeClr val="accent3">
                        <a:lumMod val="75000"/>
                      </a:schemeClr>
                    </a:solidFill>
                  </a:rPr>
                  <a:t>c. 1920</a:t>
                </a:r>
              </a:p>
            </p:txBody>
          </p:sp>
        </p:grpSp>
      </p:grpSp>
      <p:grpSp>
        <p:nvGrpSpPr>
          <p:cNvPr id="27" name="Group 26"/>
          <p:cNvGrpSpPr/>
          <p:nvPr/>
        </p:nvGrpSpPr>
        <p:grpSpPr>
          <a:xfrm>
            <a:off x="3696302" y="1818094"/>
            <a:ext cx="6468183" cy="4107517"/>
            <a:chOff x="2169353" y="1818093"/>
            <a:chExt cx="5179300" cy="4107517"/>
          </a:xfrm>
          <a:gradFill>
            <a:gsLst>
              <a:gs pos="0">
                <a:schemeClr val="accent3">
                  <a:lumMod val="20000"/>
                  <a:lumOff val="80000"/>
                </a:schemeClr>
              </a:gs>
              <a:gs pos="49000">
                <a:srgbClr val="92A85C"/>
              </a:gs>
            </a:gsLst>
            <a:lin ang="0" scaled="1"/>
          </a:gradFill>
        </p:grpSpPr>
        <p:sp>
          <p:nvSpPr>
            <p:cNvPr id="9" name="Right Arrow 8"/>
            <p:cNvSpPr/>
            <p:nvPr/>
          </p:nvSpPr>
          <p:spPr>
            <a:xfrm>
              <a:off x="2300084" y="1818093"/>
              <a:ext cx="5048569" cy="2524685"/>
            </a:xfrm>
            <a:prstGeom prst="rightArrow">
              <a:avLst/>
            </a:prstGeom>
            <a:gradFill>
              <a:gsLst>
                <a:gs pos="0">
                  <a:schemeClr val="accent3">
                    <a:lumMod val="20000"/>
                    <a:lumOff val="80000"/>
                    <a:alpha val="57000"/>
                  </a:schemeClr>
                </a:gs>
                <a:gs pos="49000">
                  <a:srgbClr val="92A85C"/>
                </a:gs>
              </a:gsLst>
              <a:lin ang="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sz="1600" b="1" dirty="0">
                  <a:solidFill>
                    <a:schemeClr val="tx1"/>
                  </a:solidFill>
                </a:rPr>
                <a:t>The “Present/Current”</a:t>
              </a:r>
            </a:p>
            <a:p>
              <a:pPr marL="1200150" lvl="2" indent="-285750">
                <a:buFont typeface="Arial"/>
                <a:buChar char="•"/>
              </a:pPr>
              <a:r>
                <a:rPr lang="en-US" sz="1400" i="1" dirty="0">
                  <a:solidFill>
                    <a:schemeClr val="tx1"/>
                  </a:solidFill>
                </a:rPr>
                <a:t>“Niche” market development</a:t>
              </a:r>
            </a:p>
            <a:p>
              <a:pPr marL="1200150" lvl="2" indent="-285750">
                <a:buFont typeface="Arial"/>
                <a:buChar char="•"/>
              </a:pPr>
              <a:r>
                <a:rPr lang="en-US" sz="1400" i="1" dirty="0">
                  <a:solidFill>
                    <a:schemeClr val="tx1"/>
                  </a:solidFill>
                </a:rPr>
                <a:t>Private Standards &amp; Public Regulations</a:t>
              </a:r>
            </a:p>
            <a:p>
              <a:pPr marL="1200150" lvl="2" indent="-285750">
                <a:buFont typeface="Arial"/>
                <a:buChar char="•"/>
              </a:pPr>
              <a:r>
                <a:rPr lang="en-US" sz="1400" i="1" dirty="0">
                  <a:solidFill>
                    <a:schemeClr val="tx1"/>
                  </a:solidFill>
                </a:rPr>
                <a:t>Global Recognition/Mainstreaming?</a:t>
              </a:r>
            </a:p>
            <a:p>
              <a:pPr marL="1200150" lvl="2" indent="-285750">
                <a:buFont typeface="Arial"/>
                <a:buChar char="•"/>
              </a:pPr>
              <a:r>
                <a:rPr lang="en-US" sz="1400" i="1" dirty="0">
                  <a:solidFill>
                    <a:schemeClr val="tx1"/>
                  </a:solidFill>
                </a:rPr>
                <a:t>Reduction of principles?</a:t>
              </a:r>
            </a:p>
          </p:txBody>
        </p:sp>
        <p:grpSp>
          <p:nvGrpSpPr>
            <p:cNvPr id="24" name="Group 23"/>
            <p:cNvGrpSpPr/>
            <p:nvPr/>
          </p:nvGrpSpPr>
          <p:grpSpPr>
            <a:xfrm>
              <a:off x="2169353" y="5194362"/>
              <a:ext cx="1139205" cy="731248"/>
              <a:chOff x="2169353" y="5100992"/>
              <a:chExt cx="1139205" cy="731248"/>
            </a:xfrm>
            <a:grpFill/>
          </p:grpSpPr>
          <p:cxnSp>
            <p:nvCxnSpPr>
              <p:cNvPr id="17" name="Straight Connector 16"/>
              <p:cNvCxnSpPr/>
              <p:nvPr/>
            </p:nvCxnSpPr>
            <p:spPr>
              <a:xfrm>
                <a:off x="2300085" y="510099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169353" y="5462908"/>
                <a:ext cx="1139205" cy="369332"/>
              </a:xfrm>
              <a:prstGeom prst="rect">
                <a:avLst/>
              </a:prstGeom>
              <a:noFill/>
            </p:spPr>
            <p:txBody>
              <a:bodyPr wrap="square" rtlCol="0">
                <a:spAutoFit/>
              </a:bodyPr>
              <a:lstStyle/>
              <a:p>
                <a:r>
                  <a:rPr lang="en-US" b="1" dirty="0">
                    <a:solidFill>
                      <a:schemeClr val="accent3">
                        <a:lumMod val="75000"/>
                      </a:schemeClr>
                    </a:solidFill>
                  </a:rPr>
                  <a:t>1970</a:t>
                </a:r>
              </a:p>
            </p:txBody>
          </p:sp>
        </p:grpSp>
      </p:grpSp>
    </p:spTree>
    <p:extLst>
      <p:ext uri="{BB962C8B-B14F-4D97-AF65-F5344CB8AC3E}">
        <p14:creationId xmlns:p14="http://schemas.microsoft.com/office/powerpoint/2010/main" val="74425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1995352-C277-CE41-9C4F-2FF2C2243B60}"/>
              </a:ext>
            </a:extLst>
          </p:cNvPr>
          <p:cNvSpPr>
            <a:spLocks noGrp="1"/>
          </p:cNvSpPr>
          <p:nvPr>
            <p:ph type="title"/>
          </p:nvPr>
        </p:nvSpPr>
        <p:spPr/>
        <p:txBody>
          <a:bodyPr/>
          <a:lstStyle/>
          <a:p>
            <a:r>
              <a:rPr lang="fr-FR" dirty="0" err="1"/>
              <a:t>Locked-ins</a:t>
            </a:r>
            <a:endParaRPr lang="fr-FR" dirty="0"/>
          </a:p>
        </p:txBody>
      </p:sp>
      <p:pic>
        <p:nvPicPr>
          <p:cNvPr id="4" name="Content Placeholder 3">
            <a:extLst>
              <a:ext uri="{FF2B5EF4-FFF2-40B4-BE49-F238E27FC236}">
                <a16:creationId xmlns:a16="http://schemas.microsoft.com/office/drawing/2014/main" xmlns="" id="{BDC1A413-D171-CD42-927A-7487D467485A}"/>
              </a:ext>
            </a:extLst>
          </p:cNvPr>
          <p:cNvPicPr>
            <a:picLocks noGrp="1" noChangeAspect="1"/>
          </p:cNvPicPr>
          <p:nvPr>
            <p:ph idx="4294967295"/>
          </p:nvPr>
        </p:nvPicPr>
        <p:blipFill>
          <a:blip r:embed="rId2"/>
          <a:stretch>
            <a:fillRect/>
          </a:stretch>
        </p:blipFill>
        <p:spPr>
          <a:xfrm>
            <a:off x="1668150" y="1144629"/>
            <a:ext cx="8999851" cy="5314045"/>
          </a:xfrm>
          <a:prstGeom prst="rect">
            <a:avLst/>
          </a:prstGeom>
        </p:spPr>
      </p:pic>
    </p:spTree>
    <p:extLst>
      <p:ext uri="{BB962C8B-B14F-4D97-AF65-F5344CB8AC3E}">
        <p14:creationId xmlns:p14="http://schemas.microsoft.com/office/powerpoint/2010/main" val="1615190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348" y="293453"/>
            <a:ext cx="8752652" cy="1362251"/>
          </a:xfrm>
        </p:spPr>
        <p:txBody>
          <a:bodyPr>
            <a:normAutofit/>
          </a:bodyPr>
          <a:lstStyle/>
          <a:p>
            <a:r>
              <a:rPr lang="en-US" sz="3200" dirty="0"/>
              <a:t>An Organic Timeline:</a:t>
            </a:r>
          </a:p>
        </p:txBody>
      </p:sp>
      <p:sp>
        <p:nvSpPr>
          <p:cNvPr id="5" name="Content Placeholder 2"/>
          <p:cNvSpPr txBox="1">
            <a:spLocks/>
          </p:cNvSpPr>
          <p:nvPr/>
        </p:nvSpPr>
        <p:spPr>
          <a:xfrm>
            <a:off x="1935651" y="1772934"/>
            <a:ext cx="8228835" cy="3673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p>
        </p:txBody>
      </p:sp>
      <p:cxnSp>
        <p:nvCxnSpPr>
          <p:cNvPr id="12" name="Straight Arrow Connector 11"/>
          <p:cNvCxnSpPr/>
          <p:nvPr/>
        </p:nvCxnSpPr>
        <p:spPr>
          <a:xfrm>
            <a:off x="2158969" y="5378092"/>
            <a:ext cx="8080220" cy="0"/>
          </a:xfrm>
          <a:prstGeom prst="straightConnector1">
            <a:avLst/>
          </a:prstGeom>
          <a:ln w="31750">
            <a:solidFill>
              <a:srgbClr val="ADB430"/>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a:extLst>
              <a:ext uri="{FF2B5EF4-FFF2-40B4-BE49-F238E27FC236}">
                <a16:creationId xmlns:a16="http://schemas.microsoft.com/office/drawing/2014/main" xmlns="" id="{55C6A81A-D296-814A-97C1-F720D4BA6862}"/>
              </a:ext>
            </a:extLst>
          </p:cNvPr>
          <p:cNvSpPr txBox="1">
            <a:spLocks/>
          </p:cNvSpPr>
          <p:nvPr/>
        </p:nvSpPr>
        <p:spPr>
          <a:xfrm>
            <a:off x="1935651" y="1772934"/>
            <a:ext cx="8228835" cy="3673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p>
        </p:txBody>
      </p:sp>
      <p:grpSp>
        <p:nvGrpSpPr>
          <p:cNvPr id="35" name="Group 34">
            <a:extLst>
              <a:ext uri="{FF2B5EF4-FFF2-40B4-BE49-F238E27FC236}">
                <a16:creationId xmlns:a16="http://schemas.microsoft.com/office/drawing/2014/main" xmlns="" id="{A55A7E32-CEDB-6446-AD56-698AE4B8E233}"/>
              </a:ext>
            </a:extLst>
          </p:cNvPr>
          <p:cNvGrpSpPr/>
          <p:nvPr/>
        </p:nvGrpSpPr>
        <p:grpSpPr>
          <a:xfrm>
            <a:off x="2028237" y="1194380"/>
            <a:ext cx="8136248" cy="4731230"/>
            <a:chOff x="504237" y="1194380"/>
            <a:chExt cx="5316700" cy="4731230"/>
          </a:xfrm>
          <a:gradFill>
            <a:gsLst>
              <a:gs pos="0">
                <a:schemeClr val="accent3">
                  <a:lumMod val="20000"/>
                  <a:lumOff val="80000"/>
                </a:schemeClr>
              </a:gs>
              <a:gs pos="49000">
                <a:srgbClr val="ADB330"/>
              </a:gs>
            </a:gsLst>
            <a:lin ang="0" scaled="1"/>
          </a:gradFill>
        </p:grpSpPr>
        <p:sp>
          <p:nvSpPr>
            <p:cNvPr id="36" name="Right Arrow 35">
              <a:extLst>
                <a:ext uri="{FF2B5EF4-FFF2-40B4-BE49-F238E27FC236}">
                  <a16:creationId xmlns:a16="http://schemas.microsoft.com/office/drawing/2014/main" xmlns="" id="{9CAA41E2-0C83-BC4C-995E-D6B73E52AC1E}"/>
                </a:ext>
              </a:extLst>
            </p:cNvPr>
            <p:cNvSpPr/>
            <p:nvPr/>
          </p:nvSpPr>
          <p:spPr>
            <a:xfrm>
              <a:off x="634969" y="1194380"/>
              <a:ext cx="5185968" cy="2159019"/>
            </a:xfrm>
            <a:prstGeom prst="rightArrow">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b="1" dirty="0">
                  <a:solidFill>
                    <a:schemeClr val="tx1"/>
                  </a:solidFill>
                </a:rPr>
                <a:t>The Past</a:t>
              </a:r>
            </a:p>
            <a:p>
              <a:pPr marL="1200150" lvl="2" indent="-285750">
                <a:buFont typeface="Arial"/>
                <a:buChar char="•"/>
              </a:pPr>
              <a:r>
                <a:rPr lang="en-US" sz="1600" i="1" dirty="0">
                  <a:solidFill>
                    <a:schemeClr val="tx1"/>
                  </a:solidFill>
                </a:rPr>
                <a:t>Visionaries</a:t>
              </a:r>
            </a:p>
            <a:p>
              <a:pPr marL="1200150" lvl="2" indent="-285750">
                <a:buFont typeface="Arial"/>
                <a:buChar char="•"/>
              </a:pPr>
              <a:r>
                <a:rPr lang="en-US" sz="1600" i="1" dirty="0">
                  <a:solidFill>
                    <a:schemeClr val="tx1"/>
                  </a:solidFill>
                </a:rPr>
                <a:t>Founders</a:t>
              </a:r>
            </a:p>
            <a:p>
              <a:pPr marL="1200150" lvl="2" indent="-285750">
                <a:buFont typeface="Arial"/>
                <a:buChar char="•"/>
              </a:pPr>
              <a:r>
                <a:rPr lang="en-US" sz="1600" i="1" dirty="0">
                  <a:solidFill>
                    <a:schemeClr val="tx1"/>
                  </a:solidFill>
                </a:rPr>
                <a:t>Disruptors…</a:t>
              </a:r>
            </a:p>
          </p:txBody>
        </p:sp>
        <p:grpSp>
          <p:nvGrpSpPr>
            <p:cNvPr id="37" name="Group 36">
              <a:extLst>
                <a:ext uri="{FF2B5EF4-FFF2-40B4-BE49-F238E27FC236}">
                  <a16:creationId xmlns:a16="http://schemas.microsoft.com/office/drawing/2014/main" xmlns="" id="{BFC19B19-A1B4-A341-BE79-D2E84CF3C00D}"/>
                </a:ext>
              </a:extLst>
            </p:cNvPr>
            <p:cNvGrpSpPr/>
            <p:nvPr/>
          </p:nvGrpSpPr>
          <p:grpSpPr>
            <a:xfrm>
              <a:off x="504237" y="5216652"/>
              <a:ext cx="1139205" cy="708958"/>
              <a:chOff x="504237" y="5123282"/>
              <a:chExt cx="1139205" cy="708958"/>
            </a:xfrm>
            <a:grpFill/>
          </p:grpSpPr>
          <p:cxnSp>
            <p:nvCxnSpPr>
              <p:cNvPr id="38" name="Straight Connector 37">
                <a:extLst>
                  <a:ext uri="{FF2B5EF4-FFF2-40B4-BE49-F238E27FC236}">
                    <a16:creationId xmlns:a16="http://schemas.microsoft.com/office/drawing/2014/main" xmlns="" id="{B99C75FF-66CC-B94A-9192-9270B1A899DE}"/>
                  </a:ext>
                </a:extLst>
              </p:cNvPr>
              <p:cNvCxnSpPr/>
              <p:nvPr/>
            </p:nvCxnSpPr>
            <p:spPr>
              <a:xfrm>
                <a:off x="634969" y="512328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xmlns="" id="{DEC08313-F60D-FC42-BBC7-09148A4168A9}"/>
                  </a:ext>
                </a:extLst>
              </p:cNvPr>
              <p:cNvSpPr txBox="1"/>
              <p:nvPr/>
            </p:nvSpPr>
            <p:spPr>
              <a:xfrm>
                <a:off x="504237" y="5462908"/>
                <a:ext cx="1139205" cy="369332"/>
              </a:xfrm>
              <a:prstGeom prst="rect">
                <a:avLst/>
              </a:prstGeom>
              <a:noFill/>
            </p:spPr>
            <p:txBody>
              <a:bodyPr wrap="square" rtlCol="0">
                <a:spAutoFit/>
              </a:bodyPr>
              <a:lstStyle/>
              <a:p>
                <a:r>
                  <a:rPr lang="en-US" b="1" dirty="0">
                    <a:solidFill>
                      <a:schemeClr val="accent3">
                        <a:lumMod val="75000"/>
                      </a:schemeClr>
                    </a:solidFill>
                  </a:rPr>
                  <a:t>c. 1920</a:t>
                </a:r>
              </a:p>
            </p:txBody>
          </p:sp>
        </p:grpSp>
      </p:grpSp>
      <p:grpSp>
        <p:nvGrpSpPr>
          <p:cNvPr id="40" name="Group 39">
            <a:extLst>
              <a:ext uri="{FF2B5EF4-FFF2-40B4-BE49-F238E27FC236}">
                <a16:creationId xmlns:a16="http://schemas.microsoft.com/office/drawing/2014/main" xmlns="" id="{588E5336-5415-7547-8C5D-8DEE8B4DCB63}"/>
              </a:ext>
            </a:extLst>
          </p:cNvPr>
          <p:cNvGrpSpPr/>
          <p:nvPr/>
        </p:nvGrpSpPr>
        <p:grpSpPr>
          <a:xfrm>
            <a:off x="3696302" y="1818094"/>
            <a:ext cx="6468183" cy="4107517"/>
            <a:chOff x="2169353" y="1818093"/>
            <a:chExt cx="5179300" cy="4107517"/>
          </a:xfrm>
          <a:gradFill>
            <a:gsLst>
              <a:gs pos="0">
                <a:schemeClr val="accent3">
                  <a:lumMod val="20000"/>
                  <a:lumOff val="80000"/>
                </a:schemeClr>
              </a:gs>
              <a:gs pos="49000">
                <a:srgbClr val="92A85C"/>
              </a:gs>
            </a:gsLst>
            <a:lin ang="0" scaled="1"/>
          </a:gradFill>
        </p:grpSpPr>
        <p:sp>
          <p:nvSpPr>
            <p:cNvPr id="41" name="Right Arrow 40">
              <a:extLst>
                <a:ext uri="{FF2B5EF4-FFF2-40B4-BE49-F238E27FC236}">
                  <a16:creationId xmlns:a16="http://schemas.microsoft.com/office/drawing/2014/main" xmlns="" id="{64F912B5-D06D-8240-B9DF-6E7548E9E1F2}"/>
                </a:ext>
              </a:extLst>
            </p:cNvPr>
            <p:cNvSpPr/>
            <p:nvPr/>
          </p:nvSpPr>
          <p:spPr>
            <a:xfrm>
              <a:off x="2300084" y="1818093"/>
              <a:ext cx="5048569" cy="2524685"/>
            </a:xfrm>
            <a:prstGeom prst="rightArrow">
              <a:avLst/>
            </a:prstGeom>
            <a:gradFill>
              <a:gsLst>
                <a:gs pos="0">
                  <a:schemeClr val="accent3">
                    <a:lumMod val="20000"/>
                    <a:lumOff val="80000"/>
                    <a:alpha val="57000"/>
                  </a:schemeClr>
                </a:gs>
                <a:gs pos="49000">
                  <a:srgbClr val="92A85C"/>
                </a:gs>
              </a:gsLst>
              <a:lin ang="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sz="1600" b="1" dirty="0">
                  <a:solidFill>
                    <a:schemeClr val="tx1"/>
                  </a:solidFill>
                </a:rPr>
                <a:t>The “Present/Current”</a:t>
              </a:r>
            </a:p>
            <a:p>
              <a:pPr marL="1200150" lvl="2" indent="-285750">
                <a:buFont typeface="Arial"/>
                <a:buChar char="•"/>
              </a:pPr>
              <a:r>
                <a:rPr lang="en-US" sz="1400" i="1" dirty="0">
                  <a:solidFill>
                    <a:schemeClr val="tx1"/>
                  </a:solidFill>
                </a:rPr>
                <a:t>“Niche” market development</a:t>
              </a:r>
            </a:p>
            <a:p>
              <a:pPr marL="1200150" lvl="2" indent="-285750">
                <a:buFont typeface="Arial"/>
                <a:buChar char="•"/>
              </a:pPr>
              <a:r>
                <a:rPr lang="en-US" sz="1400" i="1" dirty="0">
                  <a:solidFill>
                    <a:schemeClr val="tx1"/>
                  </a:solidFill>
                </a:rPr>
                <a:t>Private Standards &amp; Public Regulations</a:t>
              </a:r>
            </a:p>
            <a:p>
              <a:pPr marL="1200150" lvl="2" indent="-285750">
                <a:buFont typeface="Arial"/>
                <a:buChar char="•"/>
              </a:pPr>
              <a:r>
                <a:rPr lang="en-US" sz="1400" i="1" dirty="0">
                  <a:solidFill>
                    <a:schemeClr val="tx1"/>
                  </a:solidFill>
                </a:rPr>
                <a:t>Global Recognition/Mainstreaming?</a:t>
              </a:r>
            </a:p>
            <a:p>
              <a:pPr marL="1200150" lvl="2" indent="-285750">
                <a:buFont typeface="Arial"/>
                <a:buChar char="•"/>
              </a:pPr>
              <a:r>
                <a:rPr lang="en-US" sz="1400" i="1" dirty="0">
                  <a:solidFill>
                    <a:schemeClr val="tx1"/>
                  </a:solidFill>
                </a:rPr>
                <a:t>Reduction of principles?</a:t>
              </a:r>
            </a:p>
          </p:txBody>
        </p:sp>
        <p:grpSp>
          <p:nvGrpSpPr>
            <p:cNvPr id="42" name="Group 41">
              <a:extLst>
                <a:ext uri="{FF2B5EF4-FFF2-40B4-BE49-F238E27FC236}">
                  <a16:creationId xmlns:a16="http://schemas.microsoft.com/office/drawing/2014/main" xmlns="" id="{D3F6DC5A-99BC-DE4D-83A8-66DE8F442E57}"/>
                </a:ext>
              </a:extLst>
            </p:cNvPr>
            <p:cNvGrpSpPr/>
            <p:nvPr/>
          </p:nvGrpSpPr>
          <p:grpSpPr>
            <a:xfrm>
              <a:off x="2169353" y="5194362"/>
              <a:ext cx="1139205" cy="731248"/>
              <a:chOff x="2169353" y="5100992"/>
              <a:chExt cx="1139205" cy="731248"/>
            </a:xfrm>
            <a:grpFill/>
          </p:grpSpPr>
          <p:cxnSp>
            <p:nvCxnSpPr>
              <p:cNvPr id="43" name="Straight Connector 42">
                <a:extLst>
                  <a:ext uri="{FF2B5EF4-FFF2-40B4-BE49-F238E27FC236}">
                    <a16:creationId xmlns:a16="http://schemas.microsoft.com/office/drawing/2014/main" xmlns="" id="{E84A2AD4-25A5-8E4A-82E5-C6A6CC18A3BE}"/>
                  </a:ext>
                </a:extLst>
              </p:cNvPr>
              <p:cNvCxnSpPr/>
              <p:nvPr/>
            </p:nvCxnSpPr>
            <p:spPr>
              <a:xfrm>
                <a:off x="2300085" y="510099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xmlns="" id="{57022E32-9227-EE46-A3CB-F8F58A8B4E58}"/>
                  </a:ext>
                </a:extLst>
              </p:cNvPr>
              <p:cNvSpPr txBox="1"/>
              <p:nvPr/>
            </p:nvSpPr>
            <p:spPr>
              <a:xfrm>
                <a:off x="2169353" y="5462908"/>
                <a:ext cx="1139205" cy="369332"/>
              </a:xfrm>
              <a:prstGeom prst="rect">
                <a:avLst/>
              </a:prstGeom>
              <a:noFill/>
            </p:spPr>
            <p:txBody>
              <a:bodyPr wrap="square" rtlCol="0">
                <a:spAutoFit/>
              </a:bodyPr>
              <a:lstStyle/>
              <a:p>
                <a:r>
                  <a:rPr lang="en-US" b="1" dirty="0">
                    <a:solidFill>
                      <a:schemeClr val="accent3">
                        <a:lumMod val="75000"/>
                      </a:schemeClr>
                    </a:solidFill>
                  </a:rPr>
                  <a:t>1970</a:t>
                </a:r>
              </a:p>
            </p:txBody>
          </p:sp>
        </p:grpSp>
      </p:grpSp>
      <p:grpSp>
        <p:nvGrpSpPr>
          <p:cNvPr id="28" name="Group 27"/>
          <p:cNvGrpSpPr/>
          <p:nvPr/>
        </p:nvGrpSpPr>
        <p:grpSpPr>
          <a:xfrm>
            <a:off x="5844605" y="2774844"/>
            <a:ext cx="4394585" cy="3150766"/>
            <a:chOff x="4320604" y="2774844"/>
            <a:chExt cx="4394585" cy="3150766"/>
          </a:xfrm>
          <a:gradFill>
            <a:gsLst>
              <a:gs pos="0">
                <a:schemeClr val="accent3">
                  <a:lumMod val="20000"/>
                  <a:lumOff val="80000"/>
                  <a:alpha val="85000"/>
                </a:schemeClr>
              </a:gs>
              <a:gs pos="49000">
                <a:srgbClr val="74834C"/>
              </a:gs>
            </a:gsLst>
            <a:lin ang="0" scaled="1"/>
          </a:gradFill>
        </p:grpSpPr>
        <p:sp>
          <p:nvSpPr>
            <p:cNvPr id="10" name="Right Arrow 9"/>
            <p:cNvSpPr/>
            <p:nvPr/>
          </p:nvSpPr>
          <p:spPr>
            <a:xfrm>
              <a:off x="4451336" y="2774844"/>
              <a:ext cx="4263853" cy="2509877"/>
            </a:xfrm>
            <a:prstGeom prst="rightArrow">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solidFill>
                    <a:schemeClr val="bg1"/>
                  </a:solidFill>
                </a:rPr>
                <a:t>The Future</a:t>
              </a:r>
            </a:p>
            <a:p>
              <a:pPr marL="285750" indent="-285750">
                <a:buFont typeface="Arial"/>
                <a:buChar char="•"/>
              </a:pPr>
              <a:r>
                <a:rPr lang="en-US" sz="1600" i="1" dirty="0">
                  <a:solidFill>
                    <a:schemeClr val="bg1"/>
                  </a:solidFill>
                </a:rPr>
                <a:t>Market reinvention</a:t>
              </a:r>
            </a:p>
            <a:p>
              <a:pPr marL="285750" indent="-285750">
                <a:buFont typeface="Arial"/>
                <a:buChar char="•"/>
              </a:pPr>
              <a:r>
                <a:rPr lang="en-US" sz="1600" i="1" dirty="0">
                  <a:solidFill>
                    <a:schemeClr val="bg1"/>
                  </a:solidFill>
                </a:rPr>
                <a:t>Widespread Conversion</a:t>
              </a:r>
            </a:p>
            <a:p>
              <a:pPr marL="285750" indent="-285750">
                <a:buFont typeface="Arial"/>
                <a:buChar char="•"/>
              </a:pPr>
              <a:r>
                <a:rPr lang="en-US" sz="1600" i="1" dirty="0">
                  <a:solidFill>
                    <a:schemeClr val="bg1"/>
                  </a:solidFill>
                </a:rPr>
                <a:t>Performance Improvement</a:t>
              </a:r>
            </a:p>
            <a:p>
              <a:pPr marL="285750" indent="-285750">
                <a:buFont typeface="Arial"/>
                <a:buChar char="•"/>
              </a:pPr>
              <a:r>
                <a:rPr lang="en-US" sz="1600" i="1" dirty="0">
                  <a:solidFill>
                    <a:schemeClr val="bg1"/>
                  </a:solidFill>
                </a:rPr>
                <a:t>Regenerative systems</a:t>
              </a:r>
            </a:p>
          </p:txBody>
        </p:sp>
        <p:grpSp>
          <p:nvGrpSpPr>
            <p:cNvPr id="25" name="Group 24"/>
            <p:cNvGrpSpPr/>
            <p:nvPr/>
          </p:nvGrpSpPr>
          <p:grpSpPr>
            <a:xfrm>
              <a:off x="4320604" y="5194362"/>
              <a:ext cx="1139205" cy="731248"/>
              <a:chOff x="4320604" y="5100992"/>
              <a:chExt cx="1139205" cy="731248"/>
            </a:xfrm>
            <a:grpFill/>
          </p:grpSpPr>
          <p:cxnSp>
            <p:nvCxnSpPr>
              <p:cNvPr id="18" name="Straight Connector 17"/>
              <p:cNvCxnSpPr/>
              <p:nvPr/>
            </p:nvCxnSpPr>
            <p:spPr>
              <a:xfrm>
                <a:off x="4451336" y="510099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20604" y="5462908"/>
                <a:ext cx="1139205" cy="369332"/>
              </a:xfrm>
              <a:prstGeom prst="rect">
                <a:avLst/>
              </a:prstGeom>
              <a:noFill/>
            </p:spPr>
            <p:txBody>
              <a:bodyPr wrap="square" rtlCol="0">
                <a:spAutoFit/>
              </a:bodyPr>
              <a:lstStyle/>
              <a:p>
                <a:r>
                  <a:rPr lang="en-US" b="1" dirty="0">
                    <a:solidFill>
                      <a:schemeClr val="accent3">
                        <a:lumMod val="75000"/>
                      </a:schemeClr>
                    </a:solidFill>
                  </a:rPr>
                  <a:t>2015</a:t>
                </a:r>
              </a:p>
            </p:txBody>
          </p:sp>
        </p:grpSp>
      </p:grpSp>
      <p:sp>
        <p:nvSpPr>
          <p:cNvPr id="29" name="Right Arrow 28"/>
          <p:cNvSpPr/>
          <p:nvPr/>
        </p:nvSpPr>
        <p:spPr>
          <a:xfrm>
            <a:off x="5975336" y="2789653"/>
            <a:ext cx="4263853" cy="2509877"/>
          </a:xfrm>
          <a:prstGeom prst="rightArrow">
            <a:avLst/>
          </a:prstGeom>
          <a:gradFill>
            <a:gsLst>
              <a:gs pos="0">
                <a:schemeClr val="accent3">
                  <a:lumMod val="20000"/>
                  <a:lumOff val="80000"/>
                  <a:alpha val="85000"/>
                </a:schemeClr>
              </a:gs>
              <a:gs pos="49000">
                <a:srgbClr val="74834C"/>
              </a:gs>
            </a:gsLst>
            <a:lin ang="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solidFill>
                  <a:schemeClr val="bg1"/>
                </a:solidFill>
              </a:rPr>
              <a:t>The Future</a:t>
            </a:r>
          </a:p>
          <a:p>
            <a:endParaRPr lang="en-US" b="1" dirty="0">
              <a:solidFill>
                <a:schemeClr val="bg1"/>
              </a:solidFill>
            </a:endParaRPr>
          </a:p>
          <a:p>
            <a:r>
              <a:rPr lang="en-US" b="1" dirty="0">
                <a:solidFill>
                  <a:schemeClr val="bg1"/>
                </a:solidFill>
              </a:rPr>
              <a:t>TRUE Sustainability in Agriculture and Food Systems</a:t>
            </a:r>
            <a:endParaRPr lang="en-US" sz="1600" i="1" dirty="0">
              <a:solidFill>
                <a:schemeClr val="bg1"/>
              </a:solidFill>
            </a:endParaRPr>
          </a:p>
        </p:txBody>
      </p:sp>
    </p:spTree>
    <p:extLst>
      <p:ext uri="{BB962C8B-B14F-4D97-AF65-F5344CB8AC3E}">
        <p14:creationId xmlns:p14="http://schemas.microsoft.com/office/powerpoint/2010/main" val="328965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500" fill="hold"/>
                                        <p:tgtEl>
                                          <p:spTgt spid="28"/>
                                        </p:tgtEl>
                                        <p:attrNameLst>
                                          <p:attrName>ppt_x</p:attrName>
                                        </p:attrNameLst>
                                      </p:cBhvr>
                                      <p:tavLst>
                                        <p:tav tm="0">
                                          <p:val>
                                            <p:strVal val="0-#ppt_w/2"/>
                                          </p:val>
                                        </p:tav>
                                        <p:tav tm="100000">
                                          <p:val>
                                            <p:strVal val="#ppt_x"/>
                                          </p:val>
                                        </p:tav>
                                      </p:tavLst>
                                    </p:anim>
                                    <p:anim calcmode="lin" valueType="num">
                                      <p:cBhvr additive="base">
                                        <p:cTn id="8" dur="1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9" presetClass="entr" presetSubtype="0" fill="hold" grpId="0" nodeType="afterEffect">
                                  <p:stCondLst>
                                    <p:cond delay="150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348" y="293453"/>
            <a:ext cx="8752652" cy="1362251"/>
          </a:xfrm>
        </p:spPr>
        <p:txBody>
          <a:bodyPr>
            <a:normAutofit/>
          </a:bodyPr>
          <a:lstStyle/>
          <a:p>
            <a:r>
              <a:rPr lang="en-US" sz="3200" dirty="0"/>
              <a:t>Three-in-one:</a:t>
            </a:r>
          </a:p>
        </p:txBody>
      </p:sp>
      <p:sp>
        <p:nvSpPr>
          <p:cNvPr id="5" name="Content Placeholder 2"/>
          <p:cNvSpPr txBox="1">
            <a:spLocks/>
          </p:cNvSpPr>
          <p:nvPr/>
        </p:nvSpPr>
        <p:spPr>
          <a:xfrm>
            <a:off x="1935651" y="1772934"/>
            <a:ext cx="8228835" cy="36732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6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6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6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p>
        </p:txBody>
      </p:sp>
      <p:cxnSp>
        <p:nvCxnSpPr>
          <p:cNvPr id="12" name="Straight Arrow Connector 11"/>
          <p:cNvCxnSpPr/>
          <p:nvPr/>
        </p:nvCxnSpPr>
        <p:spPr>
          <a:xfrm>
            <a:off x="2158969" y="5378092"/>
            <a:ext cx="8080220" cy="0"/>
          </a:xfrm>
          <a:prstGeom prst="straightConnector1">
            <a:avLst/>
          </a:prstGeom>
          <a:ln w="31750">
            <a:solidFill>
              <a:srgbClr val="ADB430"/>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xmlns="" id="{11415F9E-4B37-9D4A-9968-E6D5EA39C7EE}"/>
              </a:ext>
            </a:extLst>
          </p:cNvPr>
          <p:cNvGrpSpPr/>
          <p:nvPr/>
        </p:nvGrpSpPr>
        <p:grpSpPr>
          <a:xfrm>
            <a:off x="2028238" y="1901952"/>
            <a:ext cx="8038277" cy="4023658"/>
            <a:chOff x="504237" y="1901952"/>
            <a:chExt cx="5252680" cy="4023658"/>
          </a:xfrm>
          <a:gradFill>
            <a:gsLst>
              <a:gs pos="0">
                <a:schemeClr val="accent3">
                  <a:lumMod val="20000"/>
                  <a:lumOff val="80000"/>
                </a:schemeClr>
              </a:gs>
              <a:gs pos="49000">
                <a:srgbClr val="ADB330"/>
              </a:gs>
            </a:gsLst>
            <a:lin ang="0" scaled="1"/>
          </a:gradFill>
        </p:grpSpPr>
        <p:sp>
          <p:nvSpPr>
            <p:cNvPr id="18" name="Right Arrow 17">
              <a:extLst>
                <a:ext uri="{FF2B5EF4-FFF2-40B4-BE49-F238E27FC236}">
                  <a16:creationId xmlns:a16="http://schemas.microsoft.com/office/drawing/2014/main" xmlns="" id="{FC4FEA29-7BFE-8F43-B8DE-292B3B8943C6}"/>
                </a:ext>
              </a:extLst>
            </p:cNvPr>
            <p:cNvSpPr/>
            <p:nvPr/>
          </p:nvSpPr>
          <p:spPr>
            <a:xfrm>
              <a:off x="570949" y="1901952"/>
              <a:ext cx="5185968" cy="2159019"/>
            </a:xfrm>
            <a:prstGeom prst="rightArrow">
              <a:avLst/>
            </a:prstGeom>
            <a:gradFill>
              <a:gsLst>
                <a:gs pos="980">
                  <a:srgbClr val="E9EFDB"/>
                </a:gs>
                <a:gs pos="0">
                  <a:schemeClr val="accent3">
                    <a:lumMod val="20000"/>
                    <a:lumOff val="80000"/>
                    <a:alpha val="85000"/>
                  </a:schemeClr>
                </a:gs>
                <a:gs pos="49000">
                  <a:srgbClr val="74834C"/>
                </a:gs>
              </a:gsLst>
              <a:lin ang="0" scaled="1"/>
            </a:gradFill>
            <a:ln w="9525">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b="1" dirty="0">
                  <a:solidFill>
                    <a:schemeClr val="accent1">
                      <a:lumMod val="75000"/>
                    </a:schemeClr>
                  </a:solidFill>
                </a:rPr>
                <a:t>1. The Past</a:t>
              </a:r>
            </a:p>
            <a:p>
              <a:pPr marL="1200150" lvl="2" indent="-285750">
                <a:buFont typeface="Arial"/>
                <a:buChar char="•"/>
              </a:pPr>
              <a:r>
                <a:rPr lang="en-US" sz="1600" i="1" dirty="0">
                  <a:solidFill>
                    <a:schemeClr val="accent1">
                      <a:lumMod val="75000"/>
                    </a:schemeClr>
                  </a:solidFill>
                </a:rPr>
                <a:t>Visionaries</a:t>
              </a:r>
            </a:p>
            <a:p>
              <a:pPr marL="1200150" lvl="2" indent="-285750">
                <a:buFont typeface="Arial"/>
                <a:buChar char="•"/>
              </a:pPr>
              <a:r>
                <a:rPr lang="en-US" sz="1600" i="1" dirty="0">
                  <a:solidFill>
                    <a:schemeClr val="accent1">
                      <a:lumMod val="75000"/>
                    </a:schemeClr>
                  </a:solidFill>
                </a:rPr>
                <a:t>Founders</a:t>
              </a:r>
            </a:p>
            <a:p>
              <a:pPr marL="1200150" lvl="2" indent="-285750">
                <a:buFont typeface="Arial"/>
                <a:buChar char="•"/>
              </a:pPr>
              <a:r>
                <a:rPr lang="en-US" sz="1600" i="1" dirty="0">
                  <a:solidFill>
                    <a:schemeClr val="accent1">
                      <a:lumMod val="75000"/>
                    </a:schemeClr>
                  </a:solidFill>
                </a:rPr>
                <a:t>Disruptors…</a:t>
              </a:r>
            </a:p>
          </p:txBody>
        </p:sp>
        <p:grpSp>
          <p:nvGrpSpPr>
            <p:cNvPr id="21" name="Group 20">
              <a:extLst>
                <a:ext uri="{FF2B5EF4-FFF2-40B4-BE49-F238E27FC236}">
                  <a16:creationId xmlns:a16="http://schemas.microsoft.com/office/drawing/2014/main" xmlns="" id="{E46B8A3C-9121-6F48-B42A-6FE9BE377FDB}"/>
                </a:ext>
              </a:extLst>
            </p:cNvPr>
            <p:cNvGrpSpPr/>
            <p:nvPr/>
          </p:nvGrpSpPr>
          <p:grpSpPr>
            <a:xfrm>
              <a:off x="504237" y="5216652"/>
              <a:ext cx="1139205" cy="708958"/>
              <a:chOff x="504237" y="5123282"/>
              <a:chExt cx="1139205" cy="708958"/>
            </a:xfrm>
            <a:grpFill/>
          </p:grpSpPr>
          <p:cxnSp>
            <p:nvCxnSpPr>
              <p:cNvPr id="22" name="Straight Connector 21">
                <a:extLst>
                  <a:ext uri="{FF2B5EF4-FFF2-40B4-BE49-F238E27FC236}">
                    <a16:creationId xmlns:a16="http://schemas.microsoft.com/office/drawing/2014/main" xmlns="" id="{39317BB1-9F2D-FC47-B5A6-0B26F8717894}"/>
                  </a:ext>
                </a:extLst>
              </p:cNvPr>
              <p:cNvCxnSpPr/>
              <p:nvPr/>
            </p:nvCxnSpPr>
            <p:spPr>
              <a:xfrm>
                <a:off x="634969" y="512328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xmlns="" id="{62E042D8-0A39-764D-B4E0-79991930F379}"/>
                  </a:ext>
                </a:extLst>
              </p:cNvPr>
              <p:cNvSpPr txBox="1"/>
              <p:nvPr/>
            </p:nvSpPr>
            <p:spPr>
              <a:xfrm>
                <a:off x="504237" y="5462908"/>
                <a:ext cx="1139205" cy="369332"/>
              </a:xfrm>
              <a:prstGeom prst="rect">
                <a:avLst/>
              </a:prstGeom>
              <a:noFill/>
            </p:spPr>
            <p:txBody>
              <a:bodyPr wrap="square" rtlCol="0">
                <a:spAutoFit/>
              </a:bodyPr>
              <a:lstStyle/>
              <a:p>
                <a:r>
                  <a:rPr lang="en-US" b="1" dirty="0">
                    <a:solidFill>
                      <a:schemeClr val="accent3">
                        <a:lumMod val="75000"/>
                      </a:schemeClr>
                    </a:solidFill>
                  </a:rPr>
                  <a:t>c. 1920</a:t>
                </a:r>
              </a:p>
            </p:txBody>
          </p:sp>
        </p:grpSp>
      </p:grpSp>
      <p:grpSp>
        <p:nvGrpSpPr>
          <p:cNvPr id="27" name="Group 26"/>
          <p:cNvGrpSpPr/>
          <p:nvPr/>
        </p:nvGrpSpPr>
        <p:grpSpPr>
          <a:xfrm>
            <a:off x="3628766" y="1901536"/>
            <a:ext cx="6442206" cy="4024074"/>
            <a:chOff x="2169353" y="1901536"/>
            <a:chExt cx="5158499" cy="4024074"/>
          </a:xfrm>
          <a:gradFill>
            <a:gsLst>
              <a:gs pos="0">
                <a:schemeClr val="accent3">
                  <a:lumMod val="20000"/>
                  <a:lumOff val="80000"/>
                </a:schemeClr>
              </a:gs>
              <a:gs pos="49000">
                <a:srgbClr val="92A85C"/>
              </a:gs>
            </a:gsLst>
            <a:lin ang="0" scaled="1"/>
          </a:gradFill>
        </p:grpSpPr>
        <p:sp>
          <p:nvSpPr>
            <p:cNvPr id="9" name="Right Arrow 8"/>
            <p:cNvSpPr/>
            <p:nvPr/>
          </p:nvSpPr>
          <p:spPr>
            <a:xfrm>
              <a:off x="2279283" y="1901536"/>
              <a:ext cx="5048569" cy="2150919"/>
            </a:xfrm>
            <a:prstGeom prst="rightArrow">
              <a:avLst/>
            </a:prstGeom>
            <a:gradFill>
              <a:gsLst>
                <a:gs pos="0">
                  <a:schemeClr val="accent3">
                    <a:lumMod val="20000"/>
                    <a:lumOff val="80000"/>
                    <a:alpha val="5000"/>
                  </a:schemeClr>
                </a:gs>
                <a:gs pos="49000">
                  <a:srgbClr val="92A85C"/>
                </a:gs>
              </a:gsLst>
              <a:lin ang="0" scaled="1"/>
            </a:gradFill>
            <a:ln w="9525">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2"/>
              <a:r>
                <a:rPr lang="en-US" sz="1600" b="1" dirty="0">
                  <a:solidFill>
                    <a:schemeClr val="accent1">
                      <a:lumMod val="75000"/>
                    </a:schemeClr>
                  </a:solidFill>
                </a:rPr>
                <a:t>2. The “Present/Current”</a:t>
              </a:r>
            </a:p>
            <a:p>
              <a:pPr marL="1200150" lvl="2" indent="-285750">
                <a:buFont typeface="Arial"/>
                <a:buChar char="•"/>
              </a:pPr>
              <a:r>
                <a:rPr lang="en-US" sz="1400" i="1" dirty="0">
                  <a:solidFill>
                    <a:schemeClr val="accent1">
                      <a:lumMod val="75000"/>
                    </a:schemeClr>
                  </a:solidFill>
                </a:rPr>
                <a:t>“Niche” market development</a:t>
              </a:r>
            </a:p>
            <a:p>
              <a:pPr marL="1200150" lvl="2" indent="-285750">
                <a:buFont typeface="Arial"/>
                <a:buChar char="•"/>
              </a:pPr>
              <a:r>
                <a:rPr lang="en-US" sz="1400" i="1" dirty="0">
                  <a:solidFill>
                    <a:schemeClr val="accent1">
                      <a:lumMod val="75000"/>
                    </a:schemeClr>
                  </a:solidFill>
                </a:rPr>
                <a:t>Private Standards &amp; Public Regulations</a:t>
              </a:r>
            </a:p>
            <a:p>
              <a:pPr marL="1200150" lvl="2" indent="-285750">
                <a:buFont typeface="Arial"/>
                <a:buChar char="•"/>
              </a:pPr>
              <a:r>
                <a:rPr lang="en-US" sz="1400" i="1" dirty="0">
                  <a:solidFill>
                    <a:schemeClr val="accent1">
                      <a:lumMod val="75000"/>
                    </a:schemeClr>
                  </a:solidFill>
                </a:rPr>
                <a:t>Global Recognition/Mainstreaming?</a:t>
              </a:r>
            </a:p>
            <a:p>
              <a:pPr marL="1200150" lvl="2" indent="-285750">
                <a:buFont typeface="Arial"/>
                <a:buChar char="•"/>
              </a:pPr>
              <a:r>
                <a:rPr lang="en-US" sz="1400" i="1" dirty="0">
                  <a:solidFill>
                    <a:schemeClr val="accent1">
                      <a:lumMod val="75000"/>
                    </a:schemeClr>
                  </a:solidFill>
                </a:rPr>
                <a:t>Reduction of principles?</a:t>
              </a:r>
            </a:p>
          </p:txBody>
        </p:sp>
        <p:grpSp>
          <p:nvGrpSpPr>
            <p:cNvPr id="24" name="Group 23"/>
            <p:cNvGrpSpPr/>
            <p:nvPr/>
          </p:nvGrpSpPr>
          <p:grpSpPr>
            <a:xfrm>
              <a:off x="2169353" y="5194362"/>
              <a:ext cx="1139205" cy="731248"/>
              <a:chOff x="2169353" y="5100992"/>
              <a:chExt cx="1139205" cy="731248"/>
            </a:xfrm>
            <a:grpFill/>
          </p:grpSpPr>
          <p:cxnSp>
            <p:nvCxnSpPr>
              <p:cNvPr id="17" name="Straight Connector 16"/>
              <p:cNvCxnSpPr/>
              <p:nvPr/>
            </p:nvCxnSpPr>
            <p:spPr>
              <a:xfrm>
                <a:off x="2300085" y="5100992"/>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169353" y="5462908"/>
                <a:ext cx="1139205" cy="369332"/>
              </a:xfrm>
              <a:prstGeom prst="rect">
                <a:avLst/>
              </a:prstGeom>
              <a:noFill/>
            </p:spPr>
            <p:txBody>
              <a:bodyPr wrap="square" rtlCol="0">
                <a:spAutoFit/>
              </a:bodyPr>
              <a:lstStyle/>
              <a:p>
                <a:r>
                  <a:rPr lang="en-US" b="1" dirty="0">
                    <a:solidFill>
                      <a:schemeClr val="accent3">
                        <a:lumMod val="75000"/>
                      </a:schemeClr>
                    </a:solidFill>
                  </a:rPr>
                  <a:t>1970</a:t>
                </a:r>
              </a:p>
            </p:txBody>
          </p:sp>
        </p:grpSp>
      </p:grpSp>
      <p:grpSp>
        <p:nvGrpSpPr>
          <p:cNvPr id="23" name="Group 22">
            <a:extLst>
              <a:ext uri="{FF2B5EF4-FFF2-40B4-BE49-F238E27FC236}">
                <a16:creationId xmlns:a16="http://schemas.microsoft.com/office/drawing/2014/main" xmlns="" id="{86B55DC5-088A-074F-A3C2-3F87113C2B28}"/>
              </a:ext>
            </a:extLst>
          </p:cNvPr>
          <p:cNvGrpSpPr/>
          <p:nvPr/>
        </p:nvGrpSpPr>
        <p:grpSpPr>
          <a:xfrm>
            <a:off x="5724863" y="5205249"/>
            <a:ext cx="1139205" cy="731248"/>
            <a:chOff x="4298833" y="6069821"/>
            <a:chExt cx="1139205" cy="731248"/>
          </a:xfrm>
          <a:gradFill>
            <a:gsLst>
              <a:gs pos="0">
                <a:schemeClr val="accent3">
                  <a:lumMod val="20000"/>
                  <a:lumOff val="80000"/>
                  <a:alpha val="85000"/>
                </a:schemeClr>
              </a:gs>
              <a:gs pos="49000">
                <a:srgbClr val="74834C"/>
              </a:gs>
            </a:gsLst>
            <a:lin ang="0" scaled="1"/>
          </a:gradFill>
        </p:grpSpPr>
        <p:cxnSp>
          <p:nvCxnSpPr>
            <p:cNvPr id="26" name="Straight Connector 25">
              <a:extLst>
                <a:ext uri="{FF2B5EF4-FFF2-40B4-BE49-F238E27FC236}">
                  <a16:creationId xmlns:a16="http://schemas.microsoft.com/office/drawing/2014/main" xmlns="" id="{38121DC8-4768-C94C-AB63-033B9141010A}"/>
                </a:ext>
              </a:extLst>
            </p:cNvPr>
            <p:cNvCxnSpPr/>
            <p:nvPr/>
          </p:nvCxnSpPr>
          <p:spPr>
            <a:xfrm>
              <a:off x="4429565" y="6069821"/>
              <a:ext cx="0" cy="373478"/>
            </a:xfrm>
            <a:prstGeom prst="line">
              <a:avLst/>
            </a:prstGeom>
            <a:grpFill/>
            <a:ln w="38100">
              <a:solidFill>
                <a:srgbClr val="ADB43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xmlns="" id="{EC67A67D-FCFE-6C41-AD9C-AC193FB76251}"/>
                </a:ext>
              </a:extLst>
            </p:cNvPr>
            <p:cNvSpPr txBox="1"/>
            <p:nvPr/>
          </p:nvSpPr>
          <p:spPr>
            <a:xfrm>
              <a:off x="4298833" y="6431737"/>
              <a:ext cx="1139205" cy="369332"/>
            </a:xfrm>
            <a:prstGeom prst="rect">
              <a:avLst/>
            </a:prstGeom>
            <a:noFill/>
          </p:spPr>
          <p:txBody>
            <a:bodyPr wrap="square" rtlCol="0">
              <a:spAutoFit/>
            </a:bodyPr>
            <a:lstStyle/>
            <a:p>
              <a:r>
                <a:rPr lang="en-US" b="1" dirty="0">
                  <a:solidFill>
                    <a:schemeClr val="accent3">
                      <a:lumMod val="75000"/>
                    </a:schemeClr>
                  </a:solidFill>
                </a:rPr>
                <a:t>2015</a:t>
              </a:r>
            </a:p>
          </p:txBody>
        </p:sp>
      </p:grpSp>
      <p:sp>
        <p:nvSpPr>
          <p:cNvPr id="29" name="Right Arrow 28">
            <a:extLst>
              <a:ext uri="{FF2B5EF4-FFF2-40B4-BE49-F238E27FC236}">
                <a16:creationId xmlns:a16="http://schemas.microsoft.com/office/drawing/2014/main" xmlns="" id="{2B7D7427-3C0B-AF45-8683-4C3236613BC3}"/>
              </a:ext>
            </a:extLst>
          </p:cNvPr>
          <p:cNvSpPr/>
          <p:nvPr/>
        </p:nvSpPr>
        <p:spPr>
          <a:xfrm>
            <a:off x="5820715" y="1891145"/>
            <a:ext cx="4263853" cy="2192483"/>
          </a:xfrm>
          <a:prstGeom prst="rightArrow">
            <a:avLst/>
          </a:prstGeom>
          <a:gradFill>
            <a:gsLst>
              <a:gs pos="0">
                <a:schemeClr val="accent3">
                  <a:lumMod val="20000"/>
                  <a:lumOff val="80000"/>
                  <a:alpha val="13000"/>
                </a:schemeClr>
              </a:gs>
              <a:gs pos="49000">
                <a:srgbClr val="74834C"/>
              </a:gs>
            </a:gsLst>
            <a:lin ang="0" scaled="1"/>
          </a:gradFill>
          <a:ln w="9525">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solidFill>
                  <a:schemeClr val="bg1"/>
                </a:solidFill>
              </a:rPr>
              <a:t>3. The Future</a:t>
            </a:r>
          </a:p>
          <a:p>
            <a:endParaRPr lang="en-US" b="1" dirty="0">
              <a:solidFill>
                <a:schemeClr val="bg1"/>
              </a:solidFill>
            </a:endParaRPr>
          </a:p>
          <a:p>
            <a:r>
              <a:rPr lang="en-US" b="1" dirty="0">
                <a:solidFill>
                  <a:schemeClr val="bg1"/>
                </a:solidFill>
              </a:rPr>
              <a:t>TRUE Sustainability in Agriculture and Food Systems</a:t>
            </a:r>
            <a:endParaRPr lang="en-US" sz="1600" i="1" dirty="0">
              <a:solidFill>
                <a:schemeClr val="bg1"/>
              </a:solidFill>
            </a:endParaRPr>
          </a:p>
        </p:txBody>
      </p:sp>
    </p:spTree>
    <p:extLst>
      <p:ext uri="{BB962C8B-B14F-4D97-AF65-F5344CB8AC3E}">
        <p14:creationId xmlns:p14="http://schemas.microsoft.com/office/powerpoint/2010/main" val="66341673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theme/theme1.xml><?xml version="1.0" encoding="utf-8"?>
<a:theme xmlns:a="http://schemas.openxmlformats.org/drawingml/2006/main" name="White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ark Green - IFOAM ">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ark Blue - IFOAM ">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assic Green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II - IFOAM">
  <a:themeElements>
    <a:clrScheme name="Custom 16">
      <a:dk1>
        <a:srgbClr val="FFFFFF"/>
      </a:dk1>
      <a:lt1>
        <a:srgbClr val="000000"/>
      </a:lt1>
      <a:dk2>
        <a:srgbClr val="002372"/>
      </a:dk2>
      <a:lt2>
        <a:srgbClr val="B4C800"/>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6FA5586E708EF43B24CE04793396186" ma:contentTypeVersion="3" ma:contentTypeDescription="Ein neues Dokument erstellen." ma:contentTypeScope="" ma:versionID="9e1cba037b921d8310b0153a627522f2">
  <xsd:schema xmlns:xsd="http://www.w3.org/2001/XMLSchema" xmlns:xs="http://www.w3.org/2001/XMLSchema" xmlns:p="http://schemas.microsoft.com/office/2006/metadata/properties" xmlns:ns2="2205c9c3-c392-47d0-b850-5dc1c99b26f3" targetNamespace="http://schemas.microsoft.com/office/2006/metadata/properties" ma:root="true" ma:fieldsID="249b1a0ae69d4f03b789c8aa30f7d599" ns2:_="">
    <xsd:import namespace="2205c9c3-c392-47d0-b850-5dc1c99b26f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05c9c3-c392-47d0-b850-5dc1c99b2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4032E5-8F22-4B1E-A830-3AE1180C6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05c9c3-c392-47d0-b850-5dc1c99b2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CB3736-9AF6-4E3E-862F-417263805643}">
  <ds:schemaRefs>
    <ds:schemaRef ds:uri="2205c9c3-c392-47d0-b850-5dc1c99b26f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315D9024-58DA-48F4-8E86-09966A9F4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20312</TotalTime>
  <Words>2310</Words>
  <Application>Microsoft Office PowerPoint</Application>
  <PresentationFormat>Произвольный</PresentationFormat>
  <Paragraphs>285</Paragraphs>
  <Slides>54</Slides>
  <Notes>28</Notes>
  <HiddenSlides>12</HiddenSlides>
  <MMClips>0</MMClips>
  <ScaleCrop>false</ScaleCrop>
  <HeadingPairs>
    <vt:vector size="4" baseType="variant">
      <vt:variant>
        <vt:lpstr>Тема</vt:lpstr>
      </vt:variant>
      <vt:variant>
        <vt:i4>5</vt:i4>
      </vt:variant>
      <vt:variant>
        <vt:lpstr>Заголовки слайдов</vt:lpstr>
      </vt:variant>
      <vt:variant>
        <vt:i4>54</vt:i4>
      </vt:variant>
    </vt:vector>
  </HeadingPairs>
  <TitlesOfParts>
    <vt:vector size="59" baseType="lpstr">
      <vt:lpstr>White - IFOAM</vt:lpstr>
      <vt:lpstr>Dark Green - IFOAM </vt:lpstr>
      <vt:lpstr>Dark Blue - IFOAM </vt:lpstr>
      <vt:lpstr>Classic Green - IFOAM</vt:lpstr>
      <vt:lpstr>White II - IFOAM</vt:lpstr>
      <vt:lpstr>2. Pioneers &amp; history of Organic Agriculture: We stand on the shoulders of giants…</vt:lpstr>
      <vt:lpstr>An Organic Timeline:</vt:lpstr>
      <vt:lpstr>Презентация PowerPoint</vt:lpstr>
      <vt:lpstr>Презентация PowerPoint</vt:lpstr>
      <vt:lpstr>Презентация PowerPoint</vt:lpstr>
      <vt:lpstr>An Organic Timeline:</vt:lpstr>
      <vt:lpstr>Locked-ins</vt:lpstr>
      <vt:lpstr>An Organic Timeline:</vt:lpstr>
      <vt:lpstr>Three-in-one:</vt:lpstr>
      <vt:lpstr>Презентация PowerPoint</vt:lpstr>
      <vt:lpstr>3. The WHAT and HOW of Organic Agriculture…</vt:lpstr>
      <vt:lpstr>Definitions and Principles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HOW: Turning a definition into practice…</vt:lpstr>
      <vt:lpstr>Презентация PowerPoint</vt:lpstr>
      <vt:lpstr>Back to the WHY</vt:lpstr>
      <vt:lpstr>Презентация PowerPoint</vt:lpstr>
      <vt:lpstr>Sustainable Agriculture systems</vt:lpstr>
      <vt:lpstr>Презентация PowerPoint</vt:lpstr>
      <vt:lpstr>SA/OA/AE: What is in, what is out</vt:lpstr>
      <vt:lpstr>The Triple Bottom Line (ca.2002)</vt:lpstr>
      <vt:lpstr>The 4 Principles (2005):</vt:lpstr>
      <vt:lpstr>The Sustainability Flower (2012-15)</vt:lpstr>
      <vt:lpstr>Презентация PowerPoint</vt:lpstr>
      <vt:lpstr>Презентация PowerPoint</vt:lpstr>
      <vt:lpstr>In Conclusion:  Practicing the Principles, or;  Doing the Definition</vt:lpstr>
      <vt:lpstr>“A production system, sustaining the health of soils, ecosystems and people”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relies on ecological processes, biodiversity and cycles adapted to local conditions, rather than the use of inputs with adverse effects.”</vt:lpstr>
      <vt:lpstr>Презентация PowerPoint</vt:lpstr>
      <vt:lpstr>Презентация PowerPoint</vt:lpstr>
      <vt:lpstr>“combines tradition, innovation and science to benefit the shared environment ....”</vt:lpstr>
      <vt:lpstr>Презентация PowerPoint</vt:lpstr>
      <vt:lpstr>Презентация PowerPoint</vt:lpstr>
      <vt:lpstr>Презентация PowerPoint</vt:lpstr>
      <vt:lpstr>Презентация PowerPoint</vt:lpstr>
      <vt:lpstr>Презентация PowerPoint</vt:lpstr>
      <vt:lpstr>“Fair relationships and a good quality of life for all involved.”</vt:lpstr>
      <vt:lpstr>Презентация PowerPoint</vt:lpstr>
      <vt:lpstr>Презентация PowerPoint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Stevie Caledonia</dc:creator>
  <cp:lastModifiedBy>PC</cp:lastModifiedBy>
  <cp:revision>406</cp:revision>
  <cp:lastPrinted>2020-10-20T14:41:52Z</cp:lastPrinted>
  <dcterms:created xsi:type="dcterms:W3CDTF">2015-01-14T10:56:40Z</dcterms:created>
  <dcterms:modified xsi:type="dcterms:W3CDTF">2023-09-02T09:04:13Z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0x01010006FA5586E708EF43B24CE04793396186</vt:lpwstr>
  </property>
</Properties>
</file>