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49" r:id="rId4"/>
    <p:sldMasterId id="2147483756" r:id="rId5"/>
    <p:sldMasterId id="2147483711" r:id="rId6"/>
    <p:sldMasterId id="2147483704" r:id="rId7"/>
    <p:sldMasterId id="2147483741" r:id="rId8"/>
  </p:sldMasterIdLst>
  <p:notesMasterIdLst>
    <p:notesMasterId r:id="rId33"/>
  </p:notesMasterIdLst>
  <p:sldIdLst>
    <p:sldId id="1487" r:id="rId9"/>
    <p:sldId id="1469" r:id="rId10"/>
    <p:sldId id="1488" r:id="rId11"/>
    <p:sldId id="437" r:id="rId12"/>
    <p:sldId id="1483" r:id="rId13"/>
    <p:sldId id="1484" r:id="rId14"/>
    <p:sldId id="1485" r:id="rId15"/>
    <p:sldId id="1486" r:id="rId16"/>
    <p:sldId id="1471" r:id="rId17"/>
    <p:sldId id="1473" r:id="rId18"/>
    <p:sldId id="1474" r:id="rId19"/>
    <p:sldId id="1475" r:id="rId20"/>
    <p:sldId id="1482" r:id="rId21"/>
    <p:sldId id="438" r:id="rId22"/>
    <p:sldId id="1489" r:id="rId23"/>
    <p:sldId id="449" r:id="rId24"/>
    <p:sldId id="1477" r:id="rId25"/>
    <p:sldId id="268" r:id="rId26"/>
    <p:sldId id="1476" r:id="rId27"/>
    <p:sldId id="340" r:id="rId28"/>
    <p:sldId id="1491" r:id="rId29"/>
    <p:sldId id="1479" r:id="rId30"/>
    <p:sldId id="1481" r:id="rId31"/>
    <p:sldId id="45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Holland-Essoh" initials="NHE" lastIdx="1" clrIdx="0"/>
  <p:cmAuthor id="2" name="Niamh Holland-Essoh" initials="NHE [2]" lastIdx="1" clrIdx="1"/>
  <p:cmAuthor id="3" name="Niamh Holland-Essoh" initials="NHE [3]" lastIdx="1" clrIdx="2"/>
  <p:cmAuthor id="4" name="Niamh Holland-Essoh" initials="NHE [4]" lastIdx="1" clrIdx="3"/>
  <p:cmAuthor id="5" name="Camilla Uggla" initials="CU" lastIdx="1" clrIdx="4">
    <p:extLst/>
  </p:cmAuthor>
  <p:cmAuthor id="6" name="Joelle Katto-Andrighetto" initials="JKA"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59"/>
    <a:srgbClr val="F7AB01"/>
    <a:srgbClr val="FEB003"/>
    <a:srgbClr val="09DA59"/>
    <a:srgbClr val="09DD59"/>
    <a:srgbClr val="002372"/>
    <a:srgbClr val="FF7C29"/>
    <a:srgbClr val="CF7C11"/>
    <a:srgbClr val="F79645"/>
    <a:srgbClr val="161D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napToObjects="1">
      <p:cViewPr>
        <p:scale>
          <a:sx n="66" d="100"/>
          <a:sy n="66" d="100"/>
        </p:scale>
        <p:origin x="-1172"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54C8B-22D6-9848-B5D1-E78DFD367149}"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CFE9-3894-284F-AD10-720FE0D3691A}" type="slidenum">
              <a:rPr lang="en-GB" smtClean="0"/>
              <a:t>‹#›</a:t>
            </a:fld>
            <a:endParaRPr lang="en-GB"/>
          </a:p>
        </p:txBody>
      </p:sp>
    </p:spTree>
    <p:extLst>
      <p:ext uri="{BB962C8B-B14F-4D97-AF65-F5344CB8AC3E}">
        <p14:creationId xmlns:p14="http://schemas.microsoft.com/office/powerpoint/2010/main" val="320924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setoast.com/donald-trump-net-worth/" TargetMode="External"/><Relationship Id="rId7" Type="http://schemas.openxmlformats.org/officeDocument/2006/relationships/hyperlink" Target="https://hbr.org/2009/05/why-teams-dont-wor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brighthubpm.com/resource-management/116095-what-these-ten-strategic-leaders-can-teach-us/" TargetMode="External"/><Relationship Id="rId5" Type="http://schemas.openxmlformats.org/officeDocument/2006/relationships/hyperlink" Target="http://online.stu.edu/democratic-participative-leadership/" TargetMode="External"/><Relationship Id="rId4" Type="http://schemas.openxmlformats.org/officeDocument/2006/relationships/hyperlink" Target="https://wisetoast.com/10-free-business-plan-templates-for-startup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5</a:t>
            </a:fld>
            <a:endParaRPr lang="en-GB"/>
          </a:p>
        </p:txBody>
      </p:sp>
    </p:spTree>
    <p:extLst>
      <p:ext uri="{BB962C8B-B14F-4D97-AF65-F5344CB8AC3E}">
        <p14:creationId xmlns:p14="http://schemas.microsoft.com/office/powerpoint/2010/main" val="376099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25</a:t>
            </a:fld>
            <a:endParaRPr lang="en-GB"/>
          </a:p>
        </p:txBody>
      </p:sp>
    </p:spTree>
    <p:extLst>
      <p:ext uri="{BB962C8B-B14F-4D97-AF65-F5344CB8AC3E}">
        <p14:creationId xmlns:p14="http://schemas.microsoft.com/office/powerpoint/2010/main" val="240125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10</a:t>
            </a:fld>
            <a:endParaRPr lang="en-GB"/>
          </a:p>
        </p:txBody>
      </p:sp>
    </p:spTree>
    <p:extLst>
      <p:ext uri="{BB962C8B-B14F-4D97-AF65-F5344CB8AC3E}">
        <p14:creationId xmlns:p14="http://schemas.microsoft.com/office/powerpoint/2010/main" val="197221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1. Autocratic Leadership</a:t>
            </a:r>
          </a:p>
          <a:p>
            <a:pPr fontAlgn="base"/>
            <a:r>
              <a:rPr lang="en-GB" sz="1200" b="0" i="0" kern="1200" dirty="0">
                <a:solidFill>
                  <a:schemeClr val="tx1"/>
                </a:solidFill>
                <a:effectLst/>
                <a:latin typeface="+mn-lt"/>
                <a:ea typeface="+mn-ea"/>
                <a:cs typeface="+mn-cs"/>
              </a:rPr>
              <a:t>Autocratic leadership style is </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on the boss. In this leadership the leader holds all authority and responsibility. In this leadership, leaders make decisions on their own without consulting subordinates.</a:t>
            </a:r>
          </a:p>
          <a:p>
            <a:pPr fontAlgn="base"/>
            <a:r>
              <a:rPr lang="en-GB" sz="1200" b="0" i="0" kern="1200" dirty="0">
                <a:solidFill>
                  <a:schemeClr val="tx1"/>
                </a:solidFill>
                <a:effectLst/>
                <a:latin typeface="+mn-lt"/>
                <a:ea typeface="+mn-ea"/>
                <a:cs typeface="+mn-cs"/>
              </a:rPr>
              <a:t>They reach decisions, communicate them to subordinates and expect prompt implementation. An autocratic work environment normally has little or no flexibility.</a:t>
            </a:r>
          </a:p>
          <a:p>
            <a:pPr fontAlgn="base"/>
            <a:r>
              <a:rPr lang="en-GB" sz="1200" b="0" i="0" kern="1200" dirty="0">
                <a:solidFill>
                  <a:schemeClr val="tx1"/>
                </a:solidFill>
                <a:effectLst/>
                <a:latin typeface="+mn-lt"/>
                <a:ea typeface="+mn-ea"/>
                <a:cs typeface="+mn-cs"/>
              </a:rPr>
              <a:t>In this kind of leadership, guidelines, procedures and policies are all natural additions of an autocratic leader. Statistically, there are very few situations that can actually support autocratic leadership.</a:t>
            </a:r>
          </a:p>
          <a:p>
            <a:pPr fontAlgn="base"/>
            <a:r>
              <a:rPr lang="en-GB" sz="1200" b="0" i="0" kern="1200" dirty="0">
                <a:solidFill>
                  <a:schemeClr val="tx1"/>
                </a:solidFill>
                <a:effectLst/>
                <a:latin typeface="+mn-lt"/>
                <a:ea typeface="+mn-ea"/>
                <a:cs typeface="+mn-cs"/>
              </a:rPr>
              <a:t>Some of the leaders that display this kind of leadership include: Albert J. Dunlap (Sunbeam Corporation) and </a:t>
            </a:r>
            <a:r>
              <a:rPr lang="en-GB" sz="1200" b="0" i="0" u="none" strike="noStrike" kern="1200" dirty="0">
                <a:solidFill>
                  <a:schemeClr val="tx1"/>
                </a:solidFill>
                <a:effectLst/>
                <a:latin typeface="+mn-lt"/>
                <a:ea typeface="+mn-ea"/>
                <a:cs typeface="+mn-cs"/>
                <a:hlinkClick r:id="rId3"/>
              </a:rPr>
              <a:t>Donald Trump</a:t>
            </a:r>
            <a:r>
              <a:rPr lang="en-GB" sz="1200" b="0" i="0" kern="1200" dirty="0">
                <a:solidFill>
                  <a:schemeClr val="tx1"/>
                </a:solidFill>
                <a:effectLst/>
                <a:latin typeface="+mn-lt"/>
                <a:ea typeface="+mn-ea"/>
                <a:cs typeface="+mn-cs"/>
              </a:rPr>
              <a:t> (Trump Organization), among others.</a:t>
            </a:r>
          </a:p>
          <a:p>
            <a:pPr fontAlgn="base"/>
            <a:r>
              <a:rPr lang="en-GB" sz="1200" b="0" i="0" kern="1200" dirty="0">
                <a:solidFill>
                  <a:schemeClr val="tx1"/>
                </a:solidFill>
                <a:effectLst/>
                <a:latin typeface="+mn-lt"/>
                <a:ea typeface="+mn-ea"/>
                <a:cs typeface="+mn-cs"/>
              </a:rPr>
              <a:t>Steve Jobs is another leader who was famous for using fear to inspire people to get their work done. This leadership style can obviously stifle the leader’s subordinates, but can also be useful in a crisis when important decisions need to be made without delay</a:t>
            </a:r>
          </a:p>
          <a:p>
            <a:pPr fontAlgn="base"/>
            <a:r>
              <a:rPr lang="en-GB" sz="1200" b="0" i="0" u="sng" kern="1200" dirty="0">
                <a:solidFill>
                  <a:schemeClr val="tx1"/>
                </a:solidFill>
                <a:effectLst/>
                <a:latin typeface="+mn-lt"/>
                <a:ea typeface="+mn-ea"/>
                <a:cs typeface="+mn-cs"/>
              </a:rPr>
              <a:t>2. Democratic Leadership</a:t>
            </a:r>
          </a:p>
          <a:p>
            <a:pPr fontAlgn="base"/>
            <a:r>
              <a:rPr lang="en-GB" sz="1200" b="0" i="0" kern="1200" dirty="0">
                <a:solidFill>
                  <a:schemeClr val="tx1"/>
                </a:solidFill>
                <a:effectLst/>
                <a:latin typeface="+mn-lt"/>
                <a:ea typeface="+mn-ea"/>
                <a:cs typeface="+mn-cs"/>
              </a:rPr>
              <a:t>In this leadership style, subordinates are involved in making decisions. Unlike the autocratic style, this leadership is </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on subordinates’ contributions. The democratic leader holds final responsibility, but he or she is known to delegate authority to other people, who determine work projects.</a:t>
            </a:r>
          </a:p>
          <a:p>
            <a:pPr fontAlgn="base"/>
            <a:r>
              <a:rPr lang="en-GB" sz="1200" b="0" i="0" kern="1200" dirty="0">
                <a:solidFill>
                  <a:schemeClr val="tx1"/>
                </a:solidFill>
                <a:effectLst/>
                <a:latin typeface="+mn-lt"/>
                <a:ea typeface="+mn-ea"/>
                <a:cs typeface="+mn-cs"/>
              </a:rPr>
              <a:t>The most unique feature of this leadership is that communication is active upward and downward. With respect to statistics, democratic leadership is one of the most preferred styles of leadership, and it entails the following: fairness, competence, creativity, courage, intelligence and honesty.</a:t>
            </a:r>
            <a:endParaRPr lang="en-GB" sz="1200" b="0" i="0" u="none" strike="noStrike" kern="1200" dirty="0">
              <a:solidFill>
                <a:schemeClr val="tx1"/>
              </a:solidFill>
              <a:effectLst/>
              <a:latin typeface="+mn-lt"/>
              <a:ea typeface="+mn-ea"/>
              <a:cs typeface="+mn-cs"/>
              <a:hlinkClick r:id="rId4"/>
            </a:endParaRPr>
          </a:p>
          <a:p>
            <a:pPr fontAlgn="base"/>
            <a:r>
              <a:rPr lang="en-GB" sz="1200" b="0" i="0" kern="1200" dirty="0">
                <a:solidFill>
                  <a:schemeClr val="tx1"/>
                </a:solidFill>
                <a:effectLst/>
                <a:latin typeface="+mn-lt"/>
                <a:ea typeface="+mn-ea"/>
                <a:cs typeface="+mn-cs"/>
              </a:rPr>
              <a:t>George Washington was a leader who was famous for </a:t>
            </a:r>
            <a:r>
              <a:rPr lang="en-GB" sz="1200" b="0" i="0" u="none" strike="noStrike" kern="1200" dirty="0">
                <a:solidFill>
                  <a:schemeClr val="tx1"/>
                </a:solidFill>
                <a:effectLst/>
                <a:latin typeface="+mn-lt"/>
                <a:ea typeface="+mn-ea"/>
                <a:cs typeface="+mn-cs"/>
                <a:hlinkClick r:id="rId5"/>
              </a:rPr>
              <a:t>his democratic focus</a:t>
            </a:r>
            <a:r>
              <a:rPr lang="en-GB" sz="1200" b="0" i="0" kern="1200" dirty="0">
                <a:solidFill>
                  <a:schemeClr val="tx1"/>
                </a:solidFill>
                <a:effectLst/>
                <a:latin typeface="+mn-lt"/>
                <a:ea typeface="+mn-ea"/>
                <a:cs typeface="+mn-cs"/>
              </a:rPr>
              <a:t>. Medical and high-tech industries fit well with a democratic leadership style because they require a high amount of collaboration to function.</a:t>
            </a:r>
          </a:p>
          <a:p>
            <a:pPr fontAlgn="base"/>
            <a:r>
              <a:rPr lang="en-GB" sz="1200" b="0" i="0" u="sng" kern="1200" dirty="0">
                <a:solidFill>
                  <a:schemeClr val="tx1"/>
                </a:solidFill>
                <a:effectLst/>
                <a:latin typeface="+mn-lt"/>
                <a:ea typeface="+mn-ea"/>
                <a:cs typeface="+mn-cs"/>
              </a:rPr>
              <a:t>3. Strategic Leadership Style</a:t>
            </a:r>
          </a:p>
          <a:p>
            <a:pPr fontAlgn="base"/>
            <a:r>
              <a:rPr lang="en-GB" sz="1200" b="0" i="0" kern="1200" dirty="0">
                <a:solidFill>
                  <a:schemeClr val="tx1"/>
                </a:solidFill>
                <a:effectLst/>
                <a:latin typeface="+mn-lt"/>
                <a:ea typeface="+mn-ea"/>
                <a:cs typeface="+mn-cs"/>
              </a:rPr>
              <a:t>Strategic leadership is one that involves a leader who is essentially the head of an organization. The strategic leader is not limited to those at the top of the organization. This style is geared to a wider audience at all levels who want to create a high performance life, team or organization.</a:t>
            </a:r>
          </a:p>
          <a:p>
            <a:pPr fontAlgn="base"/>
            <a:r>
              <a:rPr lang="en-GB" sz="1200" b="0" i="0" kern="1200" dirty="0">
                <a:solidFill>
                  <a:schemeClr val="tx1"/>
                </a:solidFill>
                <a:effectLst/>
                <a:latin typeface="+mn-lt"/>
                <a:ea typeface="+mn-ea"/>
                <a:cs typeface="+mn-cs"/>
              </a:rPr>
              <a:t>The strategic leader fills the gap between the need for new possibility and the need for practicality by providing a prescriptive set of habits. Effective strategic leadership delivers the goods in terms of what an organization naturally expects from its leadership in times of change. 55% of this leadership normally involves strategic thinking.</a:t>
            </a:r>
          </a:p>
          <a:p>
            <a:pPr fontAlgn="base"/>
            <a:r>
              <a:rPr lang="en-GB" sz="1200" b="0" i="0" kern="1200" dirty="0">
                <a:solidFill>
                  <a:schemeClr val="tx1"/>
                </a:solidFill>
                <a:effectLst/>
                <a:latin typeface="+mn-lt"/>
                <a:ea typeface="+mn-ea"/>
                <a:cs typeface="+mn-cs"/>
              </a:rPr>
              <a:t>Sports is clearly an area where we can observe many leadership styles, and one in which strategy is crucial. Hockey player and coach Wayne Gretzky is well-known for his skill in strategizing.</a:t>
            </a:r>
          </a:p>
          <a:p>
            <a:pPr fontAlgn="base"/>
            <a:r>
              <a:rPr lang="en-GB" sz="1200" b="0" i="0" kern="1200" dirty="0">
                <a:solidFill>
                  <a:schemeClr val="tx1"/>
                </a:solidFill>
                <a:effectLst/>
                <a:latin typeface="+mn-lt"/>
                <a:ea typeface="+mn-ea"/>
                <a:cs typeface="+mn-cs"/>
              </a:rPr>
              <a:t>Strategic leaders anticipate future needs and make decisions in the present to meet those needs. </a:t>
            </a:r>
            <a:r>
              <a:rPr lang="en-GB" sz="1200" b="0" i="0" u="none" strike="noStrike" kern="1200" dirty="0">
                <a:solidFill>
                  <a:schemeClr val="tx1"/>
                </a:solidFill>
                <a:effectLst/>
                <a:latin typeface="+mn-lt"/>
                <a:ea typeface="+mn-ea"/>
                <a:cs typeface="+mn-cs"/>
                <a:hlinkClick r:id="rId6"/>
              </a:rPr>
              <a:t>Gretzky famously said</a:t>
            </a:r>
            <a:r>
              <a:rPr lang="en-GB" sz="1200" b="0" i="0" kern="1200" dirty="0">
                <a:solidFill>
                  <a:schemeClr val="tx1"/>
                </a:solidFill>
                <a:effectLst/>
                <a:latin typeface="+mn-lt"/>
                <a:ea typeface="+mn-ea"/>
                <a:cs typeface="+mn-cs"/>
              </a:rPr>
              <a:t>, “‘I skate to where the puck is going to be, not where it has been.”</a:t>
            </a:r>
          </a:p>
          <a:p>
            <a:pPr fontAlgn="base"/>
            <a:r>
              <a:rPr lang="en-GB" sz="1200" b="0" i="0" u="sng" kern="1200" dirty="0">
                <a:solidFill>
                  <a:schemeClr val="tx1"/>
                </a:solidFill>
                <a:effectLst/>
                <a:latin typeface="+mn-lt"/>
                <a:ea typeface="+mn-ea"/>
                <a:cs typeface="+mn-cs"/>
              </a:rPr>
              <a:t>4. Transformational Leadership</a:t>
            </a:r>
          </a:p>
          <a:p>
            <a:pPr fontAlgn="base"/>
            <a:r>
              <a:rPr lang="en-GB" sz="1200" b="0" i="0" kern="1200" dirty="0">
                <a:solidFill>
                  <a:schemeClr val="tx1"/>
                </a:solidFill>
                <a:effectLst/>
                <a:latin typeface="+mn-lt"/>
                <a:ea typeface="+mn-ea"/>
                <a:cs typeface="+mn-cs"/>
              </a:rPr>
              <a:t>Unlike other leadership styles, transformational leadership is all about initiating change in organizations, groups, oneself and others.</a:t>
            </a:r>
          </a:p>
          <a:p>
            <a:pPr fontAlgn="base"/>
            <a:r>
              <a:rPr lang="en-GB" sz="1200" b="0" i="0" kern="1200" dirty="0">
                <a:solidFill>
                  <a:schemeClr val="tx1"/>
                </a:solidFill>
                <a:effectLst/>
                <a:latin typeface="+mn-lt"/>
                <a:ea typeface="+mn-ea"/>
                <a:cs typeface="+mn-cs"/>
              </a:rPr>
              <a:t>Transformational leaders motivate others to do more than they originally intended and often even more than they thought possible. They set more challenging expectations and typically achieve a higher performance.</a:t>
            </a:r>
          </a:p>
          <a:p>
            <a:pPr fontAlgn="base"/>
            <a:r>
              <a:rPr lang="en-GB" sz="1200" b="0" i="0" kern="1200" dirty="0">
                <a:solidFill>
                  <a:schemeClr val="tx1"/>
                </a:solidFill>
                <a:effectLst/>
                <a:latin typeface="+mn-lt"/>
                <a:ea typeface="+mn-ea"/>
                <a:cs typeface="+mn-cs"/>
              </a:rPr>
              <a:t>Statistically, transformational leadership tends to have more committed and satisfied followers. This is mainly so because transformational leaders empower followers.</a:t>
            </a:r>
          </a:p>
          <a:p>
            <a:pPr fontAlgn="base"/>
            <a:r>
              <a:rPr lang="en-GB" sz="1200" b="0" i="0" kern="1200" dirty="0">
                <a:solidFill>
                  <a:schemeClr val="tx1"/>
                </a:solidFill>
                <a:effectLst/>
                <a:latin typeface="+mn-lt"/>
                <a:ea typeface="+mn-ea"/>
                <a:cs typeface="+mn-cs"/>
              </a:rPr>
              <a:t>William Edwards Deming, a statistician and engineer, is a leader who saw the best way certain systems could operate and taught those under him how to accomplish these goals.</a:t>
            </a:r>
          </a:p>
          <a:p>
            <a:pPr fontAlgn="base"/>
            <a:r>
              <a:rPr lang="en-GB" sz="1200" b="0" i="0" u="sng" kern="1200" dirty="0">
                <a:solidFill>
                  <a:schemeClr val="tx1"/>
                </a:solidFill>
                <a:effectLst/>
                <a:latin typeface="+mn-lt"/>
                <a:ea typeface="+mn-ea"/>
                <a:cs typeface="+mn-cs"/>
              </a:rPr>
              <a:t>5. Team Leadership</a:t>
            </a:r>
          </a:p>
          <a:p>
            <a:pPr fontAlgn="base"/>
            <a:r>
              <a:rPr lang="en-GB" sz="1200" b="0" i="0" kern="1200" dirty="0">
                <a:solidFill>
                  <a:schemeClr val="tx1"/>
                </a:solidFill>
                <a:effectLst/>
                <a:latin typeface="+mn-lt"/>
                <a:ea typeface="+mn-ea"/>
                <a:cs typeface="+mn-cs"/>
              </a:rPr>
              <a:t>Team leadership involves the creation of a vivid picture of a team’s future, where it is heading and what it will stand for. The vision inspires and provides a strong sense of purpose and direction.</a:t>
            </a:r>
          </a:p>
          <a:p>
            <a:pPr fontAlgn="base"/>
            <a:r>
              <a:rPr lang="en-GB" sz="1200" b="0" i="0" kern="1200" dirty="0">
                <a:solidFill>
                  <a:schemeClr val="tx1"/>
                </a:solidFill>
                <a:effectLst/>
                <a:latin typeface="+mn-lt"/>
                <a:ea typeface="+mn-ea"/>
                <a:cs typeface="+mn-cs"/>
              </a:rPr>
              <a:t>Team leadership is about working with the hearts and minds of all those involved. It also recognizes that teamwork may not always involve trusting cooperative relationships.</a:t>
            </a:r>
          </a:p>
          <a:p>
            <a:pPr fontAlgn="base"/>
            <a:r>
              <a:rPr lang="en-GB" sz="1200" b="0" i="0" kern="1200" dirty="0">
                <a:solidFill>
                  <a:schemeClr val="tx1"/>
                </a:solidFill>
                <a:effectLst/>
                <a:latin typeface="+mn-lt"/>
                <a:ea typeface="+mn-ea"/>
                <a:cs typeface="+mn-cs"/>
              </a:rPr>
              <a:t>The most challenging aspect of this leadership is whether or not it will succeed. </a:t>
            </a:r>
            <a:r>
              <a:rPr lang="en-GB" sz="1200" b="0" i="0" u="none" strike="noStrike" kern="1200" dirty="0">
                <a:solidFill>
                  <a:schemeClr val="tx1"/>
                </a:solidFill>
                <a:effectLst/>
                <a:latin typeface="+mn-lt"/>
                <a:ea typeface="+mn-ea"/>
                <a:cs typeface="+mn-cs"/>
                <a:hlinkClick r:id="rId7"/>
              </a:rPr>
              <a:t>According to Harvard Business Review</a:t>
            </a:r>
            <a:r>
              <a:rPr lang="en-GB" sz="1200" b="0" i="0" kern="1200" dirty="0">
                <a:solidFill>
                  <a:schemeClr val="tx1"/>
                </a:solidFill>
                <a:effectLst/>
                <a:latin typeface="+mn-lt"/>
                <a:ea typeface="+mn-ea"/>
                <a:cs typeface="+mn-cs"/>
              </a:rPr>
              <a:t>, team leadership may fail because of poor leadership qualities, as well as other challenges. For example, an airline flight crew would be much more efficient if the team remained </a:t>
            </a:r>
            <a:r>
              <a:rPr lang="en-GB" sz="1200" b="0" i="0" kern="1200" dirty="0" err="1">
                <a:solidFill>
                  <a:schemeClr val="tx1"/>
                </a:solidFill>
                <a:effectLst/>
                <a:latin typeface="+mn-lt"/>
                <a:ea typeface="+mn-ea"/>
                <a:cs typeface="+mn-cs"/>
              </a:rPr>
              <a:t>consistent.Studies</a:t>
            </a:r>
            <a:r>
              <a:rPr lang="en-GB" sz="1200" b="0" i="0" kern="1200" dirty="0">
                <a:solidFill>
                  <a:schemeClr val="tx1"/>
                </a:solidFill>
                <a:effectLst/>
                <a:latin typeface="+mn-lt"/>
                <a:ea typeface="+mn-ea"/>
                <a:cs typeface="+mn-cs"/>
              </a:rPr>
              <a:t> have shown that teams that have worked together for a long period of time are more effective than those that have not. But because keeping a flight crew together would be expensive, crews change their members all the time. Situations such as this are just one example of the challenges teams face.</a:t>
            </a:r>
          </a:p>
          <a:p>
            <a:pPr fontAlgn="base"/>
            <a:r>
              <a:rPr lang="en-GB" sz="1200" b="0" i="0" u="sng" kern="1200" dirty="0">
                <a:solidFill>
                  <a:schemeClr val="tx1"/>
                </a:solidFill>
                <a:effectLst/>
                <a:latin typeface="+mn-lt"/>
                <a:ea typeface="+mn-ea"/>
                <a:cs typeface="+mn-cs"/>
              </a:rPr>
              <a:t>6. Cross-Cultural Leadership</a:t>
            </a:r>
          </a:p>
          <a:p>
            <a:pPr fontAlgn="base"/>
            <a:r>
              <a:rPr lang="en-GB" sz="1200" b="0" i="0" kern="1200" dirty="0">
                <a:solidFill>
                  <a:schemeClr val="tx1"/>
                </a:solidFill>
                <a:effectLst/>
                <a:latin typeface="+mn-lt"/>
                <a:ea typeface="+mn-ea"/>
                <a:cs typeface="+mn-cs"/>
              </a:rPr>
              <a:t>This form of leadership normally exists where there are various cultures in the society. This leadership has also industrialized as a way to recognize front-runners who work in the contemporary globalized market.</a:t>
            </a:r>
          </a:p>
          <a:p>
            <a:pPr fontAlgn="base"/>
            <a:r>
              <a:rPr lang="en-GB" sz="1200" b="0" i="0" kern="1200" dirty="0">
                <a:solidFill>
                  <a:schemeClr val="tx1"/>
                </a:solidFill>
                <a:effectLst/>
                <a:latin typeface="+mn-lt"/>
                <a:ea typeface="+mn-ea"/>
                <a:cs typeface="+mn-cs"/>
              </a:rPr>
              <a:t>Organizations, particularly international ones, require leaders who can effectively adjust their leadership to work in different environs. Most of the leadership environments in the United States are cross-cultural because of the different cultures that live and work there.</a:t>
            </a:r>
          </a:p>
          <a:p>
            <a:pPr fontAlgn="base"/>
            <a:r>
              <a:rPr lang="en-GB" sz="1200" b="0" i="0" kern="1200" dirty="0">
                <a:solidFill>
                  <a:schemeClr val="tx1"/>
                </a:solidFill>
                <a:effectLst/>
                <a:latin typeface="+mn-lt"/>
                <a:ea typeface="+mn-ea"/>
                <a:cs typeface="+mn-cs"/>
              </a:rPr>
              <a:t>One example of a cross-cultural leader in sports is quarterback and Heisman Trophy winner Mariota Marcus. His Hawaiian background caused him to be an unpretentious player, in contrast to being a more aggressive one, yet he was still successful.</a:t>
            </a:r>
          </a:p>
          <a:p>
            <a:pPr fontAlgn="base"/>
            <a:r>
              <a:rPr lang="en-GB" sz="1200" b="0" i="0" u="sng" kern="1200" dirty="0">
                <a:solidFill>
                  <a:schemeClr val="tx1"/>
                </a:solidFill>
                <a:effectLst/>
                <a:latin typeface="+mn-lt"/>
                <a:ea typeface="+mn-ea"/>
                <a:cs typeface="+mn-cs"/>
              </a:rPr>
              <a:t>7. Facilitative Leadership</a:t>
            </a:r>
          </a:p>
          <a:p>
            <a:pPr fontAlgn="base"/>
            <a:r>
              <a:rPr lang="en-GB" sz="1200" b="0" i="0" kern="1200" dirty="0">
                <a:solidFill>
                  <a:schemeClr val="tx1"/>
                </a:solidFill>
                <a:effectLst/>
                <a:latin typeface="+mn-lt"/>
                <a:ea typeface="+mn-ea"/>
                <a:cs typeface="+mn-cs"/>
              </a:rPr>
              <a:t>Facilitative leadership is dependent on measurements and outcomes – not a skill, although it takes much skill to master. The effectiveness of a group is directly related to the efficacy of its process. If the group is high functioning, the facilitative leader uses a light hand on the process.</a:t>
            </a:r>
          </a:p>
          <a:p>
            <a:pPr fontAlgn="base"/>
            <a:r>
              <a:rPr lang="en-GB" sz="1200" b="0" i="0" kern="1200" dirty="0">
                <a:solidFill>
                  <a:schemeClr val="tx1"/>
                </a:solidFill>
                <a:effectLst/>
                <a:latin typeface="+mn-lt"/>
                <a:ea typeface="+mn-ea"/>
                <a:cs typeface="+mn-cs"/>
              </a:rPr>
              <a:t>On the other hand, if the group is low functioning, the facilitative leader will be more directive in helping the group run its process. An effective facilitative leadership involves monitoring group dynamics, as well as offering process suggestions and interventions to help the group stay on track.</a:t>
            </a:r>
          </a:p>
          <a:p>
            <a:pPr fontAlgn="base"/>
            <a:r>
              <a:rPr lang="en-GB" sz="1200" b="0" i="0" u="sng" kern="1200" dirty="0">
                <a:solidFill>
                  <a:schemeClr val="tx1"/>
                </a:solidFill>
                <a:effectLst/>
                <a:latin typeface="+mn-lt"/>
                <a:ea typeface="+mn-ea"/>
                <a:cs typeface="+mn-cs"/>
              </a:rPr>
              <a:t>8. Laissez-faire Leadership</a:t>
            </a:r>
          </a:p>
          <a:p>
            <a:pPr fontAlgn="base"/>
            <a:r>
              <a:rPr lang="en-GB" sz="1200" b="0" i="0" kern="1200" dirty="0">
                <a:solidFill>
                  <a:schemeClr val="tx1"/>
                </a:solidFill>
                <a:effectLst/>
                <a:latin typeface="+mn-lt"/>
                <a:ea typeface="+mn-ea"/>
                <a:cs typeface="+mn-cs"/>
              </a:rPr>
              <a:t>Laissez-faire leadership gives authority to employees. According to </a:t>
            </a:r>
            <a:r>
              <a:rPr lang="en-GB" sz="1200" b="0" i="0" kern="1200" dirty="0" err="1">
                <a:solidFill>
                  <a:schemeClr val="tx1"/>
                </a:solidFill>
                <a:effectLst/>
                <a:latin typeface="+mn-lt"/>
                <a:ea typeface="+mn-ea"/>
                <a:cs typeface="+mn-cs"/>
              </a:rPr>
              <a:t>azcentral</a:t>
            </a:r>
            <a:r>
              <a:rPr lang="en-GB" sz="1200" b="0" i="0" kern="1200" dirty="0">
                <a:solidFill>
                  <a:schemeClr val="tx1"/>
                </a:solidFill>
                <a:effectLst/>
                <a:latin typeface="+mn-lt"/>
                <a:ea typeface="+mn-ea"/>
                <a:cs typeface="+mn-cs"/>
              </a:rPr>
              <a:t>, departments or subordinates are allowed to work as they choose with minimal or no interference. According to research, this kind of leadership has been consistently found to be the least satisfying and least effective management style.</a:t>
            </a:r>
          </a:p>
          <a:p>
            <a:pPr fontAlgn="base"/>
            <a:r>
              <a:rPr lang="en-GB" sz="1200" b="0" i="0" kern="1200" dirty="0">
                <a:solidFill>
                  <a:schemeClr val="tx1"/>
                </a:solidFill>
                <a:effectLst/>
                <a:latin typeface="+mn-lt"/>
                <a:ea typeface="+mn-ea"/>
                <a:cs typeface="+mn-cs"/>
              </a:rPr>
              <a:t>But to a certain extent, delegating is necessary. Famous historical projects led by laissez-faire leaders include the building of the Panama Canal and the Hoover Dam. With both projects, the presidents involved had to delegate many responsibilities in order to succeed.</a:t>
            </a:r>
          </a:p>
          <a:p>
            <a:pPr fontAlgn="base"/>
            <a:r>
              <a:rPr lang="en-GB" sz="1200" b="0" i="0" kern="1200" dirty="0">
                <a:solidFill>
                  <a:schemeClr val="tx1"/>
                </a:solidFill>
                <a:effectLst/>
                <a:latin typeface="+mn-lt"/>
                <a:ea typeface="+mn-ea"/>
                <a:cs typeface="+mn-cs"/>
              </a:rPr>
              <a:t>Completion of Panama Canal in 1904 was a complicated feat. This was only made possible when American President of that time Theodore Roosevelt decided to lead this project. The successful completion of Panama Canal is an engineering marvel, because of its geographical location it came across several road blocks and incidents, but all hurdles were overcome as authority was correctly delegated to professionals.</a:t>
            </a:r>
          </a:p>
          <a:p>
            <a:pPr fontAlgn="base"/>
            <a:r>
              <a:rPr lang="en-GB" sz="1200" b="0" i="0" u="sng" kern="1200" dirty="0">
                <a:solidFill>
                  <a:schemeClr val="tx1"/>
                </a:solidFill>
                <a:effectLst/>
                <a:latin typeface="+mn-lt"/>
                <a:ea typeface="+mn-ea"/>
                <a:cs typeface="+mn-cs"/>
              </a:rPr>
              <a:t>9. Transactional Leadership</a:t>
            </a:r>
          </a:p>
          <a:p>
            <a:pPr fontAlgn="base"/>
            <a:r>
              <a:rPr lang="en-GB" sz="1200" b="0" i="0" kern="1200" dirty="0">
                <a:solidFill>
                  <a:schemeClr val="tx1"/>
                </a:solidFill>
                <a:effectLst/>
                <a:latin typeface="+mn-lt"/>
                <a:ea typeface="+mn-ea"/>
                <a:cs typeface="+mn-cs"/>
              </a:rPr>
              <a:t>This is a leadership style that maintains or continues the status quo. It is also the leadership that involves an exchange process, whereby followers get immediate, tangible rewards for carrying out the leader’s orders. Transactional leadership can sound rather basic, with its focus on exchange.</a:t>
            </a:r>
          </a:p>
          <a:p>
            <a:pPr fontAlgn="base"/>
            <a:r>
              <a:rPr lang="en-GB" sz="1200" b="0" i="0" kern="1200" dirty="0">
                <a:solidFill>
                  <a:schemeClr val="tx1"/>
                </a:solidFill>
                <a:effectLst/>
                <a:latin typeface="+mn-lt"/>
                <a:ea typeface="+mn-ea"/>
                <a:cs typeface="+mn-cs"/>
              </a:rPr>
              <a:t>Being clear, focusing on expectations, giving feedback are all important leadership skills. Transactional leadership </a:t>
            </a:r>
            <a:r>
              <a:rPr lang="en-GB" sz="1200" b="0" i="0" kern="1200" dirty="0" err="1">
                <a:solidFill>
                  <a:schemeClr val="tx1"/>
                </a:solidFill>
                <a:effectLst/>
                <a:latin typeface="+mn-lt"/>
                <a:ea typeface="+mn-ea"/>
                <a:cs typeface="+mn-cs"/>
              </a:rPr>
              <a:t>behaviors</a:t>
            </a:r>
            <a:r>
              <a:rPr lang="en-GB" sz="1200" b="0" i="0" kern="1200" dirty="0">
                <a:solidFill>
                  <a:schemeClr val="tx1"/>
                </a:solidFill>
                <a:effectLst/>
                <a:latin typeface="+mn-lt"/>
                <a:ea typeface="+mn-ea"/>
                <a:cs typeface="+mn-cs"/>
              </a:rPr>
              <a:t> can include: clarifying what is expected of followers’ performance, explaining how to meet such expectations, and allocating rewards that are contingent on meeting objectives.</a:t>
            </a:r>
          </a:p>
          <a:p>
            <a:pPr fontAlgn="base"/>
            <a:r>
              <a:rPr lang="en-GB" sz="1200" b="0" i="0" u="sng" kern="1200" dirty="0">
                <a:solidFill>
                  <a:schemeClr val="tx1"/>
                </a:solidFill>
                <a:effectLst/>
                <a:latin typeface="+mn-lt"/>
                <a:ea typeface="+mn-ea"/>
                <a:cs typeface="+mn-cs"/>
              </a:rPr>
              <a:t>10. Coaching Leadership</a:t>
            </a:r>
          </a:p>
          <a:p>
            <a:pPr fontAlgn="base"/>
            <a:r>
              <a:rPr lang="en-GB" sz="1200" b="0" i="0" kern="1200" dirty="0">
                <a:solidFill>
                  <a:schemeClr val="tx1"/>
                </a:solidFill>
                <a:effectLst/>
                <a:latin typeface="+mn-lt"/>
                <a:ea typeface="+mn-ea"/>
                <a:cs typeface="+mn-cs"/>
              </a:rPr>
              <a:t>Coaching leadership involves teaching and supervising followers. A coaching leader is highly operational in settings where results/performance require improvement.</a:t>
            </a:r>
          </a:p>
          <a:p>
            <a:pPr fontAlgn="base"/>
            <a:r>
              <a:rPr lang="en-GB" sz="1200" b="0" i="0" kern="1200" dirty="0">
                <a:solidFill>
                  <a:schemeClr val="tx1"/>
                </a:solidFill>
                <a:effectLst/>
                <a:latin typeface="+mn-lt"/>
                <a:ea typeface="+mn-ea"/>
                <a:cs typeface="+mn-cs"/>
              </a:rPr>
              <a:t>Basically, in this kind of leadership, followers are helped to improve their skills. Coaching leadership does the following: motivates followers, inspires followers and encourages followers.</a:t>
            </a:r>
          </a:p>
          <a:p>
            <a:pPr fontAlgn="base"/>
            <a:r>
              <a:rPr lang="en-GB" sz="1200" b="0" i="0" kern="1200" dirty="0">
                <a:solidFill>
                  <a:schemeClr val="tx1"/>
                </a:solidFill>
                <a:effectLst/>
                <a:latin typeface="+mn-lt"/>
                <a:ea typeface="+mn-ea"/>
                <a:cs typeface="+mn-cs"/>
              </a:rPr>
              <a:t>Some examples of people who have led through coaching are tennis coach Nick </a:t>
            </a:r>
            <a:r>
              <a:rPr lang="en-GB" sz="1200" b="0" i="0" kern="1200" dirty="0" err="1">
                <a:solidFill>
                  <a:schemeClr val="tx1"/>
                </a:solidFill>
                <a:effectLst/>
                <a:latin typeface="+mn-lt"/>
                <a:ea typeface="+mn-ea"/>
                <a:cs typeface="+mn-cs"/>
              </a:rPr>
              <a:t>Bollettieri</a:t>
            </a:r>
            <a:r>
              <a:rPr lang="en-GB" sz="1200" b="0" i="0" kern="1200" dirty="0">
                <a:solidFill>
                  <a:schemeClr val="tx1"/>
                </a:solidFill>
                <a:effectLst/>
                <a:latin typeface="+mn-lt"/>
                <a:ea typeface="+mn-ea"/>
                <a:cs typeface="+mn-cs"/>
              </a:rPr>
              <a:t> and dog </a:t>
            </a:r>
            <a:r>
              <a:rPr lang="en-GB" sz="1200" b="0" i="0" kern="1200" dirty="0" err="1">
                <a:solidFill>
                  <a:schemeClr val="tx1"/>
                </a:solidFill>
                <a:effectLst/>
                <a:latin typeface="+mn-lt"/>
                <a:ea typeface="+mn-ea"/>
                <a:cs typeface="+mn-cs"/>
              </a:rPr>
              <a:t>behaviorist</a:t>
            </a:r>
            <a:r>
              <a:rPr lang="en-GB" sz="1200" b="0" i="0" kern="1200" dirty="0">
                <a:solidFill>
                  <a:schemeClr val="tx1"/>
                </a:solidFill>
                <a:effectLst/>
                <a:latin typeface="+mn-lt"/>
                <a:ea typeface="+mn-ea"/>
                <a:cs typeface="+mn-cs"/>
              </a:rPr>
              <a:t> Cesar Milan.</a:t>
            </a:r>
          </a:p>
          <a:p>
            <a:pPr fontAlgn="base"/>
            <a:r>
              <a:rPr lang="en-GB" sz="1200" b="0" i="0" u="sng" kern="1200" dirty="0">
                <a:solidFill>
                  <a:schemeClr val="tx1"/>
                </a:solidFill>
                <a:effectLst/>
                <a:latin typeface="+mn-lt"/>
                <a:ea typeface="+mn-ea"/>
                <a:cs typeface="+mn-cs"/>
              </a:rPr>
              <a:t>11. Charismatic Leadership</a:t>
            </a:r>
          </a:p>
          <a:p>
            <a:pPr fontAlgn="base"/>
            <a:r>
              <a:rPr lang="en-GB" sz="1200" b="0" i="0" kern="1200" dirty="0">
                <a:solidFill>
                  <a:schemeClr val="tx1"/>
                </a:solidFill>
                <a:effectLst/>
                <a:latin typeface="+mn-lt"/>
                <a:ea typeface="+mn-ea"/>
                <a:cs typeface="+mn-cs"/>
              </a:rPr>
              <a:t>In this type of leadership, the charismatic leader manifests his or her revolutionary power. Charisma does not mean sheer </a:t>
            </a:r>
            <a:r>
              <a:rPr lang="en-GB" sz="1200" b="0" i="0" kern="1200" dirty="0" err="1">
                <a:solidFill>
                  <a:schemeClr val="tx1"/>
                </a:solidFill>
                <a:effectLst/>
                <a:latin typeface="+mn-lt"/>
                <a:ea typeface="+mn-ea"/>
                <a:cs typeface="+mn-cs"/>
              </a:rPr>
              <a:t>behavioral</a:t>
            </a:r>
            <a:r>
              <a:rPr lang="en-GB" sz="1200" b="0" i="0" kern="1200" dirty="0">
                <a:solidFill>
                  <a:schemeClr val="tx1"/>
                </a:solidFill>
                <a:effectLst/>
                <a:latin typeface="+mn-lt"/>
                <a:ea typeface="+mn-ea"/>
                <a:cs typeface="+mn-cs"/>
              </a:rPr>
              <a:t> change. It actually involves a transformation of followers’ values and beliefs.</a:t>
            </a:r>
          </a:p>
          <a:p>
            <a:pPr fontAlgn="base"/>
            <a:r>
              <a:rPr lang="en-GB" sz="1200" b="0" i="0" kern="1200" dirty="0">
                <a:solidFill>
                  <a:schemeClr val="tx1"/>
                </a:solidFill>
                <a:effectLst/>
                <a:latin typeface="+mn-lt"/>
                <a:ea typeface="+mn-ea"/>
                <a:cs typeface="+mn-cs"/>
              </a:rPr>
              <a:t>Therefore, charismatic leaders are not merely a simply populist leaders who affect attitudes towards specific objects. Rather, these leaders transform the underlying normative orientation that structures specific attitudes.</a:t>
            </a:r>
          </a:p>
          <a:p>
            <a:pPr fontAlgn="base"/>
            <a:r>
              <a:rPr lang="en-GB" sz="1200" b="0" i="0" kern="1200" dirty="0">
                <a:solidFill>
                  <a:schemeClr val="tx1"/>
                </a:solidFill>
                <a:effectLst/>
                <a:latin typeface="+mn-lt"/>
                <a:ea typeface="+mn-ea"/>
                <a:cs typeface="+mn-cs"/>
              </a:rPr>
              <a:t>Charismatic leaders tend to have powerful personalities and attract huge followings. Examples of such leaders are Barack Obama and Oprah Winfrey.</a:t>
            </a:r>
          </a:p>
          <a:p>
            <a:pPr fontAlgn="base"/>
            <a:r>
              <a:rPr lang="en-GB" sz="1200" b="0" i="0" u="sng" kern="1200" dirty="0">
                <a:solidFill>
                  <a:schemeClr val="tx1"/>
                </a:solidFill>
                <a:effectLst/>
                <a:latin typeface="+mn-lt"/>
                <a:ea typeface="+mn-ea"/>
                <a:cs typeface="+mn-cs"/>
              </a:rPr>
              <a:t>12. Visionary Leadership</a:t>
            </a:r>
          </a:p>
          <a:p>
            <a:pPr fontAlgn="base"/>
            <a:r>
              <a:rPr lang="en-GB" sz="1200" b="0" i="0" kern="1200" dirty="0">
                <a:solidFill>
                  <a:schemeClr val="tx1"/>
                </a:solidFill>
                <a:effectLst/>
                <a:latin typeface="+mn-lt"/>
                <a:ea typeface="+mn-ea"/>
                <a:cs typeface="+mn-cs"/>
              </a:rPr>
              <a:t>This form of leadership involves leaders who recognize that the methods, steps and processes of leadership are all obtained with and through people.</a:t>
            </a:r>
          </a:p>
          <a:p>
            <a:pPr fontAlgn="base"/>
            <a:r>
              <a:rPr lang="en-GB" sz="1200" b="0" i="0" kern="1200" dirty="0">
                <a:solidFill>
                  <a:schemeClr val="tx1"/>
                </a:solidFill>
                <a:effectLst/>
                <a:latin typeface="+mn-lt"/>
                <a:ea typeface="+mn-ea"/>
                <a:cs typeface="+mn-cs"/>
              </a:rPr>
              <a:t>Most great and successful leaders have some sort of vision for where they are going. However, there are those who are highly visionary in their leadership.</a:t>
            </a:r>
          </a:p>
          <a:p>
            <a:pPr fontAlgn="base"/>
            <a:r>
              <a:rPr lang="en-GB" sz="1200" b="0" i="0" kern="1200" dirty="0">
                <a:solidFill>
                  <a:schemeClr val="tx1"/>
                </a:solidFill>
                <a:effectLst/>
                <a:latin typeface="+mn-lt"/>
                <a:ea typeface="+mn-ea"/>
                <a:cs typeface="+mn-cs"/>
              </a:rPr>
              <a:t>Examples of leaders who had powerful and inspirational visions include Nelson Mandela and </a:t>
            </a:r>
            <a:r>
              <a:rPr lang="en-GB" sz="1200" b="0" i="0" kern="1200" dirty="0" err="1">
                <a:solidFill>
                  <a:schemeClr val="tx1"/>
                </a:solidFill>
                <a:effectLst/>
                <a:latin typeface="+mn-lt"/>
                <a:ea typeface="+mn-ea"/>
                <a:cs typeface="+mn-cs"/>
              </a:rPr>
              <a:t>Dr.</a:t>
            </a:r>
            <a:r>
              <a:rPr lang="en-GB" sz="1200" b="0" i="0" kern="1200" dirty="0">
                <a:solidFill>
                  <a:schemeClr val="tx1"/>
                </a:solidFill>
                <a:effectLst/>
                <a:latin typeface="+mn-lt"/>
                <a:ea typeface="+mn-ea"/>
                <a:cs typeface="+mn-cs"/>
              </a:rPr>
              <a:t> Martin Luther King Jr. Outstanding leaders will always transform their visions into realities.</a:t>
            </a:r>
          </a:p>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11</a:t>
            </a:fld>
            <a:endParaRPr lang="en-GB"/>
          </a:p>
        </p:txBody>
      </p:sp>
    </p:spTree>
    <p:extLst>
      <p:ext uri="{BB962C8B-B14F-4D97-AF65-F5344CB8AC3E}">
        <p14:creationId xmlns:p14="http://schemas.microsoft.com/office/powerpoint/2010/main" val="8272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12</a:t>
            </a:fld>
            <a:endParaRPr lang="en-GB"/>
          </a:p>
        </p:txBody>
      </p:sp>
    </p:spTree>
    <p:extLst>
      <p:ext uri="{BB962C8B-B14F-4D97-AF65-F5344CB8AC3E}">
        <p14:creationId xmlns:p14="http://schemas.microsoft.com/office/powerpoint/2010/main" val="71233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13</a:t>
            </a:fld>
            <a:endParaRPr lang="en-GB"/>
          </a:p>
        </p:txBody>
      </p:sp>
    </p:spTree>
    <p:extLst>
      <p:ext uri="{BB962C8B-B14F-4D97-AF65-F5344CB8AC3E}">
        <p14:creationId xmlns:p14="http://schemas.microsoft.com/office/powerpoint/2010/main" val="138773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15</a:t>
            </a:fld>
            <a:endParaRPr lang="en-GB"/>
          </a:p>
        </p:txBody>
      </p:sp>
    </p:spTree>
    <p:extLst>
      <p:ext uri="{BB962C8B-B14F-4D97-AF65-F5344CB8AC3E}">
        <p14:creationId xmlns:p14="http://schemas.microsoft.com/office/powerpoint/2010/main" val="337316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A2FCFE9-3894-284F-AD10-720FE0D3691A}" type="slidenum">
              <a:rPr lang="en-GB" smtClean="0"/>
              <a:t>17</a:t>
            </a:fld>
            <a:endParaRPr lang="en-GB"/>
          </a:p>
        </p:txBody>
      </p:sp>
    </p:spTree>
    <p:extLst>
      <p:ext uri="{BB962C8B-B14F-4D97-AF65-F5344CB8AC3E}">
        <p14:creationId xmlns:p14="http://schemas.microsoft.com/office/powerpoint/2010/main" val="41840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8e5f4430b_25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b8e5f4430b_25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PE" dirty="0"/>
              <a:t>Learning consists of discovering new things, integrating new things and changing ourselves, or that education is a mixing where two things come together –</a:t>
            </a:r>
            <a:endParaRPr dirty="0"/>
          </a:p>
        </p:txBody>
      </p:sp>
      <p:sp>
        <p:nvSpPr>
          <p:cNvPr id="274" name="Google Shape;274;gb8e5f4430b_25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2FCFE9-3894-284F-AD10-720FE0D3691A}" type="slidenum">
              <a:rPr lang="en-GB" smtClean="0"/>
              <a:t>24</a:t>
            </a:fld>
            <a:endParaRPr lang="en-GB"/>
          </a:p>
        </p:txBody>
      </p:sp>
    </p:spTree>
    <p:extLst>
      <p:ext uri="{BB962C8B-B14F-4D97-AF65-F5344CB8AC3E}">
        <p14:creationId xmlns:p14="http://schemas.microsoft.com/office/powerpoint/2010/main" val="411927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xmlns="" id="{5FBDA5C5-C3FF-AB4E-AE72-252087808BA7}"/>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12484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xmlns=""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52130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xmlns=""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5874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xmlns=""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xmlns=""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383690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xmlns=""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83720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xmlns=""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548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163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xmlns=""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03610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78057" y="466287"/>
            <a:ext cx="6228178"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649897" y="4640264"/>
            <a:ext cx="6256338" cy="150375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xmlns="" id="{0653054E-6891-F447-9E0B-71E6485BCC45}"/>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
        <p:nvSpPr>
          <p:cNvPr id="6" name="Content Placeholder 6">
            <a:extLst>
              <a:ext uri="{FF2B5EF4-FFF2-40B4-BE49-F238E27FC236}">
                <a16:creationId xmlns:a16="http://schemas.microsoft.com/office/drawing/2014/main" xmlns="" id="{701BF796-6CEC-584C-BF50-FC9632642B42}"/>
              </a:ext>
            </a:extLst>
          </p:cNvPr>
          <p:cNvSpPr>
            <a:spLocks noGrp="1"/>
          </p:cNvSpPr>
          <p:nvPr>
            <p:ph sz="quarter" idx="10" hasCustomPrompt="1"/>
          </p:nvPr>
        </p:nvSpPr>
        <p:spPr>
          <a:xfrm>
            <a:off x="7083468" y="466287"/>
            <a:ext cx="4745209" cy="5677730"/>
          </a:xfrm>
          <a:prstGeom prst="rect">
            <a:avLst/>
          </a:prstGeom>
        </p:spPr>
        <p:txBody>
          <a:bodyPr>
            <a:normAutofit/>
          </a:bodyPr>
          <a:lstStyle>
            <a:lvl1pPr marL="0" indent="0">
              <a:buNone/>
              <a:defRPr sz="2000" baseline="0">
                <a:solidFill>
                  <a:schemeClr val="tx1"/>
                </a:solidFill>
              </a:defRPr>
            </a:lvl1pPr>
            <a:lvl2pPr>
              <a:defRPr sz="1800"/>
            </a:lvl2pPr>
            <a:lvl3pPr>
              <a:defRPr sz="1800"/>
            </a:lvl3pPr>
            <a:lvl4pPr>
              <a:defRPr sz="1800"/>
            </a:lvl4pPr>
            <a:lvl5pPr>
              <a:defRPr sz="1800"/>
            </a:lvl5pPr>
          </a:lstStyle>
          <a:p>
            <a:pPr lvl="0"/>
            <a:r>
              <a:rPr lang="en-CA" dirty="0"/>
              <a:t>Regular text paragraph. </a:t>
            </a:r>
          </a:p>
        </p:txBody>
      </p:sp>
    </p:spTree>
    <p:extLst>
      <p:ext uri="{BB962C8B-B14F-4D97-AF65-F5344CB8AC3E}">
        <p14:creationId xmlns:p14="http://schemas.microsoft.com/office/powerpoint/2010/main" val="34935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chemeClr val="tx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chor="ctr">
            <a:normAutofit/>
          </a:bodyPr>
          <a:lstStyle>
            <a:lvl1pPr marL="0" indent="0">
              <a:buNone/>
              <a:defRPr sz="2400" b="1" i="0">
                <a:solidFill>
                  <a:schemeClr val="tx1"/>
                </a:solidFill>
              </a:defRPr>
            </a:lvl1pPr>
          </a:lstStyle>
          <a:p>
            <a:pPr lvl="0"/>
            <a:r>
              <a:rPr lang="en-US" dirty="0"/>
              <a:t>Subtitle</a:t>
            </a:r>
          </a:p>
        </p:txBody>
      </p:sp>
      <p:sp>
        <p:nvSpPr>
          <p:cNvPr id="7" name="Text Placeholder 11">
            <a:extLst>
              <a:ext uri="{FF2B5EF4-FFF2-40B4-BE49-F238E27FC236}">
                <a16:creationId xmlns:a16="http://schemas.microsoft.com/office/drawing/2014/main" xmlns="" id="{BC19CED2-E0FD-4342-B21F-B5F2D5B13D6F}"/>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
        <p:nvSpPr>
          <p:cNvPr id="8" name="Picture Placeholder 5">
            <a:extLst>
              <a:ext uri="{FF2B5EF4-FFF2-40B4-BE49-F238E27FC236}">
                <a16:creationId xmlns:a16="http://schemas.microsoft.com/office/drawing/2014/main" xmlns="" id="{9BA9940B-7D1F-8046-9178-6A6E553D0EA4}"/>
              </a:ext>
            </a:extLst>
          </p:cNvPr>
          <p:cNvSpPr>
            <a:spLocks noGrp="1"/>
          </p:cNvSpPr>
          <p:nvPr>
            <p:ph type="pic" sz="quarter" idx="14"/>
          </p:nvPr>
        </p:nvSpPr>
        <p:spPr>
          <a:xfrm>
            <a:off x="7806702" y="1763343"/>
            <a:ext cx="3748616" cy="4000500"/>
          </a:xfrm>
          <a:prstGeom prst="rect">
            <a:avLst/>
          </a:prstGeom>
        </p:spPr>
        <p:txBody>
          <a:bodyPr/>
          <a:lstStyle/>
          <a:p>
            <a:endParaRPr lang="en-US"/>
          </a:p>
        </p:txBody>
      </p:sp>
    </p:spTree>
    <p:extLst>
      <p:ext uri="{BB962C8B-B14F-4D97-AF65-F5344CB8AC3E}">
        <p14:creationId xmlns:p14="http://schemas.microsoft.com/office/powerpoint/2010/main" val="1466666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996728"/>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8" name="Text Placeholder 11">
            <a:extLst>
              <a:ext uri="{FF2B5EF4-FFF2-40B4-BE49-F238E27FC236}">
                <a16:creationId xmlns:a16="http://schemas.microsoft.com/office/drawing/2014/main" xmlns="" id="{B8DEF6E0-B725-2749-AE9D-0B9D6A980184}"/>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Tree>
    <p:extLst>
      <p:ext uri="{BB962C8B-B14F-4D97-AF65-F5344CB8AC3E}">
        <p14:creationId xmlns:p14="http://schemas.microsoft.com/office/powerpoint/2010/main" val="79946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05716" y="1302706"/>
            <a:ext cx="11008727" cy="3383286"/>
          </a:xfrm>
          <a:prstGeom prst="rect">
            <a:avLst/>
          </a:prstGeom>
        </p:spPr>
        <p:txBody>
          <a:bodyPr/>
          <a:lstStyle>
            <a:lvl1pPr>
              <a:defRPr>
                <a:solidFill>
                  <a:srgbClr val="099459"/>
                </a:solidFill>
              </a:defRPr>
            </a:lvl1p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577557" y="5106823"/>
            <a:ext cx="11036886" cy="1043456"/>
          </a:xfrm>
          <a:prstGeom prst="rect">
            <a:avLst/>
          </a:prstGeom>
        </p:spPr>
        <p:txBody>
          <a:bodyPr/>
          <a:lstStyle>
            <a:lvl1pPr marL="0" indent="0">
              <a:lnSpc>
                <a:spcPct val="100000"/>
              </a:lnSpc>
              <a:buNone/>
              <a:defRPr sz="3200" b="1">
                <a:solidFill>
                  <a:srgbClr val="099459"/>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6" name="Text Placeholder 11">
            <a:extLst>
              <a:ext uri="{FF2B5EF4-FFF2-40B4-BE49-F238E27FC236}">
                <a16:creationId xmlns:a16="http://schemas.microsoft.com/office/drawing/2014/main" xmlns="" id="{50DFBA17-C2B6-D44F-8B1A-0FF5B9F877D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222589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2"/>
            <a:ext cx="10972800" cy="9591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7" y="1416834"/>
            <a:ext cx="7683500" cy="414028"/>
          </a:xfrm>
          <a:prstGeom prst="rect">
            <a:avLst/>
          </a:prstGeom>
        </p:spPr>
        <p:txBody>
          <a:bodyPr>
            <a:noAutofit/>
          </a:bodyPr>
          <a:lstStyle>
            <a:lvl1pPr marL="0" indent="0">
              <a:buNone/>
              <a:defRPr sz="28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9" name="Text Placeholder 11">
            <a:extLst>
              <a:ext uri="{FF2B5EF4-FFF2-40B4-BE49-F238E27FC236}">
                <a16:creationId xmlns:a16="http://schemas.microsoft.com/office/drawing/2014/main" xmlns="" id="{44C3E699-A085-374D-B3EF-8914C41BD681}"/>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Tree>
    <p:extLst>
      <p:ext uri="{BB962C8B-B14F-4D97-AF65-F5344CB8AC3E}">
        <p14:creationId xmlns:p14="http://schemas.microsoft.com/office/powerpoint/2010/main" val="1933039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86520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77863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78057" y="466287"/>
            <a:ext cx="6228178" cy="4000500"/>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649897" y="4640263"/>
            <a:ext cx="6256338" cy="1692275"/>
          </a:xfrm>
          <a:prstGeom prst="rect">
            <a:avLst/>
          </a:prstGeom>
        </p:spPr>
        <p:txBody>
          <a:bodyPr/>
          <a:lstStyle>
            <a:lvl1pPr marL="0" indent="0">
              <a:lnSpc>
                <a:spcPct val="100000"/>
              </a:lnSpc>
              <a:buNone/>
              <a:defRPr sz="3200" b="1">
                <a:solidFill>
                  <a:schemeClr val="tx2"/>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xmlns=""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03861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xmlns=""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403254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xmlns=""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621276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xmlns=""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xmlns=""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1924304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xmlns=""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22684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xmlns=""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96437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32808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B83A70A-E016-1E4F-A96C-DEE83D7942DB}"/>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xmlns=""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85744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1096898"/>
            <a:ext cx="10972800" cy="818906"/>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7846" y="2798335"/>
            <a:ext cx="7096117" cy="3673228"/>
          </a:xfrm>
          <a:prstGeom prst="rect">
            <a:avLst/>
          </a:prstGeom>
        </p:spPr>
        <p:txBody>
          <a:bodyPr>
            <a:normAutofit/>
          </a:bodyPr>
          <a:lstStyle>
            <a:lvl1pPr marL="0" indent="0">
              <a:buNone/>
              <a:defRPr sz="1800" baseline="0">
                <a:solidFill>
                  <a:srgbClr val="099459"/>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1797" y="2144408"/>
            <a:ext cx="7122166" cy="654050"/>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7" name="Picture Placeholder 5">
            <a:extLst>
              <a:ext uri="{FF2B5EF4-FFF2-40B4-BE49-F238E27FC236}">
                <a16:creationId xmlns:a16="http://schemas.microsoft.com/office/drawing/2014/main" xmlns="" id="{02AB7F65-3F82-054A-941F-68E8E4690A58}"/>
              </a:ext>
            </a:extLst>
          </p:cNvPr>
          <p:cNvSpPr>
            <a:spLocks noGrp="1"/>
          </p:cNvSpPr>
          <p:nvPr>
            <p:ph type="pic" sz="quarter" idx="14"/>
          </p:nvPr>
        </p:nvSpPr>
        <p:spPr>
          <a:xfrm>
            <a:off x="7893496" y="2471063"/>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xmlns="" id="{DD198888-ECEF-2C42-A449-F84C77648B8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87111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683500"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xmlns=""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659690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C5D3744-1C90-A34A-8E1D-890C0A021016}"/>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a:solidFill>
                  <a:srgbClr val="001B71"/>
                </a:solidFill>
              </a:defRPr>
            </a:lvl1pPr>
            <a:lvl2pPr>
              <a:defRPr>
                <a:solidFill>
                  <a:srgbClr val="001B71"/>
                </a:solidFill>
              </a:defRPr>
            </a:lvl2pPr>
            <a:lvl3pPr>
              <a:defRPr>
                <a:solidFill>
                  <a:srgbClr val="001B71"/>
                </a:solidFill>
              </a:defRPr>
            </a:lvl3pPr>
            <a:lvl4pPr>
              <a:defRPr>
                <a:solidFill>
                  <a:srgbClr val="001B71"/>
                </a:solidFill>
              </a:defRPr>
            </a:lvl4pPr>
            <a:lvl5pPr>
              <a:defRPr>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7" name="Text Placeholder 11">
            <a:extLst>
              <a:ext uri="{FF2B5EF4-FFF2-40B4-BE49-F238E27FC236}">
                <a16:creationId xmlns:a16="http://schemas.microsoft.com/office/drawing/2014/main" xmlns=""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525118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5378BE5-A157-E045-B7F7-E9C63C19D013}"/>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2"/>
            <a:ext cx="10972800" cy="1240317"/>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a:solidFill>
                  <a:srgbClr val="001B7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xmlns=""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080458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FAD287-EBA9-334B-8827-3C5839BB2F45}"/>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2"/>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2"/>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74325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45BCFE8C-49E4-2640-A41D-478E5A8CB2AE}"/>
              </a:ext>
            </a:extLst>
          </p:cNvPr>
          <p:cNvSpPr>
            <a:spLocks noGrp="1"/>
          </p:cNvSpPr>
          <p:nvPr>
            <p:ph sz="quarter" idx="10" hasCustomPrompt="1"/>
          </p:nvPr>
        </p:nvSpPr>
        <p:spPr>
          <a:xfrm>
            <a:off x="5232400" y="575734"/>
            <a:ext cx="6595533" cy="1058334"/>
          </a:xfrm>
          <a:prstGeom prst="rect">
            <a:avLst/>
          </a:prstGeom>
        </p:spPr>
        <p:txBody>
          <a:bodyPr/>
          <a:lstStyle>
            <a:lvl1pPr marL="0" indent="0" algn="r">
              <a:buNone/>
              <a:defRPr sz="6000">
                <a:solidFill>
                  <a:srgbClr val="099459"/>
                </a:solidFill>
                <a:latin typeface="Calibri" panose="020F0502020204030204" pitchFamily="34" charset="0"/>
                <a:cs typeface="Calibri" panose="020F0502020204030204" pitchFamily="34" charset="0"/>
              </a:defRPr>
            </a:lvl1pPr>
          </a:lstStyle>
          <a:p>
            <a:pPr lvl="0"/>
            <a:r>
              <a:rPr lang="en-GB" dirty="0"/>
              <a:t>Insert Title</a:t>
            </a:r>
          </a:p>
        </p:txBody>
      </p:sp>
      <p:sp>
        <p:nvSpPr>
          <p:cNvPr id="3" name="Content Placeholder 2">
            <a:extLst>
              <a:ext uri="{FF2B5EF4-FFF2-40B4-BE49-F238E27FC236}">
                <a16:creationId xmlns:a16="http://schemas.microsoft.com/office/drawing/2014/main" xmlns="" id="{18577644-0FDC-CE46-96C0-0B30746CF927}"/>
              </a:ext>
            </a:extLst>
          </p:cNvPr>
          <p:cNvSpPr>
            <a:spLocks noGrp="1"/>
          </p:cNvSpPr>
          <p:nvPr>
            <p:ph sz="quarter" idx="11" hasCustomPrompt="1"/>
          </p:nvPr>
        </p:nvSpPr>
        <p:spPr>
          <a:xfrm>
            <a:off x="474133" y="2429933"/>
            <a:ext cx="11353799" cy="1566333"/>
          </a:xfrm>
          <a:prstGeom prst="rect">
            <a:avLst/>
          </a:prstGeom>
        </p:spPr>
        <p:txBody>
          <a:bodyPr/>
          <a:lstStyle>
            <a:lvl1pPr marL="0" indent="0" algn="l">
              <a:buNone/>
              <a:defRPr sz="3600">
                <a:solidFill>
                  <a:srgbClr val="099459"/>
                </a:solidFill>
                <a:latin typeface="Calibri" panose="020F0502020204030204" pitchFamily="34" charset="0"/>
                <a:cs typeface="Calibri" panose="020F0502020204030204" pitchFamily="34" charset="0"/>
              </a:defRPr>
            </a:lvl1pPr>
          </a:lstStyle>
          <a:p>
            <a:pPr lvl="0"/>
            <a:r>
              <a:rPr lang="en-GB" dirty="0"/>
              <a:t>Paragraph</a:t>
            </a:r>
          </a:p>
        </p:txBody>
      </p:sp>
      <p:sp>
        <p:nvSpPr>
          <p:cNvPr id="4" name="Text Placeholder 11">
            <a:extLst>
              <a:ext uri="{FF2B5EF4-FFF2-40B4-BE49-F238E27FC236}">
                <a16:creationId xmlns:a16="http://schemas.microsoft.com/office/drawing/2014/main" xmlns="" id="{03838E09-83F2-2B49-AA15-E522BDDCEABD}"/>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2"/>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781406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xmlns=""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718447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xmlns=""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xmlns=""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96310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xmlns=""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xmlns=""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293760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xmlns=""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221050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xmlns=""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42164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637371" y="982384"/>
            <a:ext cx="10972800" cy="1362251"/>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739676" y="2472001"/>
            <a:ext cx="6870495" cy="4000315"/>
          </a:xfrm>
          <a:prstGeom prst="rect">
            <a:avLst/>
          </a:prstGeom>
        </p:spPr>
        <p:txBody>
          <a:bodyPr/>
          <a:lstStyle>
            <a:lvl1pPr>
              <a:defRPr sz="2800">
                <a:solidFill>
                  <a:srgbClr val="099459"/>
                </a:solidFill>
              </a:defRPr>
            </a:lvl1pPr>
            <a:lvl2pPr>
              <a:defRPr sz="2400">
                <a:solidFill>
                  <a:srgbClr val="099459"/>
                </a:solidFill>
              </a:defRPr>
            </a:lvl2pPr>
            <a:lvl3pPr>
              <a:defRPr sz="2000">
                <a:solidFill>
                  <a:srgbClr val="099459"/>
                </a:solidFill>
              </a:defRPr>
            </a:lvl3pPr>
            <a:lvl4pPr>
              <a:defRPr sz="1800">
                <a:solidFill>
                  <a:srgbClr val="099459"/>
                </a:solidFill>
              </a:defRPr>
            </a:lvl4pPr>
            <a:lvl5pPr>
              <a:defRPr sz="1800">
                <a:solidFill>
                  <a:srgbClr val="099459"/>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638391" y="2471694"/>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xmlns="" id="{B29101F3-1CEC-4347-B872-65CA6761A361}"/>
              </a:ext>
            </a:extLst>
          </p:cNvPr>
          <p:cNvSpPr>
            <a:spLocks noGrp="1"/>
          </p:cNvSpPr>
          <p:nvPr>
            <p:ph type="body" sz="quarter" idx="14"/>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276059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40978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637371" y="875913"/>
            <a:ext cx="10972800" cy="833889"/>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637372" y="2029528"/>
            <a:ext cx="7683500" cy="654050"/>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7" name="Text Placeholder 2"/>
          <p:cNvSpPr>
            <a:spLocks noGrp="1"/>
          </p:cNvSpPr>
          <p:nvPr>
            <p:ph idx="1" hasCustomPrompt="1"/>
          </p:nvPr>
        </p:nvSpPr>
        <p:spPr>
          <a:xfrm>
            <a:off x="637371" y="2798336"/>
            <a:ext cx="9931232" cy="3741616"/>
          </a:xfrm>
          <a:prstGeom prst="rect">
            <a:avLst/>
          </a:prstGeom>
        </p:spPr>
        <p:txBody>
          <a:bodyPr vert="horz" lIns="91440" tIns="45720" rIns="91440" bIns="45720" rtlCol="0">
            <a:normAutofit/>
          </a:bodyPr>
          <a:lstStyle>
            <a:lvl1pPr>
              <a:defRPr sz="2600">
                <a:solidFill>
                  <a:srgbClr val="099459"/>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9" name="Text Placeholder 11">
            <a:extLst>
              <a:ext uri="{FF2B5EF4-FFF2-40B4-BE49-F238E27FC236}">
                <a16:creationId xmlns:a16="http://schemas.microsoft.com/office/drawing/2014/main" xmlns="" id="{DEE29658-1B8E-5E43-8357-6C75315E75A4}"/>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885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609600" y="1025289"/>
            <a:ext cx="10972800" cy="952887"/>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19251"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285403"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610621" y="2168524"/>
            <a:ext cx="5393431" cy="702774"/>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9" name="Text Placeholder 5"/>
          <p:cNvSpPr>
            <a:spLocks noGrp="1"/>
          </p:cNvSpPr>
          <p:nvPr>
            <p:ph type="body" sz="quarter" idx="12" hasCustomPrompt="1"/>
          </p:nvPr>
        </p:nvSpPr>
        <p:spPr>
          <a:xfrm>
            <a:off x="6276773" y="2168524"/>
            <a:ext cx="5393431" cy="702774"/>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10" name="Text Placeholder 11">
            <a:extLst>
              <a:ext uri="{FF2B5EF4-FFF2-40B4-BE49-F238E27FC236}">
                <a16:creationId xmlns:a16="http://schemas.microsoft.com/office/drawing/2014/main" xmlns="" id="{18B8FF97-882D-C44B-9E5A-623D6276D2C2}"/>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3039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6" name="Text Placeholder 11">
            <a:extLst>
              <a:ext uri="{FF2B5EF4-FFF2-40B4-BE49-F238E27FC236}">
                <a16:creationId xmlns:a16="http://schemas.microsoft.com/office/drawing/2014/main" xmlns="" id="{917B11A5-A141-B34A-9EF7-A80A8035242B}"/>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1203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846668" y="2985597"/>
            <a:ext cx="10537744" cy="1143000"/>
          </a:xfrm>
          <a:prstGeom prst="rect">
            <a:avLst/>
          </a:prstGeom>
          <a:ln>
            <a:noFill/>
          </a:ln>
        </p:spPr>
        <p:txBody>
          <a:bodyPr vert="horz" lIns="91440" tIns="45720" rIns="91440" bIns="45720" rtlCol="0" anchor="ctr" anchorCtr="0">
            <a:noAutofit/>
          </a:bodyPr>
          <a:lstStyle>
            <a:lvl1pPr>
              <a:defRPr sz="4000" b="1" i="0" baseline="0">
                <a:solidFill>
                  <a:schemeClr val="tx2"/>
                </a:solidFill>
              </a:defRPr>
            </a:lvl1pPr>
          </a:lstStyle>
          <a:p>
            <a:r>
              <a:rPr lang="en-CA" dirty="0"/>
              <a:t>SECTION TITLE</a:t>
            </a:r>
            <a:br>
              <a:rPr lang="en-CA" dirty="0"/>
            </a:br>
            <a:r>
              <a:rPr lang="en-CA" dirty="0"/>
              <a:t>SECOND LINE (IF NEEDED)</a:t>
            </a:r>
            <a:endParaRPr lang="en-US" dirty="0"/>
          </a:p>
        </p:txBody>
      </p:sp>
    </p:spTree>
    <p:extLst>
      <p:ext uri="{BB962C8B-B14F-4D97-AF65-F5344CB8AC3E}">
        <p14:creationId xmlns:p14="http://schemas.microsoft.com/office/powerpoint/2010/main" val="390116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a:stretch/>
        </p:blipFill>
        <p:spPr>
          <a:xfrm>
            <a:off x="5341495" y="6003562"/>
            <a:ext cx="1524000" cy="914399"/>
          </a:xfrm>
          <a:prstGeom prst="rect">
            <a:avLst/>
          </a:prstGeom>
          <a:noFill/>
          <a:ln>
            <a:noFill/>
          </a:ln>
        </p:spPr>
      </p:pic>
      <p:sp>
        <p:nvSpPr>
          <p:cNvPr id="100" name="Google Shape;100;p26"/>
          <p:cNvSpPr txBox="1">
            <a:spLocks noGrp="1"/>
          </p:cNvSpPr>
          <p:nvPr>
            <p:ph type="body" idx="1"/>
          </p:nvPr>
        </p:nvSpPr>
        <p:spPr>
          <a:xfrm>
            <a:off x="192698" y="170219"/>
            <a:ext cx="1236132" cy="312736"/>
          </a:xfrm>
          <a:prstGeom prst="rect">
            <a:avLst/>
          </a:prstGeom>
          <a:noFill/>
          <a:ln>
            <a:noFill/>
          </a:ln>
        </p:spPr>
        <p:txBody>
          <a:bodyPr spcFirstLastPara="1" wrap="square" lIns="68575" tIns="34275" rIns="68575" bIns="34275" anchor="ctr" anchorCtr="0">
            <a:noAutofit/>
          </a:bodyPr>
          <a:lstStyle>
            <a:lvl1pPr marL="609585" marR="0" lvl="0" indent="-304792" algn="l" rtl="0">
              <a:spcBef>
                <a:spcPts val="267"/>
              </a:spcBef>
              <a:spcAft>
                <a:spcPts val="0"/>
              </a:spcAft>
              <a:buClr>
                <a:srgbClr val="099459"/>
              </a:buClr>
              <a:buSzPts val="800"/>
              <a:buFont typeface="Arial"/>
              <a:buNone/>
              <a:defRPr sz="1067" b="1" i="0" u="none" strike="noStrike" cap="none">
                <a:solidFill>
                  <a:srgbClr val="099459"/>
                </a:solidFill>
                <a:latin typeface="Calibri"/>
                <a:ea typeface="Calibri"/>
                <a:cs typeface="Calibri"/>
                <a:sym typeface="Calibri"/>
              </a:defRPr>
            </a:lvl1pPr>
            <a:lvl2pPr marL="1219170" marR="0" lvl="1" indent="-482588" algn="l" rtl="0">
              <a:spcBef>
                <a:spcPts val="533"/>
              </a:spcBef>
              <a:spcAft>
                <a:spcPts val="0"/>
              </a:spcAft>
              <a:buClr>
                <a:schemeClr val="dk1"/>
              </a:buClr>
              <a:buSzPts val="2100"/>
              <a:buFont typeface="Arial"/>
              <a:buChar char="–"/>
              <a:defRPr sz="2800" b="0" i="0" u="none" strike="noStrike" cap="none">
                <a:solidFill>
                  <a:schemeClr val="dk1"/>
                </a:solidFill>
                <a:latin typeface="Century Gothic"/>
                <a:ea typeface="Century Gothic"/>
                <a:cs typeface="Century Gothic"/>
                <a:sym typeface="Century Gothic"/>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Century Gothic"/>
                <a:ea typeface="Century Gothic"/>
                <a:cs typeface="Century Gothic"/>
                <a:sym typeface="Century Gothic"/>
              </a:defRPr>
            </a:lvl3pPr>
            <a:lvl4pPr marL="2438339" marR="0" lvl="3"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4pPr>
            <a:lvl5pPr marL="3047924" marR="0" lvl="4"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5pPr>
            <a:lvl6pPr marL="3657509" marR="0" lvl="5"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6pPr>
            <a:lvl7pPr marL="4267093" marR="0" lvl="6"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7pPr>
            <a:lvl8pPr marL="4876678" marR="0" lvl="7"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8pPr>
            <a:lvl9pPr marL="5486263" marR="0" lvl="8" indent="-431789" algn="l" rtl="0">
              <a:spcBef>
                <a:spcPts val="400"/>
              </a:spcBef>
              <a:spcAft>
                <a:spcPts val="0"/>
              </a:spcAft>
              <a:buClr>
                <a:schemeClr val="dk1"/>
              </a:buClr>
              <a:buSzPts val="15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11178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897E985-5C31-BA4F-9D53-6D1F92F6209D}"/>
              </a:ext>
            </a:extLst>
          </p:cNvPr>
          <p:cNvPicPr>
            <a:picLocks noChangeAspect="1"/>
          </p:cNvPicPr>
          <p:nvPr userDrawn="1"/>
        </p:nvPicPr>
        <p:blipFill>
          <a:blip r:embed="rId11"/>
          <a:stretch>
            <a:fillRect/>
          </a:stretch>
        </p:blipFill>
        <p:spPr>
          <a:xfrm>
            <a:off x="11127746" y="0"/>
            <a:ext cx="1002584" cy="601550"/>
          </a:xfrm>
          <a:prstGeom prst="rect">
            <a:avLst/>
          </a:prstGeom>
        </p:spPr>
      </p:pic>
      <p:sp>
        <p:nvSpPr>
          <p:cNvPr id="6" name="Slide Number Placeholder 9">
            <a:extLst>
              <a:ext uri="{FF2B5EF4-FFF2-40B4-BE49-F238E27FC236}">
                <a16:creationId xmlns:a16="http://schemas.microsoft.com/office/drawing/2014/main" xmlns=""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dirty="0">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xmlns="" id="{BA85A284-937E-564E-8265-482D9D2BC830}"/>
              </a:ext>
            </a:extLst>
          </p:cNvPr>
          <p:cNvPicPr>
            <a:picLocks noChangeAspect="1"/>
          </p:cNvPicPr>
          <p:nvPr userDrawn="1"/>
        </p:nvPicPr>
        <p:blipFill>
          <a:blip r:embed="rId12"/>
          <a:stretch>
            <a:fillRect/>
          </a:stretch>
        </p:blipFill>
        <p:spPr>
          <a:xfrm>
            <a:off x="10849615" y="31315"/>
            <a:ext cx="1182655" cy="709593"/>
          </a:xfrm>
          <a:prstGeom prst="rect">
            <a:avLst/>
          </a:prstGeom>
        </p:spPr>
      </p:pic>
      <p:cxnSp>
        <p:nvCxnSpPr>
          <p:cNvPr id="11" name="Straight Connector 10">
            <a:extLst>
              <a:ext uri="{FF2B5EF4-FFF2-40B4-BE49-F238E27FC236}">
                <a16:creationId xmlns:a16="http://schemas.microsoft.com/office/drawing/2014/main" xmlns="" id="{BF1EEF19-D119-0049-BAB6-40F80A7CFE14}"/>
              </a:ext>
            </a:extLst>
          </p:cNvPr>
          <p:cNvCxnSpPr>
            <a:cxnSpLocks/>
          </p:cNvCxnSpPr>
          <p:nvPr userDrawn="1"/>
        </p:nvCxnSpPr>
        <p:spPr>
          <a:xfrm>
            <a:off x="110067" y="753533"/>
            <a:ext cx="11971866" cy="0"/>
          </a:xfrm>
          <a:prstGeom prst="line">
            <a:avLst/>
          </a:prstGeom>
          <a:ln w="28575">
            <a:solidFill>
              <a:srgbClr val="09945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2082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63" r:id="rId7"/>
    <p:sldLayoutId id="2147483764" r:id="rId8"/>
    <p:sldLayoutId id="2147483780" r:id="rId9"/>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99459"/>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xmlns=""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0B346B86-7389-2142-9353-2E349D31DDED}"/>
              </a:ext>
            </a:extLst>
          </p:cNvPr>
          <p:cNvPicPr>
            <a:picLocks noChangeAspect="1"/>
          </p:cNvPicPr>
          <p:nvPr userDrawn="1"/>
        </p:nvPicPr>
        <p:blipFill>
          <a:blip r:embed="rId8"/>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41874852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37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xmlns=""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0B346B86-7389-2142-9353-2E349D31DDED}"/>
              </a:ext>
            </a:extLst>
          </p:cNvPr>
          <p:cNvPicPr>
            <a:picLocks noChangeAspect="1"/>
          </p:cNvPicPr>
          <p:nvPr userDrawn="1"/>
        </p:nvPicPr>
        <p:blipFill>
          <a:blip r:embed="rId8"/>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068500900"/>
      </p:ext>
    </p:extLst>
  </p:cSld>
  <p:clrMap bg1="lt1" tx1="dk1" bg2="lt2" tx2="dk2" accent1="accent1" accent2="accent2" accent3="accent3" accent4="accent4" accent5="accent5" accent6="accent6" hlink="hlink" folHlink="folHlink"/>
  <p:sldLayoutIdLst>
    <p:sldLayoutId id="2147483719" r:id="rId1"/>
    <p:sldLayoutId id="2147483712" r:id="rId2"/>
    <p:sldLayoutId id="2147483714" r:id="rId3"/>
    <p:sldLayoutId id="2147483715" r:id="rId4"/>
    <p:sldLayoutId id="2147483716" r:id="rId5"/>
    <p:sldLayoutId id="2147483717"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xmlns=""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0B346B86-7389-2142-9353-2E349D31DDED}"/>
              </a:ext>
            </a:extLst>
          </p:cNvPr>
          <p:cNvPicPr>
            <a:picLocks noChangeAspect="1"/>
          </p:cNvPicPr>
          <p:nvPr userDrawn="1"/>
        </p:nvPicPr>
        <p:blipFill>
          <a:blip r:embed="rId14"/>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265672959"/>
      </p:ext>
    </p:extLst>
  </p:cSld>
  <p:clrMap bg1="lt1" tx1="dk1" bg2="lt2" tx2="dk2" accent1="accent1" accent2="accent2" accent3="accent3" accent4="accent4" accent5="accent5" accent6="accent6" hlink="hlink" folHlink="folHlink"/>
  <p:sldLayoutIdLst>
    <p:sldLayoutId id="2147483705" r:id="rId1"/>
    <p:sldLayoutId id="2147483728" r:id="rId2"/>
    <p:sldLayoutId id="2147483729" r:id="rId3"/>
    <p:sldLayoutId id="2147483730" r:id="rId4"/>
    <p:sldLayoutId id="2147483731" r:id="rId5"/>
    <p:sldLayoutId id="2147483732" r:id="rId6"/>
    <p:sldLayoutId id="2147483733" r:id="rId7"/>
    <p:sldLayoutId id="2147483706" r:id="rId8"/>
    <p:sldLayoutId id="2147483707" r:id="rId9"/>
    <p:sldLayoutId id="2147483708" r:id="rId10"/>
    <p:sldLayoutId id="2147483709" r:id="rId11"/>
    <p:sldLayoutId id="2147483710" r:id="rId12"/>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xmlns=""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dirty="0">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xmlns="" id="{EACC21EB-A124-1B41-A8F4-E5249EDB11EE}"/>
              </a:ext>
            </a:extLst>
          </p:cNvPr>
          <p:cNvPicPr>
            <a:picLocks noChangeAspect="1"/>
          </p:cNvPicPr>
          <p:nvPr userDrawn="1"/>
        </p:nvPicPr>
        <p:blipFill>
          <a:blip r:embed="rId9"/>
          <a:stretch>
            <a:fillRect/>
          </a:stretch>
        </p:blipFill>
        <p:spPr>
          <a:xfrm>
            <a:off x="5437717" y="6118735"/>
            <a:ext cx="1182655" cy="709593"/>
          </a:xfrm>
          <a:prstGeom prst="rect">
            <a:avLst/>
          </a:prstGeom>
        </p:spPr>
      </p:pic>
    </p:spTree>
    <p:extLst>
      <p:ext uri="{BB962C8B-B14F-4D97-AF65-F5344CB8AC3E}">
        <p14:creationId xmlns:p14="http://schemas.microsoft.com/office/powerpoint/2010/main" val="100174061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chtarget.com/whatis/definition/business-process-transformatio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2B723784-FDE0-B4E4-1614-66C39DA5DB79}"/>
              </a:ext>
            </a:extLst>
          </p:cNvPr>
          <p:cNvSpPr>
            <a:spLocks noGrp="1"/>
          </p:cNvSpPr>
          <p:nvPr>
            <p:ph type="body" sz="quarter" idx="13"/>
          </p:nvPr>
        </p:nvSpPr>
        <p:spPr/>
        <p:txBody>
          <a:bodyPr/>
          <a:lstStyle/>
          <a:p>
            <a:endParaRPr lang="es-PE"/>
          </a:p>
        </p:txBody>
      </p:sp>
      <p:sp>
        <p:nvSpPr>
          <p:cNvPr id="3" name="CuadroTexto 2">
            <a:extLst>
              <a:ext uri="{FF2B5EF4-FFF2-40B4-BE49-F238E27FC236}">
                <a16:creationId xmlns:a16="http://schemas.microsoft.com/office/drawing/2014/main" xmlns="" id="{7A483C2D-317A-8E4F-D711-156419AB0262}"/>
              </a:ext>
            </a:extLst>
          </p:cNvPr>
          <p:cNvSpPr txBox="1"/>
          <p:nvPr/>
        </p:nvSpPr>
        <p:spPr>
          <a:xfrm>
            <a:off x="3037310" y="1253067"/>
            <a:ext cx="5766322" cy="584775"/>
          </a:xfrm>
          <a:prstGeom prst="rect">
            <a:avLst/>
          </a:prstGeom>
          <a:noFill/>
        </p:spPr>
        <p:txBody>
          <a:bodyPr wrap="none" rtlCol="0">
            <a:spAutoFit/>
          </a:bodyPr>
          <a:lstStyle/>
          <a:p>
            <a:r>
              <a:rPr lang="es-PE" sz="3200" b="1" dirty="0">
                <a:solidFill>
                  <a:srgbClr val="099459"/>
                </a:solidFill>
              </a:rPr>
              <a:t> Getting to know each other</a:t>
            </a:r>
          </a:p>
        </p:txBody>
      </p:sp>
      <p:sp>
        <p:nvSpPr>
          <p:cNvPr id="4" name="CuadroTexto 3">
            <a:extLst>
              <a:ext uri="{FF2B5EF4-FFF2-40B4-BE49-F238E27FC236}">
                <a16:creationId xmlns:a16="http://schemas.microsoft.com/office/drawing/2014/main" xmlns="" id="{0EAF9F51-BEA1-D2C7-0187-5E3C3CC83104}"/>
              </a:ext>
            </a:extLst>
          </p:cNvPr>
          <p:cNvSpPr txBox="1"/>
          <p:nvPr/>
        </p:nvSpPr>
        <p:spPr>
          <a:xfrm>
            <a:off x="711200" y="2459504"/>
            <a:ext cx="3742267" cy="1938992"/>
          </a:xfrm>
          <a:prstGeom prst="rect">
            <a:avLst/>
          </a:prstGeom>
          <a:noFill/>
        </p:spPr>
        <p:txBody>
          <a:bodyPr wrap="square" rtlCol="0">
            <a:spAutoFit/>
          </a:bodyPr>
          <a:lstStyle/>
          <a:p>
            <a:r>
              <a:rPr lang="es-PE" sz="2400" dirty="0">
                <a:solidFill>
                  <a:srgbClr val="099459"/>
                </a:solidFill>
              </a:rPr>
              <a:t>LET’S CREATE A PHYSICAL SYSTEM!</a:t>
            </a:r>
          </a:p>
          <a:p>
            <a:endParaRPr lang="es-PE" sz="2400" dirty="0">
              <a:solidFill>
                <a:srgbClr val="099459"/>
              </a:solidFill>
            </a:endParaRPr>
          </a:p>
          <a:p>
            <a:endParaRPr lang="es-PE" sz="2400" dirty="0">
              <a:solidFill>
                <a:srgbClr val="099459"/>
              </a:solidFill>
            </a:endParaRPr>
          </a:p>
          <a:p>
            <a:r>
              <a:rPr lang="es-PE" sz="2400" dirty="0">
                <a:solidFill>
                  <a:srgbClr val="099459"/>
                </a:solidFill>
              </a:rPr>
              <a:t>Position yourself …</a:t>
            </a:r>
          </a:p>
        </p:txBody>
      </p:sp>
      <p:sp>
        <p:nvSpPr>
          <p:cNvPr id="5" name="CuadroTexto 4">
            <a:extLst>
              <a:ext uri="{FF2B5EF4-FFF2-40B4-BE49-F238E27FC236}">
                <a16:creationId xmlns:a16="http://schemas.microsoft.com/office/drawing/2014/main" xmlns="" id="{8BF49241-03E4-30E9-EEBF-57BA2B193FD6}"/>
              </a:ext>
            </a:extLst>
          </p:cNvPr>
          <p:cNvSpPr txBox="1"/>
          <p:nvPr/>
        </p:nvSpPr>
        <p:spPr>
          <a:xfrm>
            <a:off x="4947709" y="2309943"/>
            <a:ext cx="5243743" cy="223811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s-PE" sz="2400" dirty="0">
                <a:solidFill>
                  <a:srgbClr val="099459"/>
                </a:solidFill>
              </a:rPr>
              <a:t>Where do you live?</a:t>
            </a:r>
          </a:p>
          <a:p>
            <a:pPr marL="285750" indent="-285750">
              <a:lnSpc>
                <a:spcPct val="150000"/>
              </a:lnSpc>
              <a:buFont typeface="Arial" panose="020B0604020202020204" pitchFamily="34" charset="0"/>
              <a:buChar char="•"/>
            </a:pPr>
            <a:r>
              <a:rPr lang="es-PE" sz="2400" dirty="0">
                <a:solidFill>
                  <a:srgbClr val="099459"/>
                </a:solidFill>
              </a:rPr>
              <a:t>What languages do you speak?</a:t>
            </a:r>
          </a:p>
          <a:p>
            <a:pPr marL="285750" indent="-285750">
              <a:lnSpc>
                <a:spcPct val="150000"/>
              </a:lnSpc>
              <a:buFont typeface="Arial" panose="020B0604020202020204" pitchFamily="34" charset="0"/>
              <a:buChar char="•"/>
            </a:pPr>
            <a:r>
              <a:rPr lang="es-PE" sz="2400" dirty="0">
                <a:solidFill>
                  <a:srgbClr val="099459"/>
                </a:solidFill>
              </a:rPr>
              <a:t>What is your background?</a:t>
            </a:r>
          </a:p>
          <a:p>
            <a:pPr marL="285750" indent="-285750">
              <a:lnSpc>
                <a:spcPct val="150000"/>
              </a:lnSpc>
              <a:buFont typeface="Arial" panose="020B0604020202020204" pitchFamily="34" charset="0"/>
              <a:buChar char="•"/>
            </a:pPr>
            <a:r>
              <a:rPr lang="es-PE" sz="2400" dirty="0">
                <a:solidFill>
                  <a:srgbClr val="099459"/>
                </a:solidFill>
              </a:rPr>
              <a:t>What do you work on?</a:t>
            </a:r>
          </a:p>
        </p:txBody>
      </p:sp>
      <p:cxnSp>
        <p:nvCxnSpPr>
          <p:cNvPr id="7" name="Conector recto 6">
            <a:extLst>
              <a:ext uri="{FF2B5EF4-FFF2-40B4-BE49-F238E27FC236}">
                <a16:creationId xmlns:a16="http://schemas.microsoft.com/office/drawing/2014/main" xmlns="" id="{BE3F898F-5F6C-7EC7-0F7E-4A5E9D8B5CDA}"/>
              </a:ext>
            </a:extLst>
          </p:cNvPr>
          <p:cNvCxnSpPr/>
          <p:nvPr/>
        </p:nvCxnSpPr>
        <p:spPr>
          <a:xfrm>
            <a:off x="810763" y="3706462"/>
            <a:ext cx="2827867" cy="0"/>
          </a:xfrm>
          <a:prstGeom prst="line">
            <a:avLst/>
          </a:prstGeom>
          <a:ln w="63500">
            <a:solidFill>
              <a:schemeClr val="bg2"/>
            </a:solidFill>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xmlns="" id="{792FFB08-4448-B59E-C2AA-F49D037F7DEB}"/>
              </a:ext>
            </a:extLst>
          </p:cNvPr>
          <p:cNvSpPr txBox="1"/>
          <p:nvPr/>
        </p:nvSpPr>
        <p:spPr>
          <a:xfrm>
            <a:off x="914400" y="5113867"/>
            <a:ext cx="3299301" cy="923330"/>
          </a:xfrm>
          <a:prstGeom prst="rect">
            <a:avLst/>
          </a:prstGeom>
          <a:noFill/>
        </p:spPr>
        <p:txBody>
          <a:bodyPr wrap="none" rtlCol="0">
            <a:spAutoFit/>
          </a:bodyPr>
          <a:lstStyle/>
          <a:p>
            <a:r>
              <a:rPr lang="es-PE" dirty="0">
                <a:solidFill>
                  <a:srgbClr val="099459"/>
                </a:solidFill>
              </a:rPr>
              <a:t>Exercise:</a:t>
            </a:r>
          </a:p>
          <a:p>
            <a:r>
              <a:rPr lang="es-PE" dirty="0">
                <a:solidFill>
                  <a:srgbClr val="099459"/>
                </a:solidFill>
              </a:rPr>
              <a:t>Sociometric / constellations</a:t>
            </a:r>
          </a:p>
          <a:p>
            <a:r>
              <a:rPr lang="es-PE" dirty="0">
                <a:solidFill>
                  <a:srgbClr val="099459"/>
                </a:solidFill>
              </a:rPr>
              <a:t>What we have in common</a:t>
            </a:r>
          </a:p>
        </p:txBody>
      </p:sp>
      <p:sp>
        <p:nvSpPr>
          <p:cNvPr id="9" name="CuadroTexto 8">
            <a:extLst>
              <a:ext uri="{FF2B5EF4-FFF2-40B4-BE49-F238E27FC236}">
                <a16:creationId xmlns:a16="http://schemas.microsoft.com/office/drawing/2014/main" xmlns="" id="{65FB5355-08E7-2536-3316-777EEBFDE651}"/>
              </a:ext>
            </a:extLst>
          </p:cNvPr>
          <p:cNvSpPr txBox="1"/>
          <p:nvPr/>
        </p:nvSpPr>
        <p:spPr>
          <a:xfrm>
            <a:off x="5367867" y="5198533"/>
            <a:ext cx="2541080" cy="369332"/>
          </a:xfrm>
          <a:prstGeom prst="rect">
            <a:avLst/>
          </a:prstGeom>
          <a:noFill/>
        </p:spPr>
        <p:txBody>
          <a:bodyPr wrap="none" rtlCol="0">
            <a:spAutoFit/>
          </a:bodyPr>
          <a:lstStyle/>
          <a:p>
            <a:r>
              <a:rPr lang="es-PE" dirty="0">
                <a:solidFill>
                  <a:srgbClr val="099459"/>
                </a:solidFill>
              </a:rPr>
              <a:t>Where are the stars? </a:t>
            </a:r>
          </a:p>
        </p:txBody>
      </p:sp>
    </p:spTree>
    <p:extLst>
      <p:ext uri="{BB962C8B-B14F-4D97-AF65-F5344CB8AC3E}">
        <p14:creationId xmlns:p14="http://schemas.microsoft.com/office/powerpoint/2010/main" val="24006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ED44E7-9871-4447-9BC7-13DA6DA0232D}"/>
              </a:ext>
            </a:extLst>
          </p:cNvPr>
          <p:cNvSpPr>
            <a:spLocks noGrp="1"/>
          </p:cNvSpPr>
          <p:nvPr>
            <p:ph type="body" sz="quarter" idx="13"/>
          </p:nvPr>
        </p:nvSpPr>
        <p:spPr/>
        <p:txBody>
          <a:bodyPr/>
          <a:lstStyle/>
          <a:p>
            <a:r>
              <a:rPr lang="x-none" dirty="0"/>
              <a:t>OLC</a:t>
            </a:r>
          </a:p>
        </p:txBody>
      </p:sp>
      <p:sp>
        <p:nvSpPr>
          <p:cNvPr id="3" name="Rectangle 2">
            <a:extLst>
              <a:ext uri="{FF2B5EF4-FFF2-40B4-BE49-F238E27FC236}">
                <a16:creationId xmlns:a16="http://schemas.microsoft.com/office/drawing/2014/main" xmlns="" id="{B904C2B3-41C0-EE4E-BCA6-39406FA7AEAD}"/>
              </a:ext>
            </a:extLst>
          </p:cNvPr>
          <p:cNvSpPr/>
          <p:nvPr/>
        </p:nvSpPr>
        <p:spPr>
          <a:xfrm>
            <a:off x="5622937" y="1225034"/>
            <a:ext cx="5969767" cy="584775"/>
          </a:xfrm>
          <a:prstGeom prst="rect">
            <a:avLst/>
          </a:prstGeom>
        </p:spPr>
        <p:txBody>
          <a:bodyPr wrap="square">
            <a:spAutoFit/>
          </a:bodyPr>
          <a:lstStyle/>
          <a:p>
            <a:r>
              <a:rPr lang="en-GB" sz="3200" b="1" dirty="0">
                <a:solidFill>
                  <a:srgbClr val="099459"/>
                </a:solidFill>
              </a:rPr>
              <a:t>Leadership Styles </a:t>
            </a:r>
          </a:p>
        </p:txBody>
      </p:sp>
      <p:sp>
        <p:nvSpPr>
          <p:cNvPr id="7" name="Rectangle 6">
            <a:extLst>
              <a:ext uri="{FF2B5EF4-FFF2-40B4-BE49-F238E27FC236}">
                <a16:creationId xmlns:a16="http://schemas.microsoft.com/office/drawing/2014/main" xmlns="" id="{39B8D471-DB5E-534D-8843-ED25F9091E05}"/>
              </a:ext>
            </a:extLst>
          </p:cNvPr>
          <p:cNvSpPr/>
          <p:nvPr/>
        </p:nvSpPr>
        <p:spPr>
          <a:xfrm>
            <a:off x="4673600" y="5303520"/>
            <a:ext cx="949336" cy="540704"/>
          </a:xfrm>
          <a:prstGeom prst="rect">
            <a:avLst/>
          </a:prstGeom>
          <a:solidFill>
            <a:schemeClr val="tx1"/>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9CB08826-2DEE-0743-B14C-244FE053A902}"/>
              </a:ext>
            </a:extLst>
          </p:cNvPr>
          <p:cNvSpPr txBox="1"/>
          <p:nvPr/>
        </p:nvSpPr>
        <p:spPr>
          <a:xfrm>
            <a:off x="5622936" y="1946652"/>
            <a:ext cx="5969768" cy="4708981"/>
          </a:xfrm>
          <a:prstGeom prst="rect">
            <a:avLst/>
          </a:prstGeom>
          <a:noFill/>
        </p:spPr>
        <p:txBody>
          <a:bodyPr wrap="square" rtlCol="0">
            <a:spAutoFit/>
          </a:bodyPr>
          <a:lstStyle/>
          <a:p>
            <a:pPr marL="514350" indent="-514350">
              <a:buFont typeface="+mj-lt"/>
              <a:buAutoNum type="arabicPeriod"/>
            </a:pPr>
            <a:r>
              <a:rPr lang="en-GB" sz="2000" dirty="0">
                <a:solidFill>
                  <a:srgbClr val="002372"/>
                </a:solidFill>
              </a:rPr>
              <a:t>Autocratic</a:t>
            </a:r>
          </a:p>
          <a:p>
            <a:pPr marL="514350" indent="-514350">
              <a:buFont typeface="+mj-lt"/>
              <a:buAutoNum type="arabicPeriod"/>
            </a:pPr>
            <a:r>
              <a:rPr lang="en-GB" sz="2000" dirty="0">
                <a:solidFill>
                  <a:srgbClr val="002372"/>
                </a:solidFill>
              </a:rPr>
              <a:t>Democratic</a:t>
            </a:r>
          </a:p>
          <a:p>
            <a:pPr marL="514350" indent="-514350">
              <a:buFont typeface="+mj-lt"/>
              <a:buAutoNum type="arabicPeriod"/>
            </a:pPr>
            <a:r>
              <a:rPr lang="en-GB" sz="2000" dirty="0">
                <a:solidFill>
                  <a:srgbClr val="002372"/>
                </a:solidFill>
              </a:rPr>
              <a:t>Strategic</a:t>
            </a:r>
          </a:p>
          <a:p>
            <a:pPr marL="514350" indent="-514350">
              <a:buFont typeface="+mj-lt"/>
              <a:buAutoNum type="arabicPeriod"/>
            </a:pPr>
            <a:r>
              <a:rPr lang="en-GB" sz="2000" dirty="0">
                <a:solidFill>
                  <a:srgbClr val="002372"/>
                </a:solidFill>
              </a:rPr>
              <a:t>Transformational</a:t>
            </a:r>
          </a:p>
          <a:p>
            <a:pPr marL="514350" indent="-514350">
              <a:buFont typeface="+mj-lt"/>
              <a:buAutoNum type="arabicPeriod"/>
            </a:pPr>
            <a:r>
              <a:rPr lang="en-GB" sz="2000" dirty="0">
                <a:solidFill>
                  <a:srgbClr val="002372"/>
                </a:solidFill>
              </a:rPr>
              <a:t>Team</a:t>
            </a:r>
          </a:p>
          <a:p>
            <a:pPr marL="514350" indent="-514350">
              <a:buFont typeface="+mj-lt"/>
              <a:buAutoNum type="arabicPeriod"/>
            </a:pPr>
            <a:r>
              <a:rPr lang="en-GB" sz="2000" dirty="0">
                <a:solidFill>
                  <a:srgbClr val="002372"/>
                </a:solidFill>
              </a:rPr>
              <a:t>Cross-cultural</a:t>
            </a:r>
          </a:p>
          <a:p>
            <a:pPr marL="514350" indent="-514350">
              <a:buFont typeface="+mj-lt"/>
              <a:buAutoNum type="arabicPeriod"/>
            </a:pPr>
            <a:r>
              <a:rPr lang="en-GB" sz="2000" dirty="0">
                <a:solidFill>
                  <a:srgbClr val="002372"/>
                </a:solidFill>
              </a:rPr>
              <a:t>Facilitative</a:t>
            </a:r>
          </a:p>
          <a:p>
            <a:pPr marL="514350" indent="-514350">
              <a:buFont typeface="+mj-lt"/>
              <a:buAutoNum type="arabicPeriod"/>
            </a:pPr>
            <a:r>
              <a:rPr lang="en-GB" sz="2000" dirty="0">
                <a:solidFill>
                  <a:srgbClr val="002372"/>
                </a:solidFill>
              </a:rPr>
              <a:t>Laissez-faire</a:t>
            </a:r>
          </a:p>
          <a:p>
            <a:pPr marL="514350" indent="-514350">
              <a:buFont typeface="+mj-lt"/>
              <a:buAutoNum type="arabicPeriod"/>
            </a:pPr>
            <a:r>
              <a:rPr lang="en-GB" sz="2000" dirty="0">
                <a:solidFill>
                  <a:srgbClr val="002372"/>
                </a:solidFill>
              </a:rPr>
              <a:t>Transactional</a:t>
            </a:r>
          </a:p>
          <a:p>
            <a:pPr marL="514350" indent="-514350">
              <a:buFont typeface="+mj-lt"/>
              <a:buAutoNum type="arabicPeriod"/>
            </a:pPr>
            <a:r>
              <a:rPr lang="en-GB" sz="2000" dirty="0">
                <a:solidFill>
                  <a:srgbClr val="002372"/>
                </a:solidFill>
              </a:rPr>
              <a:t>Coaching</a:t>
            </a:r>
          </a:p>
          <a:p>
            <a:pPr marL="514350" indent="-514350">
              <a:buFont typeface="+mj-lt"/>
              <a:buAutoNum type="arabicPeriod"/>
            </a:pPr>
            <a:r>
              <a:rPr lang="en-GB" sz="2000" dirty="0">
                <a:solidFill>
                  <a:srgbClr val="002372"/>
                </a:solidFill>
              </a:rPr>
              <a:t>Charismatic</a:t>
            </a:r>
          </a:p>
          <a:p>
            <a:pPr marL="514350" indent="-514350">
              <a:buFont typeface="+mj-lt"/>
              <a:buAutoNum type="arabicPeriod"/>
            </a:pPr>
            <a:r>
              <a:rPr lang="en-GB" sz="2000" dirty="0">
                <a:solidFill>
                  <a:srgbClr val="002372"/>
                </a:solidFill>
              </a:rPr>
              <a:t>Visionary</a:t>
            </a:r>
          </a:p>
          <a:p>
            <a:pPr marL="514350" indent="-514350">
              <a:buFont typeface="+mj-lt"/>
              <a:buAutoNum type="arabicPeriod"/>
            </a:pPr>
            <a:r>
              <a:rPr lang="en-GB" sz="2000" dirty="0">
                <a:solidFill>
                  <a:srgbClr val="002372"/>
                </a:solidFill>
              </a:rPr>
              <a:t>Servant</a:t>
            </a:r>
          </a:p>
          <a:p>
            <a:pPr marL="514350" indent="-514350">
              <a:buFont typeface="+mj-lt"/>
              <a:buAutoNum type="arabicPeriod"/>
            </a:pPr>
            <a:r>
              <a:rPr lang="en-GB" sz="2000" dirty="0">
                <a:solidFill>
                  <a:srgbClr val="002372"/>
                </a:solidFill>
              </a:rPr>
              <a:t>And my personal favourite…</a:t>
            </a:r>
          </a:p>
          <a:p>
            <a:endParaRPr lang="en-GB" sz="2000" dirty="0">
              <a:solidFill>
                <a:srgbClr val="002372"/>
              </a:solidFill>
            </a:endParaRPr>
          </a:p>
        </p:txBody>
      </p:sp>
      <p:pic>
        <p:nvPicPr>
          <p:cNvPr id="4098" name="Picture 2" descr="Leadership Mindsets for the New Economy">
            <a:extLst>
              <a:ext uri="{FF2B5EF4-FFF2-40B4-BE49-F238E27FC236}">
                <a16:creationId xmlns:a16="http://schemas.microsoft.com/office/drawing/2014/main" xmlns="" id="{CD4E047D-9F30-4E4B-866A-C121E4DFE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7671" y="2016297"/>
            <a:ext cx="5017191" cy="343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9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ED44E7-9871-4447-9BC7-13DA6DA0232D}"/>
              </a:ext>
            </a:extLst>
          </p:cNvPr>
          <p:cNvSpPr>
            <a:spLocks noGrp="1"/>
          </p:cNvSpPr>
          <p:nvPr>
            <p:ph type="body" sz="quarter" idx="13"/>
          </p:nvPr>
        </p:nvSpPr>
        <p:spPr/>
        <p:txBody>
          <a:bodyPr/>
          <a:lstStyle/>
          <a:p>
            <a:r>
              <a:rPr lang="x-none" dirty="0"/>
              <a:t>OLC</a:t>
            </a:r>
          </a:p>
        </p:txBody>
      </p:sp>
      <p:sp>
        <p:nvSpPr>
          <p:cNvPr id="7" name="Rectangle 6">
            <a:extLst>
              <a:ext uri="{FF2B5EF4-FFF2-40B4-BE49-F238E27FC236}">
                <a16:creationId xmlns:a16="http://schemas.microsoft.com/office/drawing/2014/main" xmlns="" id="{39B8D471-DB5E-534D-8843-ED25F9091E05}"/>
              </a:ext>
            </a:extLst>
          </p:cNvPr>
          <p:cNvSpPr/>
          <p:nvPr/>
        </p:nvSpPr>
        <p:spPr>
          <a:xfrm>
            <a:off x="4673600" y="5303520"/>
            <a:ext cx="949336" cy="540704"/>
          </a:xfrm>
          <a:prstGeom prst="rect">
            <a:avLst/>
          </a:prstGeom>
          <a:solidFill>
            <a:schemeClr val="tx1"/>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a16="http://schemas.microsoft.com/office/drawing/2014/main" xmlns="" id="{BFF62260-DF5F-B746-82DE-97BD74E0E7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07067" y="0"/>
            <a:ext cx="9177866" cy="6942666"/>
          </a:xfrm>
          <a:prstGeom prst="rect">
            <a:avLst/>
          </a:prstGeom>
        </p:spPr>
      </p:pic>
    </p:spTree>
    <p:extLst>
      <p:ext uri="{BB962C8B-B14F-4D97-AF65-F5344CB8AC3E}">
        <p14:creationId xmlns:p14="http://schemas.microsoft.com/office/powerpoint/2010/main" val="102262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0A51B49-9E72-2F40-825C-BB26499E4E0B}"/>
              </a:ext>
            </a:extLst>
          </p:cNvPr>
          <p:cNvPicPr>
            <a:picLocks noChangeAspect="1"/>
          </p:cNvPicPr>
          <p:nvPr/>
        </p:nvPicPr>
        <p:blipFill rotWithShape="1">
          <a:blip r:embed="rId3"/>
          <a:srcRect l="2450" t="5349" r="4678" b="18219"/>
          <a:stretch/>
        </p:blipFill>
        <p:spPr>
          <a:xfrm>
            <a:off x="-1" y="0"/>
            <a:ext cx="12192001" cy="6858000"/>
          </a:xfrm>
          <a:prstGeom prst="rect">
            <a:avLst/>
          </a:prstGeom>
        </p:spPr>
      </p:pic>
      <p:sp>
        <p:nvSpPr>
          <p:cNvPr id="9" name="Rectangle 8">
            <a:extLst>
              <a:ext uri="{FF2B5EF4-FFF2-40B4-BE49-F238E27FC236}">
                <a16:creationId xmlns:a16="http://schemas.microsoft.com/office/drawing/2014/main" xmlns="" id="{69986B33-6646-454D-A35E-5819CBE71B02}"/>
              </a:ext>
            </a:extLst>
          </p:cNvPr>
          <p:cNvSpPr/>
          <p:nvPr/>
        </p:nvSpPr>
        <p:spPr>
          <a:xfrm>
            <a:off x="163973" y="685800"/>
            <a:ext cx="11864051" cy="1200329"/>
          </a:xfrm>
          <a:prstGeom prst="rect">
            <a:avLst/>
          </a:prstGeom>
        </p:spPr>
        <p:txBody>
          <a:bodyPr wrap="square">
            <a:spAutoFit/>
          </a:bodyPr>
          <a:lstStyle/>
          <a:p>
            <a:pPr algn="ctr"/>
            <a:r>
              <a:rPr lang="en-GB" sz="7200" dirty="0"/>
              <a:t>Change Agent </a:t>
            </a:r>
          </a:p>
        </p:txBody>
      </p:sp>
    </p:spTree>
    <p:extLst>
      <p:ext uri="{BB962C8B-B14F-4D97-AF65-F5344CB8AC3E}">
        <p14:creationId xmlns:p14="http://schemas.microsoft.com/office/powerpoint/2010/main" val="20371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135D5997-0CD5-5D77-8CE9-523825EB706B}"/>
              </a:ext>
            </a:extLst>
          </p:cNvPr>
          <p:cNvSpPr>
            <a:spLocks noGrp="1"/>
          </p:cNvSpPr>
          <p:nvPr>
            <p:ph type="body" sz="quarter" idx="13"/>
          </p:nvPr>
        </p:nvSpPr>
        <p:spPr/>
        <p:txBody>
          <a:bodyPr/>
          <a:lstStyle/>
          <a:p>
            <a:endParaRPr lang="es-PE"/>
          </a:p>
        </p:txBody>
      </p:sp>
      <p:sp>
        <p:nvSpPr>
          <p:cNvPr id="3" name="CuadroTexto 2">
            <a:extLst>
              <a:ext uri="{FF2B5EF4-FFF2-40B4-BE49-F238E27FC236}">
                <a16:creationId xmlns:a16="http://schemas.microsoft.com/office/drawing/2014/main" xmlns="" id="{E0DF6832-B0E7-4D4E-66E0-0B74EE1EBCC8}"/>
              </a:ext>
            </a:extLst>
          </p:cNvPr>
          <p:cNvSpPr txBox="1"/>
          <p:nvPr/>
        </p:nvSpPr>
        <p:spPr>
          <a:xfrm>
            <a:off x="965200" y="1117600"/>
            <a:ext cx="10143067" cy="4062651"/>
          </a:xfrm>
          <a:prstGeom prst="rect">
            <a:avLst/>
          </a:prstGeom>
          <a:noFill/>
        </p:spPr>
        <p:txBody>
          <a:bodyPr wrap="square" rtlCol="0">
            <a:spAutoFit/>
          </a:bodyPr>
          <a:lstStyle/>
          <a:p>
            <a:pPr algn="l"/>
            <a:r>
              <a:rPr lang="es-PE" sz="2400" b="1" i="0" dirty="0">
                <a:solidFill>
                  <a:srgbClr val="323232"/>
                </a:solidFill>
                <a:effectLst/>
                <a:latin typeface="Arial" panose="020B0604020202020204" pitchFamily="34" charset="0"/>
              </a:rPr>
              <a:t>What is a change agent?</a:t>
            </a:r>
          </a:p>
          <a:p>
            <a:pPr algn="l"/>
            <a:endParaRPr lang="es-PE" sz="2400" b="1" i="0" dirty="0">
              <a:solidFill>
                <a:srgbClr val="323232"/>
              </a:solidFill>
              <a:effectLst/>
              <a:latin typeface="Arial" panose="020B0604020202020204" pitchFamily="34" charset="0"/>
            </a:endParaRPr>
          </a:p>
          <a:p>
            <a:pPr algn="l"/>
            <a:r>
              <a:rPr lang="es-PE" sz="2400" b="0" i="0" dirty="0">
                <a:solidFill>
                  <a:srgbClr val="666666"/>
                </a:solidFill>
                <a:effectLst/>
                <a:latin typeface="Arial" panose="020B0604020202020204" pitchFamily="34" charset="0"/>
              </a:rPr>
              <a:t>A change agent, or agent of change, is someone who promotes and enables change to happen within any group or organization.</a:t>
            </a:r>
          </a:p>
          <a:p>
            <a:pPr algn="l"/>
            <a:endParaRPr lang="es-PE" sz="2400" b="0" i="0" dirty="0">
              <a:solidFill>
                <a:srgbClr val="666666"/>
              </a:solidFill>
              <a:effectLst/>
              <a:latin typeface="Arial" panose="020B0604020202020204" pitchFamily="34" charset="0"/>
            </a:endParaRPr>
          </a:p>
          <a:p>
            <a:pPr algn="l"/>
            <a:r>
              <a:rPr lang="es-PE" sz="2400" b="0" i="0" dirty="0">
                <a:solidFill>
                  <a:srgbClr val="666666"/>
                </a:solidFill>
                <a:effectLst/>
                <a:latin typeface="Arial" panose="020B0604020202020204" pitchFamily="34" charset="0"/>
              </a:rPr>
              <a:t>A change agent is an individual who promotes and supports a new way of doing something within the company/organization </a:t>
            </a:r>
          </a:p>
          <a:p>
            <a:pPr algn="l"/>
            <a:endParaRPr lang="es-PE" sz="2400" dirty="0">
              <a:solidFill>
                <a:srgbClr val="666666"/>
              </a:solidFill>
              <a:latin typeface="Arial" panose="020B0604020202020204" pitchFamily="34" charset="0"/>
            </a:endParaRPr>
          </a:p>
          <a:p>
            <a:pPr algn="l"/>
            <a:r>
              <a:rPr lang="es-PE" sz="2400" b="0" i="0" dirty="0">
                <a:solidFill>
                  <a:srgbClr val="666666"/>
                </a:solidFill>
                <a:effectLst/>
                <a:latin typeface="Arial" panose="020B0604020202020204" pitchFamily="34" charset="0"/>
              </a:rPr>
              <a:t>Examples: a new process, the adoption of a new management structure or the </a:t>
            </a:r>
            <a:r>
              <a:rPr lang="es-PE" sz="2400" b="0" i="0" u="sng" dirty="0">
                <a:solidFill>
                  <a:srgbClr val="099459"/>
                </a:solidFill>
                <a:effectLst/>
                <a:latin typeface="Arial" panose="020B0604020202020204" pitchFamily="34" charset="0"/>
                <a:hlinkClick r:id="rId2">
                  <a:extLst>
                    <a:ext uri="{A12FA001-AC4F-418D-AE19-62706E023703}">
                      <ahyp:hlinkClr xmlns:ahyp="http://schemas.microsoft.com/office/drawing/2018/hyperlinkcolor" xmlns="" val="tx"/>
                    </a:ext>
                  </a:extLst>
                </a:hlinkClick>
              </a:rPr>
              <a:t>transformation of an old business model</a:t>
            </a:r>
            <a:r>
              <a:rPr lang="es-PE" sz="2400" b="0" i="0" dirty="0">
                <a:solidFill>
                  <a:srgbClr val="099459"/>
                </a:solidFill>
                <a:effectLst/>
                <a:latin typeface="Arial" panose="020B0604020202020204" pitchFamily="34" charset="0"/>
              </a:rPr>
              <a:t> </a:t>
            </a:r>
            <a:r>
              <a:rPr lang="es-PE" sz="2400" b="0" i="0" dirty="0">
                <a:solidFill>
                  <a:srgbClr val="666666"/>
                </a:solidFill>
                <a:effectLst/>
                <a:latin typeface="Arial" panose="020B0604020202020204" pitchFamily="34" charset="0"/>
              </a:rPr>
              <a:t>to a new one.</a:t>
            </a:r>
          </a:p>
          <a:p>
            <a:endParaRPr lang="es-PE" dirty="0"/>
          </a:p>
        </p:txBody>
      </p:sp>
    </p:spTree>
    <p:extLst>
      <p:ext uri="{BB962C8B-B14F-4D97-AF65-F5344CB8AC3E}">
        <p14:creationId xmlns:p14="http://schemas.microsoft.com/office/powerpoint/2010/main" val="26005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A995D81-47D6-9C4A-BE0B-652FA4897F52}"/>
              </a:ext>
            </a:extLst>
          </p:cNvPr>
          <p:cNvSpPr>
            <a:spLocks noGrp="1"/>
          </p:cNvSpPr>
          <p:nvPr>
            <p:ph type="body" sz="quarter" idx="13"/>
          </p:nvPr>
        </p:nvSpPr>
        <p:spPr/>
        <p:txBody>
          <a:bodyPr/>
          <a:lstStyle/>
          <a:p>
            <a:endParaRPr lang="x-none"/>
          </a:p>
        </p:txBody>
      </p:sp>
      <p:pic>
        <p:nvPicPr>
          <p:cNvPr id="4" name="Picture 2" descr="Your Complete Guide to Servant Leadership">
            <a:extLst>
              <a:ext uri="{FF2B5EF4-FFF2-40B4-BE49-F238E27FC236}">
                <a16:creationId xmlns:a16="http://schemas.microsoft.com/office/drawing/2014/main" xmlns="" id="{9483F9F4-E08C-0D4D-B07F-6D4899BFA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44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4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6F917FF4-4CEA-D1EE-C0D9-E8BC7FDDDCA8}"/>
              </a:ext>
            </a:extLst>
          </p:cNvPr>
          <p:cNvSpPr>
            <a:spLocks noGrp="1"/>
          </p:cNvSpPr>
          <p:nvPr>
            <p:ph type="body" sz="quarter" idx="13"/>
          </p:nvPr>
        </p:nvSpPr>
        <p:spPr/>
        <p:txBody>
          <a:bodyPr/>
          <a:lstStyle/>
          <a:p>
            <a:endParaRPr lang="es-PE"/>
          </a:p>
        </p:txBody>
      </p:sp>
      <p:pic>
        <p:nvPicPr>
          <p:cNvPr id="1026" name="Picture 2">
            <a:extLst>
              <a:ext uri="{FF2B5EF4-FFF2-40B4-BE49-F238E27FC236}">
                <a16:creationId xmlns:a16="http://schemas.microsoft.com/office/drawing/2014/main" xmlns="" id="{AF672C68-E683-244E-CCFC-885ACBB30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0"/>
            <a:ext cx="5118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342B31FA-DC18-593B-0AD4-2C61B57BC7B6}"/>
              </a:ext>
            </a:extLst>
          </p:cNvPr>
          <p:cNvSpPr txBox="1"/>
          <p:nvPr/>
        </p:nvSpPr>
        <p:spPr>
          <a:xfrm>
            <a:off x="810763" y="2598003"/>
            <a:ext cx="1984839" cy="830997"/>
          </a:xfrm>
          <a:prstGeom prst="rect">
            <a:avLst/>
          </a:prstGeom>
          <a:noFill/>
        </p:spPr>
        <p:txBody>
          <a:bodyPr wrap="none" rtlCol="0">
            <a:spAutoFit/>
          </a:bodyPr>
          <a:lstStyle/>
          <a:p>
            <a:r>
              <a:rPr lang="es-PE" sz="2400" b="1" dirty="0">
                <a:solidFill>
                  <a:srgbClr val="099459"/>
                </a:solidFill>
              </a:rPr>
              <a:t>COLLECTIVE</a:t>
            </a:r>
          </a:p>
          <a:p>
            <a:r>
              <a:rPr lang="es-PE" sz="2400" b="1" dirty="0">
                <a:solidFill>
                  <a:srgbClr val="099459"/>
                </a:solidFill>
              </a:rPr>
              <a:t>LEADERSHIP</a:t>
            </a:r>
          </a:p>
        </p:txBody>
      </p:sp>
      <p:sp>
        <p:nvSpPr>
          <p:cNvPr id="4" name="CuadroTexto 3">
            <a:extLst>
              <a:ext uri="{FF2B5EF4-FFF2-40B4-BE49-F238E27FC236}">
                <a16:creationId xmlns:a16="http://schemas.microsoft.com/office/drawing/2014/main" xmlns="" id="{0EAD3659-4F29-B4A9-F9A4-E94480467E17}"/>
              </a:ext>
            </a:extLst>
          </p:cNvPr>
          <p:cNvSpPr txBox="1"/>
          <p:nvPr/>
        </p:nvSpPr>
        <p:spPr>
          <a:xfrm>
            <a:off x="810763" y="3441680"/>
            <a:ext cx="2336800" cy="3693319"/>
          </a:xfrm>
          <a:prstGeom prst="rect">
            <a:avLst/>
          </a:prstGeom>
          <a:noFill/>
        </p:spPr>
        <p:txBody>
          <a:bodyPr wrap="square" rtlCol="0">
            <a:spAutoFit/>
          </a:bodyPr>
          <a:lstStyle/>
          <a:p>
            <a:pPr algn="l" fontAlgn="base"/>
            <a:r>
              <a:rPr lang="es-PE" dirty="0">
                <a:solidFill>
                  <a:srgbClr val="000000"/>
                </a:solidFill>
                <a:latin typeface="Avenir-Medium" panose="02000503020000020003" pitchFamily="2" charset="0"/>
              </a:rPr>
              <a:t>No more heroes,</a:t>
            </a:r>
          </a:p>
          <a:p>
            <a:pPr algn="l" fontAlgn="base"/>
            <a:r>
              <a:rPr lang="es-PE" b="0" i="0" dirty="0">
                <a:solidFill>
                  <a:srgbClr val="000000"/>
                </a:solidFill>
                <a:effectLst/>
                <a:latin typeface="Avenir-Medium" panose="02000503020000020003" pitchFamily="2" charset="0"/>
              </a:rPr>
              <a:t>we need leaders as “hosts”: those who have the skills to promote shared learning, effective group decision making, reflection, visioning and goal setting, and mutual accountability.</a:t>
            </a:r>
          </a:p>
          <a:p>
            <a:r>
              <a:rPr lang="es-PE" dirty="0"/>
              <a:t/>
            </a:r>
            <a:br>
              <a:rPr lang="es-PE" dirty="0"/>
            </a:br>
            <a:endParaRPr lang="es-PE" dirty="0"/>
          </a:p>
        </p:txBody>
      </p:sp>
    </p:spTree>
    <p:extLst>
      <p:ext uri="{BB962C8B-B14F-4D97-AF65-F5344CB8AC3E}">
        <p14:creationId xmlns:p14="http://schemas.microsoft.com/office/powerpoint/2010/main" val="61875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ED44E7-9871-4447-9BC7-13DA6DA0232D}"/>
              </a:ext>
            </a:extLst>
          </p:cNvPr>
          <p:cNvSpPr>
            <a:spLocks noGrp="1"/>
          </p:cNvSpPr>
          <p:nvPr>
            <p:ph type="body" sz="quarter" idx="13"/>
          </p:nvPr>
        </p:nvSpPr>
        <p:spPr/>
        <p:txBody>
          <a:bodyPr/>
          <a:lstStyle/>
          <a:p>
            <a:r>
              <a:rPr lang="x-none" dirty="0"/>
              <a:t>OLC</a:t>
            </a:r>
          </a:p>
        </p:txBody>
      </p:sp>
      <p:sp>
        <p:nvSpPr>
          <p:cNvPr id="3" name="Rectangle 2">
            <a:extLst>
              <a:ext uri="{FF2B5EF4-FFF2-40B4-BE49-F238E27FC236}">
                <a16:creationId xmlns:a16="http://schemas.microsoft.com/office/drawing/2014/main" xmlns="" id="{B904C2B3-41C0-EE4E-BCA6-39406FA7AEAD}"/>
              </a:ext>
            </a:extLst>
          </p:cNvPr>
          <p:cNvSpPr/>
          <p:nvPr/>
        </p:nvSpPr>
        <p:spPr>
          <a:xfrm>
            <a:off x="5622937" y="1225034"/>
            <a:ext cx="5969767" cy="584775"/>
          </a:xfrm>
          <a:prstGeom prst="rect">
            <a:avLst/>
          </a:prstGeom>
        </p:spPr>
        <p:txBody>
          <a:bodyPr wrap="square">
            <a:spAutoFit/>
          </a:bodyPr>
          <a:lstStyle/>
          <a:p>
            <a:r>
              <a:rPr lang="en-GB" sz="3200" b="1" dirty="0">
                <a:solidFill>
                  <a:srgbClr val="099459"/>
                </a:solidFill>
              </a:rPr>
              <a:t>Changing the Values</a:t>
            </a:r>
          </a:p>
        </p:txBody>
      </p:sp>
      <p:sp>
        <p:nvSpPr>
          <p:cNvPr id="7" name="Rectangle 6">
            <a:extLst>
              <a:ext uri="{FF2B5EF4-FFF2-40B4-BE49-F238E27FC236}">
                <a16:creationId xmlns:a16="http://schemas.microsoft.com/office/drawing/2014/main" xmlns="" id="{39B8D471-DB5E-534D-8843-ED25F9091E05}"/>
              </a:ext>
            </a:extLst>
          </p:cNvPr>
          <p:cNvSpPr/>
          <p:nvPr/>
        </p:nvSpPr>
        <p:spPr>
          <a:xfrm>
            <a:off x="4673600" y="5303520"/>
            <a:ext cx="949336" cy="540704"/>
          </a:xfrm>
          <a:prstGeom prst="rect">
            <a:avLst/>
          </a:prstGeom>
          <a:solidFill>
            <a:schemeClr val="tx1"/>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9CB08826-2DEE-0743-B14C-244FE053A902}"/>
              </a:ext>
            </a:extLst>
          </p:cNvPr>
          <p:cNvSpPr txBox="1"/>
          <p:nvPr/>
        </p:nvSpPr>
        <p:spPr>
          <a:xfrm>
            <a:off x="5622935" y="2883269"/>
            <a:ext cx="5969767" cy="1754326"/>
          </a:xfrm>
          <a:prstGeom prst="rect">
            <a:avLst/>
          </a:prstGeom>
          <a:noFill/>
        </p:spPr>
        <p:txBody>
          <a:bodyPr wrap="square" rtlCol="0">
            <a:spAutoFit/>
          </a:bodyPr>
          <a:lstStyle/>
          <a:p>
            <a:r>
              <a:rPr lang="en-US" sz="3600" dirty="0">
                <a:solidFill>
                  <a:srgbClr val="002372"/>
                </a:solidFill>
              </a:rPr>
              <a:t>If we change the system values, we change the system…</a:t>
            </a:r>
          </a:p>
        </p:txBody>
      </p:sp>
      <p:pic>
        <p:nvPicPr>
          <p:cNvPr id="8" name="Picture Placeholder 7" descr="EAS NCRG Complexity.jpg">
            <a:extLst>
              <a:ext uri="{FF2B5EF4-FFF2-40B4-BE49-F238E27FC236}">
                <a16:creationId xmlns:a16="http://schemas.microsoft.com/office/drawing/2014/main" xmlns="" id="{6BE27482-9F83-4D44-AA7F-1359C9AF3705}"/>
              </a:ext>
            </a:extLst>
          </p:cNvPr>
          <p:cNvPicPr>
            <a:picLocks noChangeAspect="1"/>
          </p:cNvPicPr>
          <p:nvPr/>
        </p:nvPicPr>
        <p:blipFill rotWithShape="1">
          <a:blip r:embed="rId3">
            <a:extLst>
              <a:ext uri="{28A0092B-C50C-407E-A947-70E740481C1C}">
                <a14:useLocalDpi xmlns:a14="http://schemas.microsoft.com/office/drawing/2010/main" val="0"/>
              </a:ext>
            </a:extLst>
          </a:blip>
          <a:srcRect l="-19394" t="-194" r="-4061" b="194"/>
          <a:stretch/>
        </p:blipFill>
        <p:spPr>
          <a:xfrm>
            <a:off x="-1" y="1556415"/>
            <a:ext cx="5622935" cy="4797888"/>
          </a:xfrm>
          <a:prstGeom prst="rect">
            <a:avLst/>
          </a:prstGeom>
        </p:spPr>
      </p:pic>
    </p:spTree>
    <p:extLst>
      <p:ext uri="{BB962C8B-B14F-4D97-AF65-F5344CB8AC3E}">
        <p14:creationId xmlns:p14="http://schemas.microsoft.com/office/powerpoint/2010/main" val="270643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C6C0CEF-0DB1-F36D-6249-C1B1DF3DAF54}"/>
              </a:ext>
            </a:extLst>
          </p:cNvPr>
          <p:cNvSpPr>
            <a:spLocks noGrp="1"/>
          </p:cNvSpPr>
          <p:nvPr>
            <p:ph type="body" sz="quarter" idx="13"/>
          </p:nvPr>
        </p:nvSpPr>
        <p:spPr/>
        <p:txBody>
          <a:bodyPr/>
          <a:lstStyle/>
          <a:p>
            <a:endParaRPr lang="es-ES_tradnl"/>
          </a:p>
        </p:txBody>
      </p:sp>
      <p:sp>
        <p:nvSpPr>
          <p:cNvPr id="3" name="CuadroTexto 2">
            <a:extLst>
              <a:ext uri="{FF2B5EF4-FFF2-40B4-BE49-F238E27FC236}">
                <a16:creationId xmlns:a16="http://schemas.microsoft.com/office/drawing/2014/main" xmlns="" id="{6DE703E7-8D64-7092-DB19-4761E39DA49E}"/>
              </a:ext>
            </a:extLst>
          </p:cNvPr>
          <p:cNvSpPr txBox="1"/>
          <p:nvPr/>
        </p:nvSpPr>
        <p:spPr>
          <a:xfrm>
            <a:off x="970235" y="1088128"/>
            <a:ext cx="9630031" cy="5262979"/>
          </a:xfrm>
          <a:prstGeom prst="rect">
            <a:avLst/>
          </a:prstGeom>
          <a:noFill/>
        </p:spPr>
        <p:txBody>
          <a:bodyPr wrap="square" rtlCol="0">
            <a:spAutoFit/>
          </a:bodyPr>
          <a:lstStyle/>
          <a:p>
            <a:r>
              <a:rPr lang="es-ES_tradnl" sz="4000" dirty="0" err="1">
                <a:solidFill>
                  <a:schemeClr val="tx2"/>
                </a:solidFill>
              </a:rPr>
              <a:t>The</a:t>
            </a:r>
            <a:r>
              <a:rPr lang="es-ES_tradnl" sz="4000" dirty="0">
                <a:solidFill>
                  <a:schemeClr val="tx2"/>
                </a:solidFill>
              </a:rPr>
              <a:t> </a:t>
            </a:r>
            <a:r>
              <a:rPr lang="es-ES_tradnl" sz="4000" dirty="0" err="1">
                <a:solidFill>
                  <a:schemeClr val="tx2"/>
                </a:solidFill>
              </a:rPr>
              <a:t>Theory</a:t>
            </a:r>
            <a:r>
              <a:rPr lang="es-ES_tradnl" sz="4000" dirty="0">
                <a:solidFill>
                  <a:schemeClr val="tx2"/>
                </a:solidFill>
              </a:rPr>
              <a:t> </a:t>
            </a:r>
            <a:r>
              <a:rPr lang="es-ES_tradnl" sz="4000" dirty="0" err="1">
                <a:solidFill>
                  <a:schemeClr val="tx2"/>
                </a:solidFill>
              </a:rPr>
              <a:t>of</a:t>
            </a:r>
            <a:r>
              <a:rPr lang="es-ES_tradnl" sz="4000" dirty="0">
                <a:solidFill>
                  <a:schemeClr val="tx2"/>
                </a:solidFill>
              </a:rPr>
              <a:t> U</a:t>
            </a:r>
          </a:p>
          <a:p>
            <a:endParaRPr lang="es-ES_tradnl" sz="4000" dirty="0">
              <a:solidFill>
                <a:schemeClr val="tx2"/>
              </a:solidFill>
            </a:endParaRPr>
          </a:p>
          <a:p>
            <a:r>
              <a:rPr lang="es-ES_tradnl" sz="3200" i="1" dirty="0">
                <a:solidFill>
                  <a:schemeClr val="tx2"/>
                </a:solidFill>
              </a:rPr>
              <a:t>Otto </a:t>
            </a:r>
            <a:r>
              <a:rPr lang="es-ES_tradnl" sz="3200" i="1" dirty="0" err="1">
                <a:solidFill>
                  <a:schemeClr val="tx2"/>
                </a:solidFill>
              </a:rPr>
              <a:t>Scharmer</a:t>
            </a:r>
            <a:r>
              <a:rPr lang="es-ES_tradnl" sz="3200" i="1" dirty="0">
                <a:solidFill>
                  <a:schemeClr val="tx2"/>
                </a:solidFill>
              </a:rPr>
              <a:t> -</a:t>
            </a:r>
          </a:p>
          <a:p>
            <a:r>
              <a:rPr lang="es-ES_tradnl" sz="3200" i="1" dirty="0" err="1">
                <a:solidFill>
                  <a:schemeClr val="tx2"/>
                </a:solidFill>
              </a:rPr>
              <a:t>Presencing</a:t>
            </a:r>
            <a:r>
              <a:rPr lang="es-ES_tradnl" sz="3200" i="1" dirty="0">
                <a:solidFill>
                  <a:schemeClr val="tx2"/>
                </a:solidFill>
              </a:rPr>
              <a:t> </a:t>
            </a:r>
            <a:r>
              <a:rPr lang="es-ES_tradnl" sz="3200" i="1" dirty="0" err="1">
                <a:solidFill>
                  <a:schemeClr val="tx2"/>
                </a:solidFill>
              </a:rPr>
              <a:t>Institute</a:t>
            </a:r>
            <a:endParaRPr lang="es-ES_tradnl" sz="3200" i="1" dirty="0">
              <a:solidFill>
                <a:schemeClr val="tx2"/>
              </a:solidFill>
            </a:endParaRPr>
          </a:p>
          <a:p>
            <a:endParaRPr lang="es-ES_tradnl" sz="3200" i="1" dirty="0">
              <a:solidFill>
                <a:schemeClr val="tx2"/>
              </a:solidFill>
            </a:endParaRPr>
          </a:p>
          <a:p>
            <a:r>
              <a:rPr lang="es-ES_tradnl" sz="3200" b="1" i="1" dirty="0" err="1">
                <a:solidFill>
                  <a:schemeClr val="tx2"/>
                </a:solidFill>
              </a:rPr>
              <a:t>The</a:t>
            </a:r>
            <a:r>
              <a:rPr lang="es-ES_tradnl" sz="3200" b="1" i="1" dirty="0">
                <a:solidFill>
                  <a:schemeClr val="tx2"/>
                </a:solidFill>
              </a:rPr>
              <a:t> </a:t>
            </a:r>
            <a:r>
              <a:rPr lang="es-ES_tradnl" sz="3200" b="1" i="1" dirty="0" err="1">
                <a:solidFill>
                  <a:schemeClr val="tx2"/>
                </a:solidFill>
              </a:rPr>
              <a:t>success</a:t>
            </a:r>
            <a:r>
              <a:rPr lang="es-ES_tradnl" sz="3200" b="1" i="1" dirty="0">
                <a:solidFill>
                  <a:schemeClr val="tx2"/>
                </a:solidFill>
              </a:rPr>
              <a:t> </a:t>
            </a:r>
            <a:r>
              <a:rPr lang="es-ES_tradnl" sz="3200" b="1" i="1" dirty="0" err="1">
                <a:solidFill>
                  <a:schemeClr val="tx2"/>
                </a:solidFill>
              </a:rPr>
              <a:t>of</a:t>
            </a:r>
            <a:r>
              <a:rPr lang="es-ES_tradnl" sz="3200" b="1" i="1" dirty="0">
                <a:solidFill>
                  <a:schemeClr val="tx2"/>
                </a:solidFill>
              </a:rPr>
              <a:t> </a:t>
            </a:r>
            <a:r>
              <a:rPr lang="es-ES_tradnl" sz="3200" b="1" i="1" dirty="0" err="1">
                <a:solidFill>
                  <a:schemeClr val="tx2"/>
                </a:solidFill>
              </a:rPr>
              <a:t>an</a:t>
            </a:r>
            <a:r>
              <a:rPr lang="es-ES_tradnl" sz="3200" b="1" i="1" dirty="0">
                <a:solidFill>
                  <a:schemeClr val="tx2"/>
                </a:solidFill>
              </a:rPr>
              <a:t> </a:t>
            </a:r>
            <a:r>
              <a:rPr lang="es-ES_tradnl" sz="3200" b="1" i="1" dirty="0" err="1">
                <a:solidFill>
                  <a:schemeClr val="tx2"/>
                </a:solidFill>
              </a:rPr>
              <a:t>intervention</a:t>
            </a:r>
            <a:r>
              <a:rPr lang="es-ES_tradnl" sz="3200" b="1" i="1" dirty="0">
                <a:solidFill>
                  <a:schemeClr val="tx2"/>
                </a:solidFill>
              </a:rPr>
              <a:t> </a:t>
            </a:r>
            <a:r>
              <a:rPr lang="es-ES_tradnl" sz="3200" b="1" i="1" dirty="0" err="1">
                <a:solidFill>
                  <a:schemeClr val="tx2"/>
                </a:solidFill>
              </a:rPr>
              <a:t>depends</a:t>
            </a:r>
            <a:r>
              <a:rPr lang="es-ES_tradnl" sz="3200" b="1" i="1" dirty="0">
                <a:solidFill>
                  <a:schemeClr val="tx2"/>
                </a:solidFill>
              </a:rPr>
              <a:t> </a:t>
            </a:r>
            <a:r>
              <a:rPr lang="es-ES_tradnl" sz="3200" b="1" i="1" dirty="0" err="1">
                <a:solidFill>
                  <a:schemeClr val="tx2"/>
                </a:solidFill>
              </a:rPr>
              <a:t>on</a:t>
            </a:r>
            <a:r>
              <a:rPr lang="es-ES_tradnl" sz="3200" b="1" i="1" dirty="0">
                <a:solidFill>
                  <a:schemeClr val="tx2"/>
                </a:solidFill>
              </a:rPr>
              <a:t> </a:t>
            </a:r>
            <a:r>
              <a:rPr lang="es-ES_tradnl" sz="3200" b="1" i="1" dirty="0" err="1">
                <a:solidFill>
                  <a:schemeClr val="tx2"/>
                </a:solidFill>
              </a:rPr>
              <a:t>the</a:t>
            </a:r>
            <a:endParaRPr lang="es-ES_tradnl" sz="3200" b="1" i="1" dirty="0">
              <a:solidFill>
                <a:schemeClr val="tx2"/>
              </a:solidFill>
            </a:endParaRPr>
          </a:p>
          <a:p>
            <a:r>
              <a:rPr lang="es-ES_tradnl" sz="3200" b="1" i="1" dirty="0">
                <a:solidFill>
                  <a:schemeClr val="tx2"/>
                </a:solidFill>
              </a:rPr>
              <a:t>interior </a:t>
            </a:r>
            <a:r>
              <a:rPr lang="es-ES_tradnl" sz="3200" b="1" i="1" dirty="0" err="1">
                <a:solidFill>
                  <a:schemeClr val="tx2"/>
                </a:solidFill>
              </a:rPr>
              <a:t>condition</a:t>
            </a:r>
            <a:r>
              <a:rPr lang="es-ES_tradnl" sz="3200" b="1" i="1" dirty="0">
                <a:solidFill>
                  <a:schemeClr val="tx2"/>
                </a:solidFill>
              </a:rPr>
              <a:t> </a:t>
            </a:r>
            <a:r>
              <a:rPr lang="es-ES_tradnl" sz="3200" b="1" i="1" dirty="0" err="1">
                <a:solidFill>
                  <a:schemeClr val="tx2"/>
                </a:solidFill>
              </a:rPr>
              <a:t>of</a:t>
            </a:r>
            <a:r>
              <a:rPr lang="es-ES_tradnl" sz="3200" b="1" i="1" dirty="0">
                <a:solidFill>
                  <a:schemeClr val="tx2"/>
                </a:solidFill>
              </a:rPr>
              <a:t> </a:t>
            </a:r>
            <a:r>
              <a:rPr lang="es-ES_tradnl" sz="3200" b="1" i="1" dirty="0" err="1">
                <a:solidFill>
                  <a:schemeClr val="tx2"/>
                </a:solidFill>
              </a:rPr>
              <a:t>the</a:t>
            </a:r>
            <a:r>
              <a:rPr lang="es-ES_tradnl" sz="3200" b="1" i="1" dirty="0">
                <a:solidFill>
                  <a:schemeClr val="tx2"/>
                </a:solidFill>
              </a:rPr>
              <a:t> </a:t>
            </a:r>
            <a:r>
              <a:rPr lang="es-ES_tradnl" sz="3200" b="1" i="1" dirty="0" err="1">
                <a:solidFill>
                  <a:schemeClr val="tx2"/>
                </a:solidFill>
              </a:rPr>
              <a:t>intervenor</a:t>
            </a:r>
            <a:r>
              <a:rPr lang="es-ES_tradnl" sz="3200" b="1" i="1" dirty="0">
                <a:solidFill>
                  <a:schemeClr val="tx2"/>
                </a:solidFill>
              </a:rPr>
              <a:t>. </a:t>
            </a:r>
            <a:r>
              <a:rPr lang="es-ES_tradnl" sz="3200" i="1" dirty="0">
                <a:solidFill>
                  <a:schemeClr val="tx2"/>
                </a:solidFill>
              </a:rPr>
              <a:t>Bill O’Brien</a:t>
            </a:r>
          </a:p>
          <a:p>
            <a:r>
              <a:rPr lang="es-PE" sz="3200" b="0" i="0" dirty="0">
                <a:solidFill>
                  <a:srgbClr val="202124"/>
                </a:solidFill>
                <a:effectLst/>
                <a:latin typeface="Google Sans"/>
              </a:rPr>
              <a:t>The success of our actions as change-makers does not depend on </a:t>
            </a:r>
            <a:r>
              <a:rPr lang="es-PE" sz="3200" b="1" i="0" dirty="0">
                <a:solidFill>
                  <a:srgbClr val="099459"/>
                </a:solidFill>
                <a:effectLst/>
                <a:latin typeface="Google Sans"/>
              </a:rPr>
              <a:t>What</a:t>
            </a:r>
            <a:r>
              <a:rPr lang="es-PE" sz="3200" b="0" i="0" dirty="0">
                <a:solidFill>
                  <a:srgbClr val="202124"/>
                </a:solidFill>
                <a:effectLst/>
                <a:latin typeface="Google Sans"/>
              </a:rPr>
              <a:t> we do or </a:t>
            </a:r>
            <a:r>
              <a:rPr lang="es-PE" sz="3200" b="1" i="0" dirty="0">
                <a:solidFill>
                  <a:srgbClr val="099459"/>
                </a:solidFill>
                <a:effectLst/>
                <a:latin typeface="Google Sans"/>
              </a:rPr>
              <a:t>How </a:t>
            </a:r>
            <a:r>
              <a:rPr lang="es-PE" sz="3200" b="0" i="0" dirty="0">
                <a:solidFill>
                  <a:srgbClr val="202124"/>
                </a:solidFill>
                <a:effectLst/>
                <a:latin typeface="Google Sans"/>
              </a:rPr>
              <a:t>we do it, but on the Inner Place from which we operate</a:t>
            </a:r>
            <a:r>
              <a:rPr lang="es-PE" sz="3200" b="1" i="0" dirty="0">
                <a:solidFill>
                  <a:srgbClr val="099459"/>
                </a:solidFill>
                <a:effectLst/>
                <a:latin typeface="Google Sans"/>
              </a:rPr>
              <a:t> (WHY)</a:t>
            </a:r>
            <a:r>
              <a:rPr lang="es-ES_tradnl" sz="3200" i="1" dirty="0">
                <a:solidFill>
                  <a:schemeClr val="tx2"/>
                </a:solidFill>
              </a:rPr>
              <a:t>.</a:t>
            </a:r>
          </a:p>
        </p:txBody>
      </p:sp>
    </p:spTree>
    <p:extLst>
      <p:ext uri="{BB962C8B-B14F-4D97-AF65-F5344CB8AC3E}">
        <p14:creationId xmlns:p14="http://schemas.microsoft.com/office/powerpoint/2010/main" val="368274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p:nvPr/>
        </p:nvSpPr>
        <p:spPr>
          <a:xfrm>
            <a:off x="3538384" y="0"/>
            <a:ext cx="5115200" cy="740000"/>
          </a:xfrm>
          <a:prstGeom prst="rect">
            <a:avLst/>
          </a:prstGeom>
          <a:noFill/>
          <a:ln>
            <a:noFill/>
          </a:ln>
        </p:spPr>
        <p:txBody>
          <a:bodyPr spcFirstLastPara="1" wrap="square" lIns="91433" tIns="45700" rIns="91433" bIns="45700" anchor="t" anchorCtr="0">
            <a:noAutofit/>
          </a:bodyPr>
          <a:lstStyle/>
          <a:p>
            <a:pPr algn="ctr">
              <a:buClr>
                <a:srgbClr val="099459"/>
              </a:buClr>
              <a:buSzPts val="2400"/>
            </a:pPr>
            <a:r>
              <a:rPr lang="en" sz="3200" b="1" dirty="0">
                <a:solidFill>
                  <a:srgbClr val="099459"/>
                </a:solidFill>
                <a:latin typeface="Century Gothic"/>
                <a:ea typeface="Century Gothic"/>
                <a:cs typeface="Century Gothic"/>
                <a:sym typeface="Century Gothic"/>
              </a:rPr>
              <a:t>Harmonizing the self</a:t>
            </a:r>
            <a:endParaRPr sz="1467" dirty="0"/>
          </a:p>
        </p:txBody>
      </p:sp>
      <p:sp>
        <p:nvSpPr>
          <p:cNvPr id="277" name="Google Shape;277;p55"/>
          <p:cNvSpPr/>
          <p:nvPr/>
        </p:nvSpPr>
        <p:spPr>
          <a:xfrm>
            <a:off x="214979" y="310667"/>
            <a:ext cx="707200" cy="338400"/>
          </a:xfrm>
          <a:prstGeom prst="rect">
            <a:avLst/>
          </a:prstGeom>
          <a:noFill/>
          <a:ln>
            <a:noFill/>
          </a:ln>
        </p:spPr>
        <p:txBody>
          <a:bodyPr spcFirstLastPara="1" wrap="square" lIns="91433" tIns="45700" rIns="91433" bIns="45700" anchor="t" anchorCtr="0">
            <a:noAutofit/>
          </a:bodyPr>
          <a:lstStyle/>
          <a:p>
            <a:r>
              <a:rPr lang="en" sz="1600" b="1">
                <a:solidFill>
                  <a:srgbClr val="099459"/>
                </a:solidFill>
                <a:latin typeface="Century Gothic"/>
                <a:ea typeface="Century Gothic"/>
                <a:cs typeface="Century Gothic"/>
                <a:sym typeface="Century Gothic"/>
              </a:rPr>
              <a:t>ToToT</a:t>
            </a:r>
            <a:endParaRPr sz="1600">
              <a:solidFill>
                <a:srgbClr val="099459"/>
              </a:solidFill>
              <a:latin typeface="Century Gothic"/>
              <a:ea typeface="Century Gothic"/>
              <a:cs typeface="Century Gothic"/>
              <a:sym typeface="Century Gothic"/>
            </a:endParaRPr>
          </a:p>
        </p:txBody>
      </p:sp>
      <p:pic>
        <p:nvPicPr>
          <p:cNvPr id="3" name="Imagen 2">
            <a:extLst>
              <a:ext uri="{FF2B5EF4-FFF2-40B4-BE49-F238E27FC236}">
                <a16:creationId xmlns:a16="http://schemas.microsoft.com/office/drawing/2014/main" xmlns="" id="{76353905-391E-28CC-3765-1B4E1BF1D0FC}"/>
              </a:ext>
            </a:extLst>
          </p:cNvPr>
          <p:cNvPicPr>
            <a:picLocks noChangeAspect="1"/>
          </p:cNvPicPr>
          <p:nvPr/>
        </p:nvPicPr>
        <p:blipFill>
          <a:blip r:embed="rId3"/>
          <a:stretch>
            <a:fillRect/>
          </a:stretch>
        </p:blipFill>
        <p:spPr>
          <a:xfrm>
            <a:off x="652498" y="1238513"/>
            <a:ext cx="3619500" cy="5041900"/>
          </a:xfrm>
          <a:prstGeom prst="rect">
            <a:avLst/>
          </a:prstGeom>
        </p:spPr>
      </p:pic>
      <p:pic>
        <p:nvPicPr>
          <p:cNvPr id="5" name="Imagen 4">
            <a:extLst>
              <a:ext uri="{FF2B5EF4-FFF2-40B4-BE49-F238E27FC236}">
                <a16:creationId xmlns:a16="http://schemas.microsoft.com/office/drawing/2014/main" xmlns="" id="{98EA2BB8-468A-0996-1048-04417D69CBD0}"/>
              </a:ext>
            </a:extLst>
          </p:cNvPr>
          <p:cNvPicPr>
            <a:picLocks noChangeAspect="1"/>
          </p:cNvPicPr>
          <p:nvPr/>
        </p:nvPicPr>
        <p:blipFill>
          <a:blip r:embed="rId4"/>
          <a:stretch>
            <a:fillRect/>
          </a:stretch>
        </p:blipFill>
        <p:spPr>
          <a:xfrm>
            <a:off x="6640634" y="1654740"/>
            <a:ext cx="4025900" cy="4445000"/>
          </a:xfrm>
          <a:prstGeom prst="rect">
            <a:avLst/>
          </a:prstGeom>
        </p:spPr>
      </p:pic>
      <p:sp>
        <p:nvSpPr>
          <p:cNvPr id="7" name="CuadroTexto 6">
            <a:extLst>
              <a:ext uri="{FF2B5EF4-FFF2-40B4-BE49-F238E27FC236}">
                <a16:creationId xmlns:a16="http://schemas.microsoft.com/office/drawing/2014/main" xmlns="" id="{D97F5E64-CFB7-189D-F738-6CAE3D8994E7}"/>
              </a:ext>
            </a:extLst>
          </p:cNvPr>
          <p:cNvSpPr txBox="1"/>
          <p:nvPr/>
        </p:nvSpPr>
        <p:spPr>
          <a:xfrm>
            <a:off x="6151478" y="915348"/>
            <a:ext cx="6182436" cy="646331"/>
          </a:xfrm>
          <a:prstGeom prst="rect">
            <a:avLst/>
          </a:prstGeom>
          <a:noFill/>
        </p:spPr>
        <p:txBody>
          <a:bodyPr wrap="square">
            <a:spAutoFit/>
          </a:bodyPr>
          <a:lstStyle/>
          <a:p>
            <a:r>
              <a:rPr lang="es-PE" dirty="0">
                <a:solidFill>
                  <a:schemeClr val="tx2"/>
                </a:solidFill>
              </a:rPr>
              <a:t>Head and intellect = computer and information centre </a:t>
            </a:r>
          </a:p>
          <a:p>
            <a:r>
              <a:rPr lang="es-PE" dirty="0">
                <a:solidFill>
                  <a:schemeClr val="tx2"/>
                </a:solidFill>
              </a:rPr>
              <a:t>Hands and will = engine and wheels</a:t>
            </a:r>
            <a:endParaRPr lang="es-ES_tradnl" dirty="0">
              <a:solidFill>
                <a:schemeClr val="tx2"/>
              </a:solidFill>
            </a:endParaRPr>
          </a:p>
        </p:txBody>
      </p:sp>
      <p:sp>
        <p:nvSpPr>
          <p:cNvPr id="9" name="CuadroTexto 8">
            <a:extLst>
              <a:ext uri="{FF2B5EF4-FFF2-40B4-BE49-F238E27FC236}">
                <a16:creationId xmlns:a16="http://schemas.microsoft.com/office/drawing/2014/main" xmlns="" id="{5B6A661F-E289-CA90-B234-7DAF2641BA1B}"/>
              </a:ext>
            </a:extLst>
          </p:cNvPr>
          <p:cNvSpPr txBox="1"/>
          <p:nvPr/>
        </p:nvSpPr>
        <p:spPr>
          <a:xfrm>
            <a:off x="6095984" y="5872444"/>
            <a:ext cx="6277970" cy="646331"/>
          </a:xfrm>
          <a:prstGeom prst="rect">
            <a:avLst/>
          </a:prstGeom>
          <a:noFill/>
        </p:spPr>
        <p:txBody>
          <a:bodyPr wrap="square">
            <a:spAutoFit/>
          </a:bodyPr>
          <a:lstStyle/>
          <a:p>
            <a:r>
              <a:rPr lang="es-PE" dirty="0">
                <a:solidFill>
                  <a:schemeClr val="tx2"/>
                </a:solidFill>
              </a:rPr>
              <a:t>Heart quality. This is necessary in order to develop interest and then make a connection to the entity.</a:t>
            </a:r>
            <a:endParaRPr lang="es-ES_tradnl"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23EF041E-B639-D30E-E1FC-134B674B2505}"/>
              </a:ext>
            </a:extLst>
          </p:cNvPr>
          <p:cNvSpPr>
            <a:spLocks noGrp="1"/>
          </p:cNvSpPr>
          <p:nvPr>
            <p:ph type="body" sz="quarter" idx="13"/>
          </p:nvPr>
        </p:nvSpPr>
        <p:spPr/>
        <p:txBody>
          <a:bodyPr/>
          <a:lstStyle/>
          <a:p>
            <a:endParaRPr lang="es-ES_tradnl"/>
          </a:p>
        </p:txBody>
      </p:sp>
      <p:pic>
        <p:nvPicPr>
          <p:cNvPr id="6" name="Imagen 5">
            <a:extLst>
              <a:ext uri="{FF2B5EF4-FFF2-40B4-BE49-F238E27FC236}">
                <a16:creationId xmlns:a16="http://schemas.microsoft.com/office/drawing/2014/main" xmlns="" id="{3A0ADDC4-A9AC-D31F-6C18-696DE1836671}"/>
              </a:ext>
            </a:extLst>
          </p:cNvPr>
          <p:cNvPicPr>
            <a:picLocks noChangeAspect="1"/>
          </p:cNvPicPr>
          <p:nvPr/>
        </p:nvPicPr>
        <p:blipFill>
          <a:blip r:embed="rId2"/>
          <a:stretch>
            <a:fillRect/>
          </a:stretch>
        </p:blipFill>
        <p:spPr>
          <a:xfrm>
            <a:off x="1485353" y="821914"/>
            <a:ext cx="8881965" cy="5900162"/>
          </a:xfrm>
          <a:prstGeom prst="rect">
            <a:avLst/>
          </a:prstGeom>
        </p:spPr>
      </p:pic>
    </p:spTree>
    <p:extLst>
      <p:ext uri="{BB962C8B-B14F-4D97-AF65-F5344CB8AC3E}">
        <p14:creationId xmlns:p14="http://schemas.microsoft.com/office/powerpoint/2010/main" val="146900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1. The Why</a:t>
            </a:r>
          </a:p>
        </p:txBody>
      </p:sp>
    </p:spTree>
    <p:extLst>
      <p:ext uri="{BB962C8B-B14F-4D97-AF65-F5344CB8AC3E}">
        <p14:creationId xmlns:p14="http://schemas.microsoft.com/office/powerpoint/2010/main" val="52646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9EBD3C7D-7EA3-0647-9E32-E8DEB0389D6E}"/>
              </a:ext>
            </a:extLst>
          </p:cNvPr>
          <p:cNvSpPr>
            <a:spLocks noGrp="1"/>
          </p:cNvSpPr>
          <p:nvPr>
            <p:ph type="body" sz="quarter" idx="13"/>
          </p:nvPr>
        </p:nvSpPr>
        <p:spPr/>
        <p:txBody>
          <a:bodyPr/>
          <a:lstStyle/>
          <a:p>
            <a:endParaRPr lang="es-ES_tradnl"/>
          </a:p>
        </p:txBody>
      </p:sp>
      <p:pic>
        <p:nvPicPr>
          <p:cNvPr id="6" name="Imagen 5">
            <a:extLst>
              <a:ext uri="{FF2B5EF4-FFF2-40B4-BE49-F238E27FC236}">
                <a16:creationId xmlns:a16="http://schemas.microsoft.com/office/drawing/2014/main" xmlns="" id="{69423A50-7685-234D-B656-5DD189D70627}"/>
              </a:ext>
            </a:extLst>
          </p:cNvPr>
          <p:cNvPicPr>
            <a:picLocks noChangeAspect="1"/>
          </p:cNvPicPr>
          <p:nvPr/>
        </p:nvPicPr>
        <p:blipFill>
          <a:blip r:embed="rId2"/>
          <a:stretch>
            <a:fillRect/>
          </a:stretch>
        </p:blipFill>
        <p:spPr>
          <a:xfrm>
            <a:off x="2286000" y="809394"/>
            <a:ext cx="7438768" cy="5935794"/>
          </a:xfrm>
          <a:prstGeom prst="rect">
            <a:avLst/>
          </a:prstGeom>
        </p:spPr>
      </p:pic>
      <p:sp>
        <p:nvSpPr>
          <p:cNvPr id="2" name="CuadroTexto 1">
            <a:extLst>
              <a:ext uri="{FF2B5EF4-FFF2-40B4-BE49-F238E27FC236}">
                <a16:creationId xmlns:a16="http://schemas.microsoft.com/office/drawing/2014/main" xmlns="" id="{78E2B583-B74C-57DF-CCEC-E8488F70879A}"/>
              </a:ext>
            </a:extLst>
          </p:cNvPr>
          <p:cNvSpPr txBox="1"/>
          <p:nvPr/>
        </p:nvSpPr>
        <p:spPr>
          <a:xfrm>
            <a:off x="548296" y="170219"/>
            <a:ext cx="10140918" cy="369332"/>
          </a:xfrm>
          <a:prstGeom prst="rect">
            <a:avLst/>
          </a:prstGeom>
          <a:noFill/>
        </p:spPr>
        <p:txBody>
          <a:bodyPr wrap="none" rtlCol="0">
            <a:spAutoFit/>
          </a:bodyPr>
          <a:lstStyle/>
          <a:p>
            <a:r>
              <a:rPr lang="es-ES_tradnl" b="1" i="1" dirty="0" err="1">
                <a:solidFill>
                  <a:schemeClr val="bg1"/>
                </a:solidFill>
              </a:rPr>
              <a:t>The</a:t>
            </a:r>
            <a:r>
              <a:rPr lang="es-ES_tradnl" b="1" i="1" dirty="0">
                <a:solidFill>
                  <a:schemeClr val="bg1"/>
                </a:solidFill>
              </a:rPr>
              <a:t> </a:t>
            </a:r>
            <a:r>
              <a:rPr lang="es-ES_tradnl" b="1" i="1" dirty="0" err="1">
                <a:solidFill>
                  <a:schemeClr val="bg1"/>
                </a:solidFill>
              </a:rPr>
              <a:t>success</a:t>
            </a:r>
            <a:r>
              <a:rPr lang="es-ES_tradnl" b="1" i="1" dirty="0">
                <a:solidFill>
                  <a:schemeClr val="bg1"/>
                </a:solidFill>
              </a:rPr>
              <a:t> </a:t>
            </a:r>
            <a:r>
              <a:rPr lang="es-ES_tradnl" b="1" i="1" dirty="0" err="1">
                <a:solidFill>
                  <a:schemeClr val="bg1"/>
                </a:solidFill>
              </a:rPr>
              <a:t>of</a:t>
            </a:r>
            <a:r>
              <a:rPr lang="es-ES_tradnl" b="1" i="1" dirty="0">
                <a:solidFill>
                  <a:schemeClr val="bg1"/>
                </a:solidFill>
              </a:rPr>
              <a:t> </a:t>
            </a:r>
            <a:r>
              <a:rPr lang="es-ES_tradnl" b="1" i="1" dirty="0" err="1">
                <a:solidFill>
                  <a:schemeClr val="bg1"/>
                </a:solidFill>
              </a:rPr>
              <a:t>the</a:t>
            </a:r>
            <a:r>
              <a:rPr lang="es-ES_tradnl" b="1" i="1" dirty="0">
                <a:solidFill>
                  <a:schemeClr val="bg1"/>
                </a:solidFill>
              </a:rPr>
              <a:t> </a:t>
            </a:r>
            <a:r>
              <a:rPr lang="es-ES_tradnl" b="1" i="1" dirty="0" err="1">
                <a:solidFill>
                  <a:schemeClr val="bg1"/>
                </a:solidFill>
              </a:rPr>
              <a:t>intervention</a:t>
            </a:r>
            <a:r>
              <a:rPr lang="es-ES_tradnl" b="1" i="1" dirty="0">
                <a:solidFill>
                  <a:schemeClr val="bg1"/>
                </a:solidFill>
              </a:rPr>
              <a:t>  </a:t>
            </a:r>
            <a:r>
              <a:rPr lang="es-ES_tradnl" b="1" i="1" dirty="0" err="1">
                <a:solidFill>
                  <a:schemeClr val="bg1"/>
                </a:solidFill>
              </a:rPr>
              <a:t>depends</a:t>
            </a:r>
            <a:r>
              <a:rPr lang="es-ES_tradnl" b="1" i="1" dirty="0">
                <a:solidFill>
                  <a:schemeClr val="bg1"/>
                </a:solidFill>
              </a:rPr>
              <a:t> </a:t>
            </a:r>
            <a:r>
              <a:rPr lang="es-ES_tradnl" b="1" i="1" dirty="0" err="1">
                <a:solidFill>
                  <a:schemeClr val="bg1"/>
                </a:solidFill>
              </a:rPr>
              <a:t>on</a:t>
            </a:r>
            <a:r>
              <a:rPr lang="es-ES_tradnl" b="1" i="1" dirty="0">
                <a:solidFill>
                  <a:schemeClr val="bg1"/>
                </a:solidFill>
              </a:rPr>
              <a:t> </a:t>
            </a:r>
            <a:r>
              <a:rPr lang="es-ES_tradnl" b="1" i="1" dirty="0" err="1">
                <a:solidFill>
                  <a:schemeClr val="bg1"/>
                </a:solidFill>
              </a:rPr>
              <a:t>the</a:t>
            </a:r>
            <a:r>
              <a:rPr lang="es-ES_tradnl" b="1" i="1" dirty="0">
                <a:solidFill>
                  <a:schemeClr val="bg1"/>
                </a:solidFill>
              </a:rPr>
              <a:t> interior </a:t>
            </a:r>
            <a:r>
              <a:rPr lang="es-ES_tradnl" b="1" i="1" dirty="0" err="1">
                <a:solidFill>
                  <a:schemeClr val="bg1"/>
                </a:solidFill>
              </a:rPr>
              <a:t>condition</a:t>
            </a:r>
            <a:r>
              <a:rPr lang="es-ES_tradnl" b="1" i="1" dirty="0">
                <a:solidFill>
                  <a:schemeClr val="bg1"/>
                </a:solidFill>
              </a:rPr>
              <a:t> </a:t>
            </a:r>
            <a:r>
              <a:rPr lang="es-ES_tradnl" b="1" i="1" dirty="0" err="1">
                <a:solidFill>
                  <a:schemeClr val="bg1"/>
                </a:solidFill>
              </a:rPr>
              <a:t>of</a:t>
            </a:r>
            <a:r>
              <a:rPr lang="es-ES_tradnl" b="1" i="1" dirty="0">
                <a:solidFill>
                  <a:schemeClr val="bg1"/>
                </a:solidFill>
              </a:rPr>
              <a:t> </a:t>
            </a:r>
            <a:r>
              <a:rPr lang="es-ES_tradnl" b="1" i="1" dirty="0" err="1">
                <a:solidFill>
                  <a:schemeClr val="bg1"/>
                </a:solidFill>
              </a:rPr>
              <a:t>the</a:t>
            </a:r>
            <a:r>
              <a:rPr lang="es-ES_tradnl" b="1" i="1" dirty="0">
                <a:solidFill>
                  <a:schemeClr val="bg1"/>
                </a:solidFill>
              </a:rPr>
              <a:t> </a:t>
            </a:r>
            <a:r>
              <a:rPr lang="es-ES_tradnl" b="1" i="1" dirty="0" err="1">
                <a:solidFill>
                  <a:schemeClr val="bg1"/>
                </a:solidFill>
              </a:rPr>
              <a:t>agent</a:t>
            </a:r>
            <a:r>
              <a:rPr lang="es-ES_tradnl" b="1" i="1" dirty="0">
                <a:solidFill>
                  <a:schemeClr val="bg1"/>
                </a:solidFill>
              </a:rPr>
              <a:t> </a:t>
            </a:r>
            <a:r>
              <a:rPr lang="es-ES_tradnl" b="1" i="1" dirty="0" err="1">
                <a:solidFill>
                  <a:schemeClr val="bg1"/>
                </a:solidFill>
              </a:rPr>
              <a:t>of</a:t>
            </a:r>
            <a:r>
              <a:rPr lang="es-ES_tradnl" b="1" i="1" dirty="0">
                <a:solidFill>
                  <a:schemeClr val="bg1"/>
                </a:solidFill>
              </a:rPr>
              <a:t> </a:t>
            </a:r>
            <a:r>
              <a:rPr lang="es-ES_tradnl" b="1" i="1" dirty="0" err="1">
                <a:solidFill>
                  <a:schemeClr val="bg1"/>
                </a:solidFill>
              </a:rPr>
              <a:t>change</a:t>
            </a:r>
            <a:endParaRPr lang="es-ES_tradnl" b="1" i="1" dirty="0">
              <a:solidFill>
                <a:schemeClr val="bg1"/>
              </a:solidFill>
            </a:endParaRPr>
          </a:p>
        </p:txBody>
      </p:sp>
      <p:sp>
        <p:nvSpPr>
          <p:cNvPr id="7" name="CuadroTexto 6">
            <a:extLst>
              <a:ext uri="{FF2B5EF4-FFF2-40B4-BE49-F238E27FC236}">
                <a16:creationId xmlns:a16="http://schemas.microsoft.com/office/drawing/2014/main" xmlns="" id="{E3B96C3D-4ADE-2EEB-ABE7-B2B29CC9833B}"/>
              </a:ext>
            </a:extLst>
          </p:cNvPr>
          <p:cNvSpPr txBox="1"/>
          <p:nvPr/>
        </p:nvSpPr>
        <p:spPr>
          <a:xfrm>
            <a:off x="192697" y="1645820"/>
            <a:ext cx="2707793" cy="954107"/>
          </a:xfrm>
          <a:prstGeom prst="rect">
            <a:avLst/>
          </a:prstGeom>
          <a:noFill/>
        </p:spPr>
        <p:txBody>
          <a:bodyPr wrap="none" rtlCol="0">
            <a:spAutoFit/>
          </a:bodyPr>
          <a:lstStyle/>
          <a:p>
            <a:r>
              <a:rPr lang="es-PE" sz="1400" b="1" dirty="0">
                <a:solidFill>
                  <a:srgbClr val="099459"/>
                </a:solidFill>
              </a:rPr>
              <a:t>Build common intent </a:t>
            </a:r>
          </a:p>
          <a:p>
            <a:r>
              <a:rPr lang="es-PE" sz="1400" dirty="0">
                <a:solidFill>
                  <a:srgbClr val="099459"/>
                </a:solidFill>
              </a:rPr>
              <a:t>Stop and listen to others</a:t>
            </a:r>
          </a:p>
          <a:p>
            <a:r>
              <a:rPr lang="es-PE" sz="1400" dirty="0">
                <a:solidFill>
                  <a:srgbClr val="099459"/>
                </a:solidFill>
              </a:rPr>
              <a:t>To what life calls you to do</a:t>
            </a:r>
          </a:p>
          <a:p>
            <a:r>
              <a:rPr lang="es-PE" sz="1400" dirty="0">
                <a:solidFill>
                  <a:srgbClr val="099459"/>
                </a:solidFill>
              </a:rPr>
              <a:t>“What the wind brought me”</a:t>
            </a:r>
          </a:p>
        </p:txBody>
      </p:sp>
      <p:sp>
        <p:nvSpPr>
          <p:cNvPr id="8" name="CuadroTexto 7">
            <a:extLst>
              <a:ext uri="{FF2B5EF4-FFF2-40B4-BE49-F238E27FC236}">
                <a16:creationId xmlns:a16="http://schemas.microsoft.com/office/drawing/2014/main" xmlns="" id="{9B314525-0935-63B3-9FD6-BCFB8A84A4F3}"/>
              </a:ext>
            </a:extLst>
          </p:cNvPr>
          <p:cNvSpPr txBox="1"/>
          <p:nvPr/>
        </p:nvSpPr>
        <p:spPr>
          <a:xfrm>
            <a:off x="192697" y="4447316"/>
            <a:ext cx="3222357" cy="954107"/>
          </a:xfrm>
          <a:prstGeom prst="rect">
            <a:avLst/>
          </a:prstGeom>
          <a:noFill/>
        </p:spPr>
        <p:txBody>
          <a:bodyPr wrap="none" rtlCol="0">
            <a:spAutoFit/>
          </a:bodyPr>
          <a:lstStyle/>
          <a:p>
            <a:r>
              <a:rPr lang="es-PE" sz="1400" b="1" dirty="0">
                <a:solidFill>
                  <a:srgbClr val="099459"/>
                </a:solidFill>
              </a:rPr>
              <a:t>Observe, observe, observe</a:t>
            </a:r>
          </a:p>
          <a:p>
            <a:r>
              <a:rPr lang="es-PE" sz="1400" dirty="0">
                <a:solidFill>
                  <a:srgbClr val="099459"/>
                </a:solidFill>
              </a:rPr>
              <a:t>Go to the places of most potential </a:t>
            </a:r>
          </a:p>
          <a:p>
            <a:r>
              <a:rPr lang="es-PE" sz="1400" dirty="0">
                <a:solidFill>
                  <a:srgbClr val="099459"/>
                </a:solidFill>
              </a:rPr>
              <a:t>Listen with your mind </a:t>
            </a:r>
          </a:p>
          <a:p>
            <a:r>
              <a:rPr lang="es-PE" sz="1400" dirty="0">
                <a:solidFill>
                  <a:srgbClr val="099459"/>
                </a:solidFill>
              </a:rPr>
              <a:t>hear wide open</a:t>
            </a:r>
          </a:p>
        </p:txBody>
      </p:sp>
      <p:sp>
        <p:nvSpPr>
          <p:cNvPr id="11" name="CuadroTexto 10">
            <a:extLst>
              <a:ext uri="{FF2B5EF4-FFF2-40B4-BE49-F238E27FC236}">
                <a16:creationId xmlns:a16="http://schemas.microsoft.com/office/drawing/2014/main" xmlns="" id="{E83EA051-2F72-A55E-0FD2-18B79AE0F545}"/>
              </a:ext>
            </a:extLst>
          </p:cNvPr>
          <p:cNvSpPr txBox="1"/>
          <p:nvPr/>
        </p:nvSpPr>
        <p:spPr>
          <a:xfrm>
            <a:off x="7060535" y="6037190"/>
            <a:ext cx="4035079" cy="738664"/>
          </a:xfrm>
          <a:prstGeom prst="rect">
            <a:avLst/>
          </a:prstGeom>
          <a:noFill/>
        </p:spPr>
        <p:txBody>
          <a:bodyPr wrap="none" rtlCol="0">
            <a:spAutoFit/>
          </a:bodyPr>
          <a:lstStyle/>
          <a:p>
            <a:r>
              <a:rPr lang="es-PE" sz="1400" b="1" dirty="0">
                <a:solidFill>
                  <a:srgbClr val="099459"/>
                </a:solidFill>
              </a:rPr>
              <a:t>Connect to the Source of Inspiration and Will</a:t>
            </a:r>
          </a:p>
          <a:p>
            <a:r>
              <a:rPr lang="es-PE" sz="1400" dirty="0">
                <a:solidFill>
                  <a:srgbClr val="099459"/>
                </a:solidFill>
              </a:rPr>
              <a:t>Go to the place of silence </a:t>
            </a:r>
          </a:p>
          <a:p>
            <a:r>
              <a:rPr lang="es-PE" sz="1400" dirty="0">
                <a:solidFill>
                  <a:srgbClr val="099459"/>
                </a:solidFill>
              </a:rPr>
              <a:t>Allow the inner knowiing to emerge</a:t>
            </a:r>
          </a:p>
        </p:txBody>
      </p:sp>
      <p:sp>
        <p:nvSpPr>
          <p:cNvPr id="12" name="CuadroTexto 11">
            <a:extLst>
              <a:ext uri="{FF2B5EF4-FFF2-40B4-BE49-F238E27FC236}">
                <a16:creationId xmlns:a16="http://schemas.microsoft.com/office/drawing/2014/main" xmlns="" id="{CF454DFA-AF21-0810-A6FD-5C4E174CFD1C}"/>
              </a:ext>
            </a:extLst>
          </p:cNvPr>
          <p:cNvSpPr txBox="1"/>
          <p:nvPr/>
        </p:nvSpPr>
        <p:spPr>
          <a:xfrm>
            <a:off x="9078075" y="3493209"/>
            <a:ext cx="2453526" cy="954107"/>
          </a:xfrm>
          <a:prstGeom prst="rect">
            <a:avLst/>
          </a:prstGeom>
          <a:noFill/>
        </p:spPr>
        <p:txBody>
          <a:bodyPr wrap="square" rtlCol="0">
            <a:spAutoFit/>
          </a:bodyPr>
          <a:lstStyle/>
          <a:p>
            <a:r>
              <a:rPr lang="es-PE" sz="1400" b="1" dirty="0">
                <a:solidFill>
                  <a:srgbClr val="099459"/>
                </a:solidFill>
              </a:rPr>
              <a:t>Protoyype the New</a:t>
            </a:r>
          </a:p>
          <a:p>
            <a:r>
              <a:rPr lang="es-PE" sz="1400" dirty="0">
                <a:solidFill>
                  <a:srgbClr val="099459"/>
                </a:solidFill>
              </a:rPr>
              <a:t>Living examples to explore the future by doing</a:t>
            </a:r>
          </a:p>
        </p:txBody>
      </p:sp>
      <p:sp>
        <p:nvSpPr>
          <p:cNvPr id="13" name="CuadroTexto 12">
            <a:extLst>
              <a:ext uri="{FF2B5EF4-FFF2-40B4-BE49-F238E27FC236}">
                <a16:creationId xmlns:a16="http://schemas.microsoft.com/office/drawing/2014/main" xmlns="" id="{6BCA67C1-577C-D034-BF44-4CA080F984C3}"/>
              </a:ext>
            </a:extLst>
          </p:cNvPr>
          <p:cNvSpPr txBox="1"/>
          <p:nvPr/>
        </p:nvSpPr>
        <p:spPr>
          <a:xfrm>
            <a:off x="9247407" y="1959608"/>
            <a:ext cx="2944593" cy="738664"/>
          </a:xfrm>
          <a:prstGeom prst="rect">
            <a:avLst/>
          </a:prstGeom>
          <a:noFill/>
        </p:spPr>
        <p:txBody>
          <a:bodyPr wrap="square" rtlCol="0">
            <a:spAutoFit/>
          </a:bodyPr>
          <a:lstStyle/>
          <a:p>
            <a:r>
              <a:rPr lang="es-PE" sz="1400" b="1" dirty="0">
                <a:solidFill>
                  <a:srgbClr val="099459"/>
                </a:solidFill>
              </a:rPr>
              <a:t>Embody the New in Ecosystems</a:t>
            </a:r>
          </a:p>
          <a:p>
            <a:r>
              <a:rPr lang="es-PE" sz="1400" dirty="0">
                <a:solidFill>
                  <a:srgbClr val="099459"/>
                </a:solidFill>
              </a:rPr>
              <a:t>That facilitate seeing and acting from the whole</a:t>
            </a:r>
          </a:p>
        </p:txBody>
      </p:sp>
    </p:spTree>
    <p:extLst>
      <p:ext uri="{BB962C8B-B14F-4D97-AF65-F5344CB8AC3E}">
        <p14:creationId xmlns:p14="http://schemas.microsoft.com/office/powerpoint/2010/main" val="367038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C6CDEFB6-DAD5-EA20-9794-0094FBF5B58A}"/>
              </a:ext>
            </a:extLst>
          </p:cNvPr>
          <p:cNvPicPr>
            <a:picLocks noGrp="1" noChangeAspect="1"/>
          </p:cNvPicPr>
          <p:nvPr>
            <p:ph sz="quarter" idx="12"/>
          </p:nvPr>
        </p:nvPicPr>
        <p:blipFill>
          <a:blip r:embed="rId2"/>
          <a:stretch>
            <a:fillRect/>
          </a:stretch>
        </p:blipFill>
        <p:spPr>
          <a:xfrm>
            <a:off x="0" y="-334535"/>
            <a:ext cx="12904816" cy="7999080"/>
          </a:xfrm>
        </p:spPr>
      </p:pic>
      <p:sp>
        <p:nvSpPr>
          <p:cNvPr id="4" name="Marcador de texto 3">
            <a:extLst>
              <a:ext uri="{FF2B5EF4-FFF2-40B4-BE49-F238E27FC236}">
                <a16:creationId xmlns:a16="http://schemas.microsoft.com/office/drawing/2014/main" xmlns="" id="{428EB54D-F160-6FED-370F-3D68C5277E01}"/>
              </a:ext>
            </a:extLst>
          </p:cNvPr>
          <p:cNvSpPr>
            <a:spLocks noGrp="1"/>
          </p:cNvSpPr>
          <p:nvPr>
            <p:ph type="body" sz="quarter" idx="13"/>
          </p:nvPr>
        </p:nvSpPr>
        <p:spPr/>
        <p:txBody>
          <a:bodyPr/>
          <a:lstStyle/>
          <a:p>
            <a:endParaRPr lang="es-PE"/>
          </a:p>
        </p:txBody>
      </p:sp>
    </p:spTree>
    <p:extLst>
      <p:ext uri="{BB962C8B-B14F-4D97-AF65-F5344CB8AC3E}">
        <p14:creationId xmlns:p14="http://schemas.microsoft.com/office/powerpoint/2010/main" val="342058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BA9838A6-DE70-578D-0C61-81856AABD504}"/>
              </a:ext>
            </a:extLst>
          </p:cNvPr>
          <p:cNvSpPr>
            <a:spLocks noGrp="1"/>
          </p:cNvSpPr>
          <p:nvPr>
            <p:ph type="body" sz="quarter" idx="13"/>
          </p:nvPr>
        </p:nvSpPr>
        <p:spPr/>
        <p:txBody>
          <a:bodyPr/>
          <a:lstStyle/>
          <a:p>
            <a:endParaRPr lang="es-ES_tradnl"/>
          </a:p>
        </p:txBody>
      </p:sp>
      <p:pic>
        <p:nvPicPr>
          <p:cNvPr id="12" name="Imagen 11">
            <a:extLst>
              <a:ext uri="{FF2B5EF4-FFF2-40B4-BE49-F238E27FC236}">
                <a16:creationId xmlns:a16="http://schemas.microsoft.com/office/drawing/2014/main" xmlns="" id="{B9061122-9538-D269-E549-216D037E03CF}"/>
              </a:ext>
            </a:extLst>
          </p:cNvPr>
          <p:cNvPicPr>
            <a:picLocks noChangeAspect="1"/>
          </p:cNvPicPr>
          <p:nvPr/>
        </p:nvPicPr>
        <p:blipFill>
          <a:blip r:embed="rId2"/>
          <a:stretch>
            <a:fillRect/>
          </a:stretch>
        </p:blipFill>
        <p:spPr>
          <a:xfrm>
            <a:off x="1234096" y="894367"/>
            <a:ext cx="9230704" cy="5793414"/>
          </a:xfrm>
          <a:prstGeom prst="rect">
            <a:avLst/>
          </a:prstGeom>
        </p:spPr>
      </p:pic>
    </p:spTree>
    <p:extLst>
      <p:ext uri="{BB962C8B-B14F-4D97-AF65-F5344CB8AC3E}">
        <p14:creationId xmlns:p14="http://schemas.microsoft.com/office/powerpoint/2010/main" val="387090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16FD6360-A672-736E-2911-88E79198FF90}"/>
              </a:ext>
            </a:extLst>
          </p:cNvPr>
          <p:cNvSpPr>
            <a:spLocks noGrp="1"/>
          </p:cNvSpPr>
          <p:nvPr>
            <p:ph type="body" sz="quarter" idx="13"/>
          </p:nvPr>
        </p:nvSpPr>
        <p:spPr/>
        <p:txBody>
          <a:bodyPr/>
          <a:lstStyle/>
          <a:p>
            <a:endParaRPr lang="es-ES_tradnl"/>
          </a:p>
        </p:txBody>
      </p:sp>
      <p:pic>
        <p:nvPicPr>
          <p:cNvPr id="6" name="Imagen 5">
            <a:extLst>
              <a:ext uri="{FF2B5EF4-FFF2-40B4-BE49-F238E27FC236}">
                <a16:creationId xmlns:a16="http://schemas.microsoft.com/office/drawing/2014/main" xmlns="" id="{BCE9E2D2-A172-7944-71D4-AAAF6E7A015D}"/>
              </a:ext>
            </a:extLst>
          </p:cNvPr>
          <p:cNvPicPr>
            <a:picLocks noChangeAspect="1"/>
          </p:cNvPicPr>
          <p:nvPr/>
        </p:nvPicPr>
        <p:blipFill>
          <a:blip r:embed="rId3"/>
          <a:stretch>
            <a:fillRect/>
          </a:stretch>
        </p:blipFill>
        <p:spPr>
          <a:xfrm>
            <a:off x="665286" y="773457"/>
            <a:ext cx="10861427" cy="5914324"/>
          </a:xfrm>
          <a:prstGeom prst="rect">
            <a:avLst/>
          </a:prstGeom>
        </p:spPr>
      </p:pic>
    </p:spTree>
    <p:extLst>
      <p:ext uri="{BB962C8B-B14F-4D97-AF65-F5344CB8AC3E}">
        <p14:creationId xmlns:p14="http://schemas.microsoft.com/office/powerpoint/2010/main" val="332043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ED44E7-9871-4447-9BC7-13DA6DA0232D}"/>
              </a:ext>
            </a:extLst>
          </p:cNvPr>
          <p:cNvSpPr>
            <a:spLocks noGrp="1"/>
          </p:cNvSpPr>
          <p:nvPr>
            <p:ph type="body" sz="quarter" idx="13"/>
          </p:nvPr>
        </p:nvSpPr>
        <p:spPr/>
        <p:txBody>
          <a:bodyPr/>
          <a:lstStyle/>
          <a:p>
            <a:r>
              <a:rPr lang="x-none" dirty="0"/>
              <a:t>OLC</a:t>
            </a:r>
          </a:p>
        </p:txBody>
      </p:sp>
      <p:sp>
        <p:nvSpPr>
          <p:cNvPr id="3" name="Rectangle 2">
            <a:extLst>
              <a:ext uri="{FF2B5EF4-FFF2-40B4-BE49-F238E27FC236}">
                <a16:creationId xmlns:a16="http://schemas.microsoft.com/office/drawing/2014/main" xmlns="" id="{B904C2B3-41C0-EE4E-BCA6-39406FA7AEAD}"/>
              </a:ext>
            </a:extLst>
          </p:cNvPr>
          <p:cNvSpPr/>
          <p:nvPr/>
        </p:nvSpPr>
        <p:spPr>
          <a:xfrm>
            <a:off x="5622937" y="1225034"/>
            <a:ext cx="5969767" cy="584775"/>
          </a:xfrm>
          <a:prstGeom prst="rect">
            <a:avLst/>
          </a:prstGeom>
        </p:spPr>
        <p:txBody>
          <a:bodyPr wrap="square">
            <a:spAutoFit/>
          </a:bodyPr>
          <a:lstStyle/>
          <a:p>
            <a:r>
              <a:rPr lang="en-GB" sz="3200" b="1" dirty="0">
                <a:solidFill>
                  <a:srgbClr val="099459"/>
                </a:solidFill>
              </a:rPr>
              <a:t>Leadership in Culture</a:t>
            </a:r>
          </a:p>
        </p:txBody>
      </p:sp>
      <p:sp>
        <p:nvSpPr>
          <p:cNvPr id="7" name="Rectangle 6">
            <a:extLst>
              <a:ext uri="{FF2B5EF4-FFF2-40B4-BE49-F238E27FC236}">
                <a16:creationId xmlns:a16="http://schemas.microsoft.com/office/drawing/2014/main" xmlns="" id="{39B8D471-DB5E-534D-8843-ED25F9091E05}"/>
              </a:ext>
            </a:extLst>
          </p:cNvPr>
          <p:cNvSpPr/>
          <p:nvPr/>
        </p:nvSpPr>
        <p:spPr>
          <a:xfrm>
            <a:off x="4673600" y="5303520"/>
            <a:ext cx="949336" cy="540704"/>
          </a:xfrm>
          <a:prstGeom prst="rect">
            <a:avLst/>
          </a:prstGeom>
          <a:solidFill>
            <a:schemeClr val="tx1"/>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9CB08826-2DEE-0743-B14C-244FE053A902}"/>
              </a:ext>
            </a:extLst>
          </p:cNvPr>
          <p:cNvSpPr txBox="1"/>
          <p:nvPr/>
        </p:nvSpPr>
        <p:spPr>
          <a:xfrm>
            <a:off x="5622936" y="2133421"/>
            <a:ext cx="5969768" cy="3170099"/>
          </a:xfrm>
          <a:prstGeom prst="rect">
            <a:avLst/>
          </a:prstGeom>
          <a:noFill/>
        </p:spPr>
        <p:txBody>
          <a:bodyPr wrap="square" rtlCol="0">
            <a:spAutoFit/>
          </a:bodyPr>
          <a:lstStyle/>
          <a:p>
            <a:pPr marL="457200" indent="-457200">
              <a:buFont typeface="Arial" panose="020B0604020202020204" pitchFamily="34" charset="0"/>
              <a:buChar char="•"/>
            </a:pPr>
            <a:r>
              <a:rPr lang="en-GB" sz="2000" dirty="0">
                <a:solidFill>
                  <a:srgbClr val="002372"/>
                </a:solidFill>
              </a:rPr>
              <a:t>What does it mean to be a change agent in your own context? In your own culture and paradigm?</a:t>
            </a:r>
          </a:p>
          <a:p>
            <a:pPr marL="457200" indent="-457200">
              <a:buFont typeface="Arial" panose="020B0604020202020204" pitchFamily="34" charset="0"/>
              <a:buChar char="•"/>
            </a:pPr>
            <a:r>
              <a:rPr lang="en-GB" sz="2000" dirty="0">
                <a:solidFill>
                  <a:srgbClr val="002372"/>
                </a:solidFill>
              </a:rPr>
              <a:t>How do you influence, convince, inspire?</a:t>
            </a:r>
          </a:p>
          <a:p>
            <a:pPr marL="457200" indent="-457200">
              <a:buFont typeface="Arial" panose="020B0604020202020204" pitchFamily="34" charset="0"/>
              <a:buChar char="•"/>
            </a:pPr>
            <a:r>
              <a:rPr lang="en-GB" sz="2000" dirty="0">
                <a:solidFill>
                  <a:srgbClr val="002372"/>
                </a:solidFill>
              </a:rPr>
              <a:t>What are the challenges?</a:t>
            </a:r>
          </a:p>
          <a:p>
            <a:pPr marL="457200" indent="-457200">
              <a:buFont typeface="Arial" panose="020B0604020202020204" pitchFamily="34" charset="0"/>
              <a:buChar char="•"/>
            </a:pPr>
            <a:r>
              <a:rPr lang="en-GB" sz="2000" dirty="0">
                <a:solidFill>
                  <a:srgbClr val="002372"/>
                </a:solidFill>
              </a:rPr>
              <a:t>What are the successes?</a:t>
            </a:r>
          </a:p>
          <a:p>
            <a:pPr marL="457200" indent="-457200">
              <a:buFont typeface="Arial" panose="020B0604020202020204" pitchFamily="34" charset="0"/>
              <a:buChar char="•"/>
            </a:pPr>
            <a:r>
              <a:rPr lang="en-GB" sz="2000" dirty="0">
                <a:solidFill>
                  <a:srgbClr val="002372"/>
                </a:solidFill>
              </a:rPr>
              <a:t>What did you have to change within yourself?</a:t>
            </a:r>
          </a:p>
          <a:p>
            <a:pPr marL="457200" indent="-457200">
              <a:buFont typeface="+mj-lt"/>
              <a:buAutoNum type="arabicPeriod"/>
            </a:pPr>
            <a:r>
              <a:rPr lang="en-GB" sz="2000" dirty="0">
                <a:solidFill>
                  <a:srgbClr val="002372"/>
                </a:solidFill>
              </a:rPr>
              <a:t>…</a:t>
            </a:r>
          </a:p>
          <a:p>
            <a:endParaRPr lang="en-GB" sz="2000" dirty="0">
              <a:solidFill>
                <a:srgbClr val="002372"/>
              </a:solidFill>
            </a:endParaRPr>
          </a:p>
        </p:txBody>
      </p:sp>
      <p:pic>
        <p:nvPicPr>
          <p:cNvPr id="9" name="Picture 2" descr="Leadership Mindsets for the New Economy">
            <a:extLst>
              <a:ext uri="{FF2B5EF4-FFF2-40B4-BE49-F238E27FC236}">
                <a16:creationId xmlns:a16="http://schemas.microsoft.com/office/drawing/2014/main" xmlns="" id="{063E936F-342E-7642-994A-0FE480BE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7671" y="2016297"/>
            <a:ext cx="5017191" cy="343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3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9E6903-9C58-E7AB-3621-6CDF1AB39BD7}"/>
              </a:ext>
            </a:extLst>
          </p:cNvPr>
          <p:cNvSpPr>
            <a:spLocks noGrp="1"/>
          </p:cNvSpPr>
          <p:nvPr>
            <p:ph type="title"/>
          </p:nvPr>
        </p:nvSpPr>
        <p:spPr/>
        <p:txBody>
          <a:bodyPr/>
          <a:lstStyle/>
          <a:p>
            <a:r>
              <a:rPr lang="es-PE" dirty="0"/>
              <a:t>Why are you here?</a:t>
            </a:r>
            <a:br>
              <a:rPr lang="es-PE" dirty="0"/>
            </a:br>
            <a:r>
              <a:rPr lang="es-PE" dirty="0"/>
              <a:t>What is your motivation?</a:t>
            </a:r>
          </a:p>
        </p:txBody>
      </p:sp>
    </p:spTree>
    <p:extLst>
      <p:ext uri="{BB962C8B-B14F-4D97-AF65-F5344CB8AC3E}">
        <p14:creationId xmlns:p14="http://schemas.microsoft.com/office/powerpoint/2010/main" val="23740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ED44E7-9871-4447-9BC7-13DA6DA0232D}"/>
              </a:ext>
            </a:extLst>
          </p:cNvPr>
          <p:cNvSpPr>
            <a:spLocks noGrp="1"/>
          </p:cNvSpPr>
          <p:nvPr>
            <p:ph type="body" sz="quarter" idx="13"/>
          </p:nvPr>
        </p:nvSpPr>
        <p:spPr/>
        <p:txBody>
          <a:bodyPr/>
          <a:lstStyle/>
          <a:p>
            <a:endParaRPr lang="x-none" dirty="0"/>
          </a:p>
        </p:txBody>
      </p:sp>
      <p:sp>
        <p:nvSpPr>
          <p:cNvPr id="7" name="Rectangle 6">
            <a:extLst>
              <a:ext uri="{FF2B5EF4-FFF2-40B4-BE49-F238E27FC236}">
                <a16:creationId xmlns:a16="http://schemas.microsoft.com/office/drawing/2014/main" xmlns="" id="{39B8D471-DB5E-534D-8843-ED25F9091E05}"/>
              </a:ext>
            </a:extLst>
          </p:cNvPr>
          <p:cNvSpPr/>
          <p:nvPr/>
        </p:nvSpPr>
        <p:spPr>
          <a:xfrm>
            <a:off x="4673600" y="5303520"/>
            <a:ext cx="949336" cy="540704"/>
          </a:xfrm>
          <a:prstGeom prst="rect">
            <a:avLst/>
          </a:prstGeom>
          <a:solidFill>
            <a:schemeClr val="tx1"/>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3074" name="Picture 2" descr="The Why? The How? And the What? (of Document Management)">
            <a:extLst>
              <a:ext uri="{FF2B5EF4-FFF2-40B4-BE49-F238E27FC236}">
                <a16:creationId xmlns:a16="http://schemas.microsoft.com/office/drawing/2014/main" xmlns="" id="{DB3E79BE-106F-EF4F-9A31-6CB7E1ACD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104" y="988015"/>
            <a:ext cx="5472296" cy="485621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8B866F92-25F4-E002-F275-FACF3A70E369}"/>
              </a:ext>
            </a:extLst>
          </p:cNvPr>
          <p:cNvSpPr txBox="1"/>
          <p:nvPr/>
        </p:nvSpPr>
        <p:spPr>
          <a:xfrm>
            <a:off x="948267" y="6417733"/>
            <a:ext cx="7213834" cy="369332"/>
          </a:xfrm>
          <a:prstGeom prst="rect">
            <a:avLst/>
          </a:prstGeom>
          <a:noFill/>
        </p:spPr>
        <p:txBody>
          <a:bodyPr wrap="none" rtlCol="0">
            <a:spAutoFit/>
          </a:bodyPr>
          <a:lstStyle/>
          <a:p>
            <a:r>
              <a:rPr lang="es-PE" dirty="0">
                <a:solidFill>
                  <a:srgbClr val="099459"/>
                </a:solidFill>
              </a:rPr>
              <a:t>ALWAYS START WITH THE WHY: SIMON SINEK’s “GOLDEN CIRCLE”</a:t>
            </a:r>
          </a:p>
        </p:txBody>
      </p:sp>
    </p:spTree>
    <p:extLst>
      <p:ext uri="{BB962C8B-B14F-4D97-AF65-F5344CB8AC3E}">
        <p14:creationId xmlns:p14="http://schemas.microsoft.com/office/powerpoint/2010/main" val="396554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3A4B5A-0E8A-3401-0EAD-05CD1889FA8A}"/>
              </a:ext>
            </a:extLst>
          </p:cNvPr>
          <p:cNvSpPr>
            <a:spLocks noGrp="1"/>
          </p:cNvSpPr>
          <p:nvPr>
            <p:ph type="title"/>
          </p:nvPr>
        </p:nvSpPr>
        <p:spPr>
          <a:xfrm>
            <a:off x="575735" y="0"/>
            <a:ext cx="10537744" cy="1143000"/>
          </a:xfrm>
        </p:spPr>
        <p:txBody>
          <a:bodyPr/>
          <a:lstStyle/>
          <a:p>
            <a:r>
              <a:rPr lang="es-PE" dirty="0">
                <a:solidFill>
                  <a:srgbClr val="099459"/>
                </a:solidFill>
                <a:latin typeface="Open Sans" panose="020B0606030504020204" pitchFamily="34" charset="0"/>
              </a:rPr>
              <a:t>#1: </a:t>
            </a:r>
            <a:r>
              <a:rPr lang="es-PE" b="0" dirty="0">
                <a:solidFill>
                  <a:srgbClr val="099459"/>
                </a:solidFill>
                <a:latin typeface="inherit"/>
              </a:rPr>
              <a:t>Define Your “Why”</a:t>
            </a:r>
            <a:r>
              <a:rPr lang="es-PE" dirty="0">
                <a:solidFill>
                  <a:srgbClr val="099459"/>
                </a:solidFill>
                <a:latin typeface="Open Sans" panose="020B0606030504020204" pitchFamily="34" charset="0"/>
              </a:rPr>
              <a:t/>
            </a:r>
            <a:br>
              <a:rPr lang="es-PE" dirty="0">
                <a:solidFill>
                  <a:srgbClr val="099459"/>
                </a:solidFill>
                <a:latin typeface="Open Sans" panose="020B0606030504020204" pitchFamily="34" charset="0"/>
              </a:rPr>
            </a:br>
            <a:endParaRPr lang="es-PE" dirty="0">
              <a:solidFill>
                <a:srgbClr val="099459"/>
              </a:solidFill>
            </a:endParaRPr>
          </a:p>
        </p:txBody>
      </p:sp>
      <p:sp>
        <p:nvSpPr>
          <p:cNvPr id="3" name="CuadroTexto 2">
            <a:extLst>
              <a:ext uri="{FF2B5EF4-FFF2-40B4-BE49-F238E27FC236}">
                <a16:creationId xmlns:a16="http://schemas.microsoft.com/office/drawing/2014/main" xmlns="" id="{C12CCDD3-7B77-CC6F-BEE7-4857B5B2126C}"/>
              </a:ext>
            </a:extLst>
          </p:cNvPr>
          <p:cNvSpPr txBox="1"/>
          <p:nvPr/>
        </p:nvSpPr>
        <p:spPr>
          <a:xfrm>
            <a:off x="575735" y="1337733"/>
            <a:ext cx="10537744" cy="5262979"/>
          </a:xfrm>
          <a:prstGeom prst="rect">
            <a:avLst/>
          </a:prstGeom>
          <a:noFill/>
        </p:spPr>
        <p:txBody>
          <a:bodyPr wrap="square" rtlCol="0">
            <a:spAutoFit/>
          </a:bodyPr>
          <a:lstStyle/>
          <a:p>
            <a:pPr algn="l" fontAlgn="base"/>
            <a:r>
              <a:rPr lang="es-PE" sz="2400" b="1" dirty="0">
                <a:solidFill>
                  <a:srgbClr val="099459"/>
                </a:solidFill>
                <a:effectLst/>
                <a:latin typeface="Open Sans" panose="020B0606030504020204" pitchFamily="34" charset="0"/>
              </a:rPr>
              <a:t>Your WHY is your central belief. </a:t>
            </a:r>
          </a:p>
          <a:p>
            <a:pPr algn="l" fontAlgn="base"/>
            <a:r>
              <a:rPr lang="es-PE" sz="2400" b="0" dirty="0">
                <a:solidFill>
                  <a:srgbClr val="333333"/>
                </a:solidFill>
                <a:effectLst/>
                <a:latin typeface="Open Sans" panose="020B0606030504020204" pitchFamily="34" charset="0"/>
              </a:rPr>
              <a:t>In terms of an organization, it’s the reason you’re in business. </a:t>
            </a:r>
          </a:p>
          <a:p>
            <a:pPr algn="l" fontAlgn="base"/>
            <a:endParaRPr lang="es-PE" sz="2400" dirty="0">
              <a:solidFill>
                <a:srgbClr val="333333"/>
              </a:solidFill>
              <a:latin typeface="Open Sans" panose="020B0606030504020204" pitchFamily="34" charset="0"/>
            </a:endParaRPr>
          </a:p>
          <a:p>
            <a:pPr algn="l" fontAlgn="base"/>
            <a:r>
              <a:rPr lang="es-PE" sz="2400" b="0" dirty="0">
                <a:solidFill>
                  <a:srgbClr val="333333"/>
                </a:solidFill>
                <a:effectLst/>
                <a:latin typeface="Open Sans" panose="020B0606030504020204" pitchFamily="34" charset="0"/>
              </a:rPr>
              <a:t>The WHY leads to the HOW and the WHAT:</a:t>
            </a:r>
          </a:p>
          <a:p>
            <a:pPr algn="l" fontAlgn="base">
              <a:buFont typeface="Arial" panose="020B0604020202020204" pitchFamily="34" charset="0"/>
              <a:buChar char="•"/>
            </a:pPr>
            <a:r>
              <a:rPr lang="es-PE" sz="2400" b="1" i="0" dirty="0">
                <a:solidFill>
                  <a:srgbClr val="333333"/>
                </a:solidFill>
                <a:effectLst/>
                <a:latin typeface="inherit"/>
              </a:rPr>
              <a:t>The WHY: </a:t>
            </a:r>
            <a:r>
              <a:rPr lang="es-PE" sz="2400" b="0" i="0" dirty="0">
                <a:solidFill>
                  <a:srgbClr val="333333"/>
                </a:solidFill>
                <a:effectLst/>
                <a:latin typeface="inherit"/>
              </a:rPr>
              <a:t>This is the </a:t>
            </a:r>
            <a:r>
              <a:rPr lang="es-PE" sz="2400" b="0" i="0" dirty="0">
                <a:solidFill>
                  <a:srgbClr val="FF0000"/>
                </a:solidFill>
                <a:effectLst/>
                <a:latin typeface="inherit"/>
              </a:rPr>
              <a:t>vision </a:t>
            </a:r>
            <a:r>
              <a:rPr lang="es-PE" sz="2400" b="0" i="0" dirty="0">
                <a:solidFill>
                  <a:srgbClr val="333333"/>
                </a:solidFill>
                <a:effectLst/>
                <a:latin typeface="inherit"/>
              </a:rPr>
              <a:t>of your organization/self</a:t>
            </a:r>
          </a:p>
          <a:p>
            <a:pPr algn="l" fontAlgn="base"/>
            <a:r>
              <a:rPr lang="es-PE" sz="2400" b="0" i="0" dirty="0">
                <a:solidFill>
                  <a:srgbClr val="333333"/>
                </a:solidFill>
                <a:effectLst/>
                <a:latin typeface="inherit"/>
              </a:rPr>
              <a:t>It’s the motivation behind your service or product. </a:t>
            </a:r>
          </a:p>
          <a:p>
            <a:pPr algn="l" fontAlgn="base"/>
            <a:r>
              <a:rPr lang="es-PE" sz="2400" b="0" i="0" dirty="0">
                <a:solidFill>
                  <a:srgbClr val="333333"/>
                </a:solidFill>
                <a:effectLst/>
                <a:latin typeface="inherit"/>
              </a:rPr>
              <a:t>It’s the mission that you stand for.</a:t>
            </a:r>
          </a:p>
          <a:p>
            <a:pPr algn="l" fontAlgn="base"/>
            <a:endParaRPr lang="es-PE" sz="2400" b="0" i="0" dirty="0">
              <a:solidFill>
                <a:srgbClr val="333333"/>
              </a:solidFill>
              <a:effectLst/>
              <a:latin typeface="inherit"/>
            </a:endParaRPr>
          </a:p>
          <a:p>
            <a:pPr algn="l" fontAlgn="base">
              <a:buFont typeface="Arial" panose="020B0604020202020204" pitchFamily="34" charset="0"/>
              <a:buChar char="•"/>
            </a:pPr>
            <a:r>
              <a:rPr lang="es-PE" sz="2400" b="1" i="0" dirty="0">
                <a:solidFill>
                  <a:srgbClr val="333333"/>
                </a:solidFill>
                <a:effectLst/>
                <a:latin typeface="inherit"/>
              </a:rPr>
              <a:t>The HOW:</a:t>
            </a:r>
            <a:r>
              <a:rPr lang="es-PE" sz="2400" b="0" i="0" dirty="0">
                <a:solidFill>
                  <a:srgbClr val="333333"/>
                </a:solidFill>
                <a:effectLst/>
                <a:latin typeface="inherit"/>
              </a:rPr>
              <a:t> The HOW are the </a:t>
            </a:r>
            <a:r>
              <a:rPr lang="es-PE" sz="2400" b="0" i="0" dirty="0">
                <a:solidFill>
                  <a:srgbClr val="FF0000"/>
                </a:solidFill>
                <a:effectLst/>
                <a:latin typeface="inherit"/>
              </a:rPr>
              <a:t>practical step</a:t>
            </a:r>
            <a:r>
              <a:rPr lang="es-PE" sz="2400" b="0" i="0" dirty="0">
                <a:solidFill>
                  <a:srgbClr val="333333"/>
                </a:solidFill>
                <a:effectLst/>
                <a:latin typeface="inherit"/>
              </a:rPr>
              <a:t>s you need to take to achieve your WHY. </a:t>
            </a:r>
          </a:p>
          <a:p>
            <a:pPr algn="l" fontAlgn="base"/>
            <a:r>
              <a:rPr lang="es-PE" sz="2400" b="0" i="0" dirty="0">
                <a:solidFill>
                  <a:srgbClr val="333333"/>
                </a:solidFill>
                <a:effectLst/>
                <a:latin typeface="inherit"/>
              </a:rPr>
              <a:t>The HOW is the practical, operational knowledge that brings the vision to life. </a:t>
            </a:r>
          </a:p>
          <a:p>
            <a:pPr algn="l" fontAlgn="base"/>
            <a:endParaRPr lang="es-PE" sz="2400" b="0" i="0" dirty="0">
              <a:solidFill>
                <a:srgbClr val="333333"/>
              </a:solidFill>
              <a:effectLst/>
              <a:latin typeface="inherit"/>
            </a:endParaRPr>
          </a:p>
          <a:p>
            <a:pPr algn="l" fontAlgn="base">
              <a:buFont typeface="Arial" panose="020B0604020202020204" pitchFamily="34" charset="0"/>
              <a:buChar char="•"/>
            </a:pPr>
            <a:r>
              <a:rPr lang="es-PE" sz="2400" b="1" i="0" dirty="0">
                <a:solidFill>
                  <a:srgbClr val="333333"/>
                </a:solidFill>
                <a:effectLst/>
                <a:latin typeface="inherit"/>
              </a:rPr>
              <a:t>The WHAT:</a:t>
            </a:r>
            <a:r>
              <a:rPr lang="es-PE" sz="2400" b="0" i="0" dirty="0">
                <a:solidFill>
                  <a:srgbClr val="333333"/>
                </a:solidFill>
                <a:effectLst/>
                <a:latin typeface="inherit"/>
              </a:rPr>
              <a:t> The WHAT is the </a:t>
            </a:r>
            <a:r>
              <a:rPr lang="es-PE" sz="2400" b="0" i="0" dirty="0">
                <a:solidFill>
                  <a:srgbClr val="FF0000"/>
                </a:solidFill>
                <a:effectLst/>
                <a:latin typeface="inherit"/>
              </a:rPr>
              <a:t>product or service </a:t>
            </a:r>
            <a:r>
              <a:rPr lang="es-PE" sz="2400" b="0" i="0" dirty="0">
                <a:solidFill>
                  <a:srgbClr val="333333"/>
                </a:solidFill>
                <a:effectLst/>
                <a:latin typeface="inherit"/>
              </a:rPr>
              <a:t>you are selling or providing. </a:t>
            </a:r>
          </a:p>
          <a:p>
            <a:pPr algn="l" fontAlgn="base">
              <a:buFont typeface="Arial" panose="020B0604020202020204" pitchFamily="34" charset="0"/>
              <a:buChar char="•"/>
            </a:pPr>
            <a:r>
              <a:rPr lang="es-PE" sz="2400" b="0" i="0" dirty="0">
                <a:solidFill>
                  <a:srgbClr val="333333"/>
                </a:solidFill>
                <a:effectLst/>
                <a:latin typeface="inherit"/>
              </a:rPr>
              <a:t>It’s the tangible part of your company, and it’s also the easiest to identify. </a:t>
            </a:r>
            <a:r>
              <a:rPr lang="es-PE" sz="2400" dirty="0"/>
              <a:t/>
            </a:r>
            <a:br>
              <a:rPr lang="es-PE" sz="2400" dirty="0"/>
            </a:br>
            <a:endParaRPr lang="es-PE" sz="2400" dirty="0"/>
          </a:p>
        </p:txBody>
      </p:sp>
    </p:spTree>
    <p:extLst>
      <p:ext uri="{BB962C8B-B14F-4D97-AF65-F5344CB8AC3E}">
        <p14:creationId xmlns:p14="http://schemas.microsoft.com/office/powerpoint/2010/main" val="341212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DE5CEA-2E31-75DF-AB59-E12EAE9B5D61}"/>
              </a:ext>
            </a:extLst>
          </p:cNvPr>
          <p:cNvSpPr>
            <a:spLocks noGrp="1"/>
          </p:cNvSpPr>
          <p:nvPr>
            <p:ph type="title"/>
          </p:nvPr>
        </p:nvSpPr>
        <p:spPr>
          <a:xfrm>
            <a:off x="827128" y="0"/>
            <a:ext cx="10537744" cy="1143000"/>
          </a:xfrm>
        </p:spPr>
        <p:txBody>
          <a:bodyPr/>
          <a:lstStyle/>
          <a:p>
            <a:r>
              <a:rPr lang="es-PE" b="0" dirty="0">
                <a:solidFill>
                  <a:srgbClr val="099459"/>
                </a:solidFill>
                <a:latin typeface="inherit"/>
              </a:rPr>
              <a:t>#2 Set the Standard for Your Field</a:t>
            </a:r>
            <a:r>
              <a:rPr lang="es-PE" dirty="0">
                <a:solidFill>
                  <a:srgbClr val="099459"/>
                </a:solidFill>
                <a:latin typeface="Open Sans" panose="020B0606030504020204" pitchFamily="34" charset="0"/>
              </a:rPr>
              <a:t/>
            </a:r>
            <a:br>
              <a:rPr lang="es-PE" dirty="0">
                <a:solidFill>
                  <a:srgbClr val="099459"/>
                </a:solidFill>
                <a:latin typeface="Open Sans" panose="020B0606030504020204" pitchFamily="34" charset="0"/>
              </a:rPr>
            </a:br>
            <a:endParaRPr lang="es-PE" dirty="0">
              <a:solidFill>
                <a:srgbClr val="099459"/>
              </a:solidFill>
            </a:endParaRPr>
          </a:p>
        </p:txBody>
      </p:sp>
      <p:sp>
        <p:nvSpPr>
          <p:cNvPr id="3" name="CuadroTexto 2">
            <a:extLst>
              <a:ext uri="{FF2B5EF4-FFF2-40B4-BE49-F238E27FC236}">
                <a16:creationId xmlns:a16="http://schemas.microsoft.com/office/drawing/2014/main" xmlns="" id="{A3484DFF-7486-6843-2C58-A8EC9EE134B6}"/>
              </a:ext>
            </a:extLst>
          </p:cNvPr>
          <p:cNvSpPr txBox="1"/>
          <p:nvPr/>
        </p:nvSpPr>
        <p:spPr>
          <a:xfrm>
            <a:off x="524934" y="1143000"/>
            <a:ext cx="11142134" cy="4062651"/>
          </a:xfrm>
          <a:prstGeom prst="rect">
            <a:avLst/>
          </a:prstGeom>
          <a:noFill/>
        </p:spPr>
        <p:txBody>
          <a:bodyPr wrap="square" rtlCol="0">
            <a:spAutoFit/>
          </a:bodyPr>
          <a:lstStyle/>
          <a:p>
            <a:pPr algn="l" fontAlgn="base"/>
            <a:r>
              <a:rPr lang="es-PE" sz="2400" b="0" dirty="0">
                <a:solidFill>
                  <a:srgbClr val="333333"/>
                </a:solidFill>
                <a:effectLst/>
                <a:latin typeface="Open Sans" panose="020B0606030504020204" pitchFamily="34" charset="0"/>
              </a:rPr>
              <a:t>Those who lead aren’t necessarily #1 terms of market share, </a:t>
            </a:r>
          </a:p>
          <a:p>
            <a:pPr algn="l" fontAlgn="base"/>
            <a:r>
              <a:rPr lang="es-PE" sz="2400" b="0" dirty="0">
                <a:solidFill>
                  <a:srgbClr val="333333"/>
                </a:solidFill>
                <a:effectLst/>
                <a:latin typeface="Open Sans" panose="020B0606030504020204" pitchFamily="34" charset="0"/>
              </a:rPr>
              <a:t>but they’re the </a:t>
            </a:r>
            <a:r>
              <a:rPr lang="es-PE" sz="2400" b="1" dirty="0">
                <a:solidFill>
                  <a:srgbClr val="333333"/>
                </a:solidFill>
                <a:effectLst/>
                <a:latin typeface="inherit"/>
              </a:rPr>
              <a:t>companies or people who are setting the course for their industries</a:t>
            </a:r>
            <a:r>
              <a:rPr lang="es-PE" sz="2400" b="0" dirty="0">
                <a:solidFill>
                  <a:srgbClr val="333333"/>
                </a:solidFill>
                <a:effectLst/>
                <a:latin typeface="Open Sans" panose="020B0606030504020204" pitchFamily="34" charset="0"/>
              </a:rPr>
              <a:t>. </a:t>
            </a:r>
          </a:p>
          <a:p>
            <a:pPr algn="l" fontAlgn="base"/>
            <a:endParaRPr lang="es-PE" sz="2400" b="0" dirty="0">
              <a:solidFill>
                <a:srgbClr val="333333"/>
              </a:solidFill>
              <a:effectLst/>
              <a:latin typeface="Open Sans" panose="020B0606030504020204" pitchFamily="34" charset="0"/>
            </a:endParaRPr>
          </a:p>
          <a:p>
            <a:pPr algn="l" fontAlgn="base"/>
            <a:r>
              <a:rPr lang="es-PE" sz="2400" b="0" dirty="0">
                <a:solidFill>
                  <a:srgbClr val="333333"/>
                </a:solidFill>
                <a:effectLst/>
                <a:latin typeface="Open Sans" panose="020B0606030504020204" pitchFamily="34" charset="0"/>
              </a:rPr>
              <a:t>Great leaders: </a:t>
            </a:r>
          </a:p>
          <a:p>
            <a:pPr algn="l" fontAlgn="base">
              <a:buFont typeface="Arial" panose="020B0604020202020204" pitchFamily="34" charset="0"/>
              <a:buChar char="•"/>
            </a:pPr>
            <a:r>
              <a:rPr lang="es-PE" sz="2400" b="1" i="0" dirty="0">
                <a:solidFill>
                  <a:srgbClr val="333333"/>
                </a:solidFill>
                <a:effectLst/>
                <a:latin typeface="inherit"/>
              </a:rPr>
              <a:t>Create a following of loyal people </a:t>
            </a:r>
            <a:r>
              <a:rPr lang="es-PE" sz="2400" b="0" i="0" dirty="0">
                <a:solidFill>
                  <a:srgbClr val="333333"/>
                </a:solidFill>
                <a:effectLst/>
                <a:latin typeface="inherit"/>
              </a:rPr>
              <a:t>who rally around their WHY.</a:t>
            </a:r>
          </a:p>
          <a:p>
            <a:pPr algn="l" fontAlgn="base">
              <a:buFont typeface="Arial" panose="020B0604020202020204" pitchFamily="34" charset="0"/>
              <a:buChar char="•"/>
            </a:pPr>
            <a:r>
              <a:rPr lang="es-PE" sz="2400" b="1" i="0" dirty="0">
                <a:solidFill>
                  <a:srgbClr val="333333"/>
                </a:solidFill>
                <a:effectLst/>
                <a:latin typeface="inherit"/>
              </a:rPr>
              <a:t>Inspire people to act because they </a:t>
            </a:r>
            <a:r>
              <a:rPr lang="es-PE" sz="2400" b="1" i="1" dirty="0">
                <a:solidFill>
                  <a:srgbClr val="333333"/>
                </a:solidFill>
                <a:effectLst/>
                <a:latin typeface="inherit"/>
              </a:rPr>
              <a:t>want </a:t>
            </a:r>
            <a:r>
              <a:rPr lang="es-PE" sz="2400" b="1" i="0" dirty="0">
                <a:solidFill>
                  <a:srgbClr val="333333"/>
                </a:solidFill>
                <a:effectLst/>
                <a:latin typeface="inherit"/>
              </a:rPr>
              <a:t>to</a:t>
            </a:r>
            <a:r>
              <a:rPr lang="es-PE" sz="2400" b="0" i="0" dirty="0">
                <a:solidFill>
                  <a:srgbClr val="333333"/>
                </a:solidFill>
                <a:effectLst/>
                <a:latin typeface="inherit"/>
              </a:rPr>
              <a:t>, not because they’re responding to an outside incentive. </a:t>
            </a:r>
          </a:p>
          <a:p>
            <a:pPr algn="l" fontAlgn="base">
              <a:buFont typeface="Arial" panose="020B0604020202020204" pitchFamily="34" charset="0"/>
              <a:buChar char="•"/>
            </a:pPr>
            <a:r>
              <a:rPr lang="es-PE" sz="2400" b="1" i="0" dirty="0">
                <a:solidFill>
                  <a:srgbClr val="333333"/>
                </a:solidFill>
                <a:effectLst/>
                <a:latin typeface="inherit"/>
              </a:rPr>
              <a:t>Belong to all different sectors</a:t>
            </a:r>
            <a:r>
              <a:rPr lang="es-PE" sz="2400" b="0" i="0" dirty="0">
                <a:solidFill>
                  <a:srgbClr val="333333"/>
                </a:solidFill>
                <a:effectLst/>
                <a:latin typeface="inherit"/>
              </a:rPr>
              <a:t>. </a:t>
            </a:r>
          </a:p>
          <a:p>
            <a:pPr algn="l" fontAlgn="base">
              <a:buFont typeface="Arial" panose="020B0604020202020204" pitchFamily="34" charset="0"/>
              <a:buChar char="•"/>
            </a:pPr>
            <a:r>
              <a:rPr lang="es-PE" sz="2400" b="0" i="0" dirty="0">
                <a:solidFill>
                  <a:srgbClr val="333333"/>
                </a:solidFill>
                <a:effectLst/>
                <a:latin typeface="inherit"/>
              </a:rPr>
              <a:t>Great leaders can come from any walk of life or industry. </a:t>
            </a:r>
          </a:p>
          <a:p>
            <a:pPr algn="l" fontAlgn="base">
              <a:buFont typeface="Arial" panose="020B0604020202020204" pitchFamily="34" charset="0"/>
              <a:buChar char="•"/>
            </a:pPr>
            <a:r>
              <a:rPr lang="es-PE" sz="2400" b="1" i="0" dirty="0">
                <a:solidFill>
                  <a:srgbClr val="333333"/>
                </a:solidFill>
                <a:effectLst/>
                <a:latin typeface="inherit"/>
              </a:rPr>
              <a:t>Have exceptional amounts of influence</a:t>
            </a:r>
            <a:r>
              <a:rPr lang="es-PE" sz="2400" b="0" i="0" dirty="0">
                <a:solidFill>
                  <a:srgbClr val="333333"/>
                </a:solidFill>
                <a:effectLst/>
                <a:latin typeface="inherit"/>
              </a:rPr>
              <a:t> inside and outside of their industries.</a:t>
            </a:r>
          </a:p>
          <a:p>
            <a:endParaRPr lang="es-PE" dirty="0"/>
          </a:p>
        </p:txBody>
      </p:sp>
    </p:spTree>
    <p:extLst>
      <p:ext uri="{BB962C8B-B14F-4D97-AF65-F5344CB8AC3E}">
        <p14:creationId xmlns:p14="http://schemas.microsoft.com/office/powerpoint/2010/main" val="64258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0DCA53-C702-CD64-DFD5-70D40FC5A7D5}"/>
              </a:ext>
            </a:extLst>
          </p:cNvPr>
          <p:cNvSpPr>
            <a:spLocks noGrp="1"/>
          </p:cNvSpPr>
          <p:nvPr>
            <p:ph type="title"/>
          </p:nvPr>
        </p:nvSpPr>
        <p:spPr>
          <a:xfrm>
            <a:off x="677334" y="73064"/>
            <a:ext cx="10537744" cy="1143000"/>
          </a:xfrm>
        </p:spPr>
        <p:txBody>
          <a:bodyPr/>
          <a:lstStyle/>
          <a:p>
            <a:r>
              <a:rPr lang="es-PE" dirty="0">
                <a:solidFill>
                  <a:srgbClr val="099459"/>
                </a:solidFill>
                <a:latin typeface="Open Sans" panose="020B0606030504020204" pitchFamily="34" charset="0"/>
              </a:rPr>
              <a:t>#3</a:t>
            </a:r>
            <a:r>
              <a:rPr lang="es-PE" b="0" dirty="0">
                <a:solidFill>
                  <a:srgbClr val="099459"/>
                </a:solidFill>
                <a:latin typeface="inherit"/>
              </a:rPr>
              <a:t>: Be</a:t>
            </a:r>
            <a:r>
              <a:rPr lang="es-PE" dirty="0">
                <a:solidFill>
                  <a:srgbClr val="099459"/>
                </a:solidFill>
                <a:latin typeface="Open Sans" panose="020B0606030504020204" pitchFamily="34" charset="0"/>
              </a:rPr>
              <a:t> Innovative, Not Novel</a:t>
            </a:r>
            <a:br>
              <a:rPr lang="es-PE" dirty="0">
                <a:solidFill>
                  <a:srgbClr val="099459"/>
                </a:solidFill>
                <a:latin typeface="Open Sans" panose="020B0606030504020204" pitchFamily="34" charset="0"/>
              </a:rPr>
            </a:br>
            <a:endParaRPr lang="es-PE" dirty="0">
              <a:solidFill>
                <a:srgbClr val="099459"/>
              </a:solidFill>
            </a:endParaRPr>
          </a:p>
        </p:txBody>
      </p:sp>
      <p:sp>
        <p:nvSpPr>
          <p:cNvPr id="3" name="CuadroTexto 2">
            <a:extLst>
              <a:ext uri="{FF2B5EF4-FFF2-40B4-BE49-F238E27FC236}">
                <a16:creationId xmlns:a16="http://schemas.microsoft.com/office/drawing/2014/main" xmlns="" id="{07CB7B2F-5AB4-3EC8-DD47-69BDA80D69D6}"/>
              </a:ext>
            </a:extLst>
          </p:cNvPr>
          <p:cNvSpPr txBox="1"/>
          <p:nvPr/>
        </p:nvSpPr>
        <p:spPr>
          <a:xfrm>
            <a:off x="863600" y="1947333"/>
            <a:ext cx="10537744" cy="3785652"/>
          </a:xfrm>
          <a:prstGeom prst="rect">
            <a:avLst/>
          </a:prstGeom>
          <a:noFill/>
        </p:spPr>
        <p:txBody>
          <a:bodyPr wrap="square" rtlCol="0">
            <a:spAutoFit/>
          </a:bodyPr>
          <a:lstStyle/>
          <a:p>
            <a:pPr algn="l" fontAlgn="base"/>
            <a:r>
              <a:rPr lang="es-PE" sz="2400" b="0" dirty="0">
                <a:solidFill>
                  <a:srgbClr val="333333"/>
                </a:solidFill>
                <a:effectLst/>
                <a:latin typeface="Open Sans" panose="020B0606030504020204" pitchFamily="34" charset="0"/>
              </a:rPr>
              <a:t>Novelty — defined as being “new” or “unusual” — is often marketed as “innovation.” </a:t>
            </a:r>
            <a:br>
              <a:rPr lang="es-PE" sz="2400" b="0" dirty="0">
                <a:solidFill>
                  <a:srgbClr val="333333"/>
                </a:solidFill>
                <a:effectLst/>
                <a:latin typeface="Open Sans" panose="020B0606030504020204" pitchFamily="34" charset="0"/>
              </a:rPr>
            </a:br>
            <a:endParaRPr lang="es-PE" sz="2400" b="0" dirty="0">
              <a:solidFill>
                <a:srgbClr val="333333"/>
              </a:solidFill>
              <a:effectLst/>
              <a:latin typeface="Open Sans" panose="020B0606030504020204" pitchFamily="34" charset="0"/>
            </a:endParaRPr>
          </a:p>
          <a:p>
            <a:pPr algn="l" fontAlgn="base"/>
            <a:r>
              <a:rPr lang="es-PE" sz="2400" b="0" dirty="0">
                <a:solidFill>
                  <a:srgbClr val="333333"/>
                </a:solidFill>
                <a:effectLst/>
                <a:latin typeface="Open Sans" panose="020B0606030504020204" pitchFamily="34" charset="0"/>
              </a:rPr>
              <a:t>But novelty and innovation are very different from one another. </a:t>
            </a:r>
          </a:p>
          <a:p>
            <a:pPr algn="l" fontAlgn="base">
              <a:buFont typeface="Arial" panose="020B0604020202020204" pitchFamily="34" charset="0"/>
              <a:buChar char="•"/>
            </a:pPr>
            <a:r>
              <a:rPr lang="es-PE" sz="2400" b="0" i="0" dirty="0">
                <a:solidFill>
                  <a:srgbClr val="333333"/>
                </a:solidFill>
                <a:effectLst/>
                <a:latin typeface="inherit"/>
              </a:rPr>
              <a:t>Novelty is merely introducing something new and will eventually fade into the past. </a:t>
            </a:r>
          </a:p>
          <a:p>
            <a:pPr algn="l" fontAlgn="base">
              <a:buFont typeface="Arial" panose="020B0604020202020204" pitchFamily="34" charset="0"/>
              <a:buChar char="•"/>
            </a:pPr>
            <a:r>
              <a:rPr lang="es-PE" sz="2400" b="0" i="0" dirty="0">
                <a:solidFill>
                  <a:srgbClr val="333333"/>
                </a:solidFill>
                <a:effectLst/>
                <a:latin typeface="inherit"/>
              </a:rPr>
              <a:t>Innovation is change that is valuable and persists in the sector well into the future.</a:t>
            </a:r>
          </a:p>
          <a:p>
            <a:pPr algn="l" fontAlgn="base"/>
            <a:r>
              <a:rPr lang="es-PE" sz="2400" b="0" i="0" dirty="0">
                <a:solidFill>
                  <a:srgbClr val="333333"/>
                </a:solidFill>
                <a:effectLst/>
                <a:latin typeface="inherit"/>
              </a:rPr>
              <a:t> It is real reinvention, in ways that matter to all in the long-term.</a:t>
            </a:r>
          </a:p>
          <a:p>
            <a:r>
              <a:rPr lang="es-PE" sz="2400" dirty="0"/>
              <a:t/>
            </a:r>
            <a:br>
              <a:rPr lang="es-PE" sz="2400" dirty="0"/>
            </a:br>
            <a:endParaRPr lang="es-PE" sz="2400" dirty="0"/>
          </a:p>
        </p:txBody>
      </p:sp>
    </p:spTree>
    <p:extLst>
      <p:ext uri="{BB962C8B-B14F-4D97-AF65-F5344CB8AC3E}">
        <p14:creationId xmlns:p14="http://schemas.microsoft.com/office/powerpoint/2010/main" val="95375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E3667F-A35A-03FC-EC3D-ACDF43FDF05D}"/>
              </a:ext>
            </a:extLst>
          </p:cNvPr>
          <p:cNvSpPr>
            <a:spLocks noGrp="1"/>
          </p:cNvSpPr>
          <p:nvPr>
            <p:ph type="title"/>
          </p:nvPr>
        </p:nvSpPr>
        <p:spPr>
          <a:xfrm>
            <a:off x="827128" y="123863"/>
            <a:ext cx="10537744" cy="1143000"/>
          </a:xfrm>
        </p:spPr>
        <p:txBody>
          <a:bodyPr/>
          <a:lstStyle/>
          <a:p>
            <a:r>
              <a:rPr lang="es-PE" dirty="0">
                <a:solidFill>
                  <a:srgbClr val="099459"/>
                </a:solidFill>
                <a:latin typeface="Open Sans" panose="020B0606030504020204" pitchFamily="34" charset="0"/>
              </a:rPr>
              <a:t>#4: </a:t>
            </a:r>
            <a:r>
              <a:rPr lang="es-PE" b="0" dirty="0">
                <a:solidFill>
                  <a:srgbClr val="099459"/>
                </a:solidFill>
                <a:latin typeface="inherit"/>
              </a:rPr>
              <a:t>Combine WHY with HOW</a:t>
            </a:r>
            <a:r>
              <a:rPr lang="es-PE" dirty="0">
                <a:solidFill>
                  <a:srgbClr val="099459"/>
                </a:solidFill>
                <a:latin typeface="Open Sans" panose="020B0606030504020204" pitchFamily="34" charset="0"/>
              </a:rPr>
              <a:t/>
            </a:r>
            <a:br>
              <a:rPr lang="es-PE" dirty="0">
                <a:solidFill>
                  <a:srgbClr val="099459"/>
                </a:solidFill>
                <a:latin typeface="Open Sans" panose="020B0606030504020204" pitchFamily="34" charset="0"/>
              </a:rPr>
            </a:br>
            <a:endParaRPr lang="es-PE" dirty="0">
              <a:solidFill>
                <a:srgbClr val="099459"/>
              </a:solidFill>
            </a:endParaRPr>
          </a:p>
        </p:txBody>
      </p:sp>
      <p:sp>
        <p:nvSpPr>
          <p:cNvPr id="3" name="CuadroTexto 2">
            <a:extLst>
              <a:ext uri="{FF2B5EF4-FFF2-40B4-BE49-F238E27FC236}">
                <a16:creationId xmlns:a16="http://schemas.microsoft.com/office/drawing/2014/main" xmlns="" id="{8F5BCA53-C213-F997-1BAB-7277E94A2432}"/>
              </a:ext>
            </a:extLst>
          </p:cNvPr>
          <p:cNvSpPr txBox="1"/>
          <p:nvPr/>
        </p:nvSpPr>
        <p:spPr>
          <a:xfrm>
            <a:off x="599831" y="1128259"/>
            <a:ext cx="10992338" cy="6001643"/>
          </a:xfrm>
          <a:prstGeom prst="rect">
            <a:avLst/>
          </a:prstGeom>
          <a:noFill/>
        </p:spPr>
        <p:txBody>
          <a:bodyPr wrap="square" rtlCol="0">
            <a:spAutoFit/>
          </a:bodyPr>
          <a:lstStyle/>
          <a:p>
            <a:pPr algn="l" fontAlgn="base"/>
            <a:r>
              <a:rPr lang="es-PE" sz="2400" b="1" dirty="0">
                <a:solidFill>
                  <a:srgbClr val="333333"/>
                </a:solidFill>
                <a:effectLst/>
                <a:latin typeface="inherit"/>
              </a:rPr>
              <a:t>Most WHYs need a practical HOW to help translate their vision and passion to the rest of the organization. </a:t>
            </a:r>
          </a:p>
          <a:p>
            <a:pPr algn="l" fontAlgn="base"/>
            <a:r>
              <a:rPr lang="es-PE" sz="2400" b="0" dirty="0">
                <a:solidFill>
                  <a:srgbClr val="333333"/>
                </a:solidFill>
                <a:effectLst/>
                <a:latin typeface="Open Sans" panose="020B0606030504020204" pitchFamily="34" charset="0"/>
              </a:rPr>
              <a:t/>
            </a:r>
            <a:br>
              <a:rPr lang="es-PE" sz="2400" b="0" dirty="0">
                <a:solidFill>
                  <a:srgbClr val="333333"/>
                </a:solidFill>
                <a:effectLst/>
                <a:latin typeface="Open Sans" panose="020B0606030504020204" pitchFamily="34" charset="0"/>
              </a:rPr>
            </a:br>
            <a:endParaRPr lang="es-PE" sz="2400" b="0" dirty="0">
              <a:solidFill>
                <a:srgbClr val="333333"/>
              </a:solidFill>
              <a:effectLst/>
              <a:latin typeface="Open Sans" panose="020B0606030504020204" pitchFamily="34" charset="0"/>
            </a:endParaRPr>
          </a:p>
          <a:p>
            <a:pPr algn="l" fontAlgn="base"/>
            <a:r>
              <a:rPr lang="es-PE" sz="2400" b="0" dirty="0">
                <a:solidFill>
                  <a:srgbClr val="333333"/>
                </a:solidFill>
                <a:effectLst/>
                <a:latin typeface="Open Sans" panose="020B0606030504020204" pitchFamily="34" charset="0"/>
              </a:rPr>
              <a:t>WHY types live in the future, and HOWs live in the present. </a:t>
            </a:r>
          </a:p>
          <a:p>
            <a:pPr algn="l" fontAlgn="base"/>
            <a:r>
              <a:rPr lang="es-PE" sz="2400" b="0" dirty="0">
                <a:solidFill>
                  <a:srgbClr val="333333"/>
                </a:solidFill>
                <a:effectLst/>
                <a:latin typeface="Open Sans" panose="020B0606030504020204" pitchFamily="34" charset="0"/>
              </a:rPr>
              <a:t>WHYs are dreamers, while HOWs are practical.</a:t>
            </a:r>
            <a:br>
              <a:rPr lang="es-PE" sz="2400" b="0" dirty="0">
                <a:solidFill>
                  <a:srgbClr val="333333"/>
                </a:solidFill>
                <a:effectLst/>
                <a:latin typeface="Open Sans" panose="020B0606030504020204" pitchFamily="34" charset="0"/>
              </a:rPr>
            </a:br>
            <a:endParaRPr lang="es-PE" sz="2400" b="0" dirty="0">
              <a:solidFill>
                <a:srgbClr val="333333"/>
              </a:solidFill>
              <a:effectLst/>
              <a:latin typeface="Open Sans" panose="020B0606030504020204" pitchFamily="34" charset="0"/>
            </a:endParaRPr>
          </a:p>
          <a:p>
            <a:pPr algn="l" fontAlgn="base"/>
            <a:r>
              <a:rPr lang="es-PE" sz="2400" b="0" dirty="0">
                <a:solidFill>
                  <a:srgbClr val="333333"/>
                </a:solidFill>
                <a:effectLst/>
                <a:latin typeface="Open Sans" panose="020B0606030504020204" pitchFamily="34" charset="0"/>
              </a:rPr>
              <a:t>WHY types and HOW types are capable people who can run businesses without the other. </a:t>
            </a:r>
          </a:p>
          <a:p>
            <a:pPr algn="l" fontAlgn="base"/>
            <a:endParaRPr lang="es-PE" sz="2400" b="0" dirty="0">
              <a:solidFill>
                <a:srgbClr val="333333"/>
              </a:solidFill>
              <a:effectLst/>
              <a:latin typeface="Open Sans" panose="020B0606030504020204" pitchFamily="34" charset="0"/>
            </a:endParaRPr>
          </a:p>
          <a:p>
            <a:pPr algn="l" fontAlgn="base"/>
            <a:r>
              <a:rPr lang="es-PE" sz="2400" b="1" dirty="0">
                <a:solidFill>
                  <a:srgbClr val="FF0000"/>
                </a:solidFill>
                <a:effectLst/>
                <a:latin typeface="inherit"/>
              </a:rPr>
              <a:t>But in order to build a world-changing movement or organization, both need to exist. </a:t>
            </a:r>
          </a:p>
          <a:p>
            <a:pPr algn="l" fontAlgn="base"/>
            <a:r>
              <a:rPr lang="es-PE" sz="2400" b="0" dirty="0">
                <a:solidFill>
                  <a:srgbClr val="333333"/>
                </a:solidFill>
                <a:effectLst/>
                <a:latin typeface="Open Sans" panose="020B0606030504020204" pitchFamily="34" charset="0"/>
              </a:rPr>
              <a:t>Without a strong HOW, inspirational WHY leaders have big ideas but struggle to execute them. </a:t>
            </a:r>
            <a:br>
              <a:rPr lang="es-PE" sz="2400" b="0" dirty="0">
                <a:solidFill>
                  <a:srgbClr val="333333"/>
                </a:solidFill>
                <a:effectLst/>
                <a:latin typeface="Open Sans" panose="020B0606030504020204" pitchFamily="34" charset="0"/>
              </a:rPr>
            </a:br>
            <a:endParaRPr lang="es-PE" sz="2400" b="0" dirty="0">
              <a:solidFill>
                <a:srgbClr val="333333"/>
              </a:solidFill>
              <a:effectLst/>
              <a:latin typeface="Open Sans" panose="020B0606030504020204" pitchFamily="34" charset="0"/>
            </a:endParaRPr>
          </a:p>
          <a:p>
            <a:r>
              <a:rPr lang="es-PE" sz="2400" dirty="0"/>
              <a:t/>
            </a:r>
            <a:br>
              <a:rPr lang="es-PE" sz="2400" dirty="0"/>
            </a:br>
            <a:endParaRPr lang="es-PE" sz="2400" dirty="0"/>
          </a:p>
        </p:txBody>
      </p:sp>
    </p:spTree>
    <p:extLst>
      <p:ext uri="{BB962C8B-B14F-4D97-AF65-F5344CB8AC3E}">
        <p14:creationId xmlns:p14="http://schemas.microsoft.com/office/powerpoint/2010/main" val="57469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0A51B49-9E72-2F40-825C-BB26499E4E0B}"/>
              </a:ext>
            </a:extLst>
          </p:cNvPr>
          <p:cNvPicPr>
            <a:picLocks noChangeAspect="1"/>
          </p:cNvPicPr>
          <p:nvPr/>
        </p:nvPicPr>
        <p:blipFill rotWithShape="1">
          <a:blip r:embed="rId3"/>
          <a:srcRect l="2450" t="5349" r="4678" b="18219"/>
          <a:stretch/>
        </p:blipFill>
        <p:spPr>
          <a:xfrm>
            <a:off x="-1" y="0"/>
            <a:ext cx="12192001" cy="6858000"/>
          </a:xfrm>
          <a:prstGeom prst="rect">
            <a:avLst/>
          </a:prstGeom>
        </p:spPr>
      </p:pic>
      <p:sp>
        <p:nvSpPr>
          <p:cNvPr id="9" name="Rectangle 8">
            <a:extLst>
              <a:ext uri="{FF2B5EF4-FFF2-40B4-BE49-F238E27FC236}">
                <a16:creationId xmlns:a16="http://schemas.microsoft.com/office/drawing/2014/main" xmlns="" id="{69986B33-6646-454D-A35E-5819CBE71B02}"/>
              </a:ext>
            </a:extLst>
          </p:cNvPr>
          <p:cNvSpPr/>
          <p:nvPr/>
        </p:nvSpPr>
        <p:spPr>
          <a:xfrm>
            <a:off x="163973" y="685800"/>
            <a:ext cx="11864051" cy="3416320"/>
          </a:xfrm>
          <a:prstGeom prst="rect">
            <a:avLst/>
          </a:prstGeom>
        </p:spPr>
        <p:txBody>
          <a:bodyPr wrap="square">
            <a:spAutoFit/>
          </a:bodyPr>
          <a:lstStyle/>
          <a:p>
            <a:pPr algn="ctr"/>
            <a:r>
              <a:rPr lang="en-GB" sz="7200" dirty="0"/>
              <a:t>What kind of leader/change agent do you want to be and </a:t>
            </a:r>
            <a:r>
              <a:rPr lang="en-GB" sz="7200" b="1" dirty="0"/>
              <a:t>why</a:t>
            </a:r>
            <a:r>
              <a:rPr lang="en-GB" sz="7200" dirty="0"/>
              <a:t>?</a:t>
            </a:r>
          </a:p>
        </p:txBody>
      </p:sp>
    </p:spTree>
    <p:extLst>
      <p:ext uri="{BB962C8B-B14F-4D97-AF65-F5344CB8AC3E}">
        <p14:creationId xmlns:p14="http://schemas.microsoft.com/office/powerpoint/2010/main" val="2406398719"/>
      </p:ext>
    </p:extLst>
  </p:cSld>
  <p:clrMapOvr>
    <a:masterClrMapping/>
  </p:clrMapOvr>
</p:sld>
</file>

<file path=ppt/theme/theme1.xml><?xml version="1.0" encoding="utf-8"?>
<a:theme xmlns:a="http://schemas.openxmlformats.org/drawingml/2006/main" name="White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Green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k Blue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assic Green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II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6FA5586E708EF43B24CE04793396186" ma:contentTypeVersion="0" ma:contentTypeDescription="Crear nuevo documento." ma:contentTypeScope="" ma:versionID="280f1a46cc084f7b1a20741da3e0bd99">
  <xsd:schema xmlns:xsd="http://www.w3.org/2001/XMLSchema" xmlns:xs="http://www.w3.org/2001/XMLSchema" xmlns:p="http://schemas.microsoft.com/office/2006/metadata/properties" targetNamespace="http://schemas.microsoft.com/office/2006/metadata/properties" ma:root="true" ma:fieldsID="888669a25a4819ff64d85379b87075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77CC5-D955-4C55-BE56-2E19A709D3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D99BB24-9888-4E21-B4F9-5CCF8D878B1A}">
  <ds:schemaRefs>
    <ds:schemaRef ds:uri="http://schemas.microsoft.com/sharepoint/v3/contenttype/forms"/>
  </ds:schemaRefs>
</ds:datastoreItem>
</file>

<file path=customXml/itemProps3.xml><?xml version="1.0" encoding="utf-8"?>
<ds:datastoreItem xmlns:ds="http://schemas.openxmlformats.org/officeDocument/2006/customXml" ds:itemID="{AE14909F-6EF5-4EED-9257-65A0D11F1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23179</TotalTime>
  <Words>726</Words>
  <Application>Microsoft Office PowerPoint</Application>
  <PresentationFormat>Произвольный</PresentationFormat>
  <Paragraphs>189</Paragraphs>
  <Slides>24</Slides>
  <Notes>10</Notes>
  <HiddenSlides>0</HiddenSlides>
  <MMClips>0</MMClips>
  <ScaleCrop>false</ScaleCrop>
  <HeadingPairs>
    <vt:vector size="4" baseType="variant">
      <vt:variant>
        <vt:lpstr>Тема</vt:lpstr>
      </vt:variant>
      <vt:variant>
        <vt:i4>5</vt:i4>
      </vt:variant>
      <vt:variant>
        <vt:lpstr>Заголовки слайдов</vt:lpstr>
      </vt:variant>
      <vt:variant>
        <vt:i4>24</vt:i4>
      </vt:variant>
    </vt:vector>
  </HeadingPairs>
  <TitlesOfParts>
    <vt:vector size="29" baseType="lpstr">
      <vt:lpstr>White - IFOAM</vt:lpstr>
      <vt:lpstr>Dark Green - IFOAM </vt:lpstr>
      <vt:lpstr>Dark Blue - IFOAM </vt:lpstr>
      <vt:lpstr>Classic Green - IFOAM</vt:lpstr>
      <vt:lpstr>White II - IFOAM</vt:lpstr>
      <vt:lpstr>Презентация PowerPoint</vt:lpstr>
      <vt:lpstr>1. The Why</vt:lpstr>
      <vt:lpstr>Why are you here? What is your motivation?</vt:lpstr>
      <vt:lpstr>Презентация PowerPoint</vt:lpstr>
      <vt:lpstr>#1: Define Your “Why” </vt:lpstr>
      <vt:lpstr>#2 Set the Standard for Your Field </vt:lpstr>
      <vt:lpstr>#3: Be Innovative, Not Novel </vt:lpstr>
      <vt:lpstr>#4: Combine WHY with HOW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Stevie Caledonia</dc:creator>
  <cp:lastModifiedBy>PC</cp:lastModifiedBy>
  <cp:revision>409</cp:revision>
  <cp:lastPrinted>2020-10-20T14:41:52Z</cp:lastPrinted>
  <dcterms:created xsi:type="dcterms:W3CDTF">2015-01-14T10:56:40Z</dcterms:created>
  <dcterms:modified xsi:type="dcterms:W3CDTF">2023-09-02T09:02:23Z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0x01010006FA5586E708EF43B24CE04793396186</vt:lpwstr>
  </property>
</Properties>
</file>