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4"/>
  </p:sldMasterIdLst>
  <p:notesMasterIdLst>
    <p:notesMasterId r:id="rId20"/>
  </p:notesMasterIdLst>
  <p:sldIdLst>
    <p:sldId id="333" r:id="rId5"/>
    <p:sldId id="335" r:id="rId6"/>
    <p:sldId id="334" r:id="rId7"/>
    <p:sldId id="337" r:id="rId8"/>
    <p:sldId id="339" r:id="rId9"/>
    <p:sldId id="340" r:id="rId10"/>
    <p:sldId id="336" r:id="rId11"/>
    <p:sldId id="338" r:id="rId12"/>
    <p:sldId id="341" r:id="rId13"/>
    <p:sldId id="342" r:id="rId14"/>
    <p:sldId id="343" r:id="rId15"/>
    <p:sldId id="344" r:id="rId16"/>
    <p:sldId id="345" r:id="rId17"/>
    <p:sldId id="346" r:id="rId18"/>
    <p:sldId id="332" r:id="rId19"/>
  </p:sldIdLst>
  <p:sldSz cx="9144000" cy="5143500" type="screen16x9"/>
  <p:notesSz cx="6858000" cy="9144000"/>
  <p:custShowLst>
    <p:custShow name="Office Design Farben" id="0">
      <p:sldLst/>
    </p:custShow>
    <p:custShow name="PowerPoint Folienlayout" id="1">
      <p:sldLst/>
    </p:custShow>
  </p:custShow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757"/>
    <a:srgbClr val="1F8743"/>
    <a:srgbClr val="595959"/>
    <a:srgbClr val="C0003C"/>
    <a:srgbClr val="5F306E"/>
    <a:srgbClr val="0077B6"/>
    <a:srgbClr val="17365D"/>
    <a:srgbClr val="E6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292" autoAdjust="0"/>
  </p:normalViewPr>
  <p:slideViewPr>
    <p:cSldViewPr>
      <p:cViewPr varScale="1">
        <p:scale>
          <a:sx n="101" d="100"/>
          <a:sy n="101" d="100"/>
        </p:scale>
        <p:origin x="77" y="4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97B75-6A57-4D33-ABC3-B9B3C28BD9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B82B8-9475-4AED-AF44-FB5C3F7887F7}">
      <dgm:prSet custT="1"/>
      <dgm:spPr/>
      <dgm:t>
        <a:bodyPr/>
        <a:lstStyle/>
        <a:p>
          <a:pPr rtl="0"/>
          <a:r>
            <a:rPr lang="de-DE" sz="1600" smtClean="0"/>
            <a:t>vertritt die gemeinsamen Interessen der EU.</a:t>
          </a:r>
          <a:endParaRPr lang="en-IE" sz="1600" dirty="0"/>
        </a:p>
      </dgm:t>
    </dgm:pt>
    <dgm:pt modelId="{73E6874D-F9F3-4E82-B140-6507E6C0C650}" type="parTrans" cxnId="{C41D3005-2217-4688-9780-E9B8A51967CC}">
      <dgm:prSet/>
      <dgm:spPr/>
      <dgm:t>
        <a:bodyPr/>
        <a:lstStyle/>
        <a:p>
          <a:endParaRPr lang="en-US" sz="1600"/>
        </a:p>
      </dgm:t>
    </dgm:pt>
    <dgm:pt modelId="{74558F61-CE4A-447F-8A5D-8417832E7526}" type="sibTrans" cxnId="{C41D3005-2217-4688-9780-E9B8A51967CC}">
      <dgm:prSet/>
      <dgm:spPr/>
      <dgm:t>
        <a:bodyPr/>
        <a:lstStyle/>
        <a:p>
          <a:endParaRPr lang="en-US" sz="1600"/>
        </a:p>
      </dgm:t>
    </dgm:pt>
    <dgm:pt modelId="{C1EECBD9-E0D8-45C2-8F98-D08BBBAFD5A1}">
      <dgm:prSet custT="1"/>
      <dgm:spPr/>
      <dgm:t>
        <a:bodyPr/>
        <a:lstStyle/>
        <a:p>
          <a:pPr rtl="0"/>
          <a:r>
            <a:rPr lang="de-DE" sz="1600" dirty="0" smtClean="0"/>
            <a:t>Präsident und Kommissare </a:t>
          </a:r>
          <a:endParaRPr lang="en-IE" sz="1600" dirty="0"/>
        </a:p>
      </dgm:t>
    </dgm:pt>
    <dgm:pt modelId="{4CB06FC3-8138-4CCC-99EE-6760A5421340}" type="parTrans" cxnId="{7BD06695-8A7B-4F57-8277-7DA12432977C}">
      <dgm:prSet/>
      <dgm:spPr/>
      <dgm:t>
        <a:bodyPr/>
        <a:lstStyle/>
        <a:p>
          <a:endParaRPr lang="en-US" sz="1600"/>
        </a:p>
      </dgm:t>
    </dgm:pt>
    <dgm:pt modelId="{ED228303-0972-4BF8-9E3D-7847263463DE}" type="sibTrans" cxnId="{7BD06695-8A7B-4F57-8277-7DA12432977C}">
      <dgm:prSet/>
      <dgm:spPr/>
      <dgm:t>
        <a:bodyPr/>
        <a:lstStyle/>
        <a:p>
          <a:endParaRPr lang="en-US" sz="1600"/>
        </a:p>
      </dgm:t>
    </dgm:pt>
    <dgm:pt modelId="{2C42F82F-59D6-4808-9E0F-A240A700DA6B}">
      <dgm:prSet custT="1"/>
      <dgm:spPr/>
      <dgm:t>
        <a:bodyPr/>
        <a:lstStyle/>
        <a:p>
          <a:pPr rtl="0"/>
          <a:r>
            <a:rPr lang="de-DE" sz="1600" smtClean="0"/>
            <a:t>schlägt neue Gesetze und Programme vor.</a:t>
          </a:r>
          <a:endParaRPr lang="en-IE" sz="1600" dirty="0"/>
        </a:p>
      </dgm:t>
    </dgm:pt>
    <dgm:pt modelId="{69BD4A42-6B9F-4EC2-A901-5AA5A906A92D}" type="parTrans" cxnId="{38EDC957-1FC5-4003-BDEF-D20FE8FF71C7}">
      <dgm:prSet/>
      <dgm:spPr/>
      <dgm:t>
        <a:bodyPr/>
        <a:lstStyle/>
        <a:p>
          <a:endParaRPr lang="en-US" sz="1600"/>
        </a:p>
      </dgm:t>
    </dgm:pt>
    <dgm:pt modelId="{D8E85A51-3B3E-4483-9ADD-056D85BF1031}" type="sibTrans" cxnId="{38EDC957-1FC5-4003-BDEF-D20FE8FF71C7}">
      <dgm:prSet/>
      <dgm:spPr/>
      <dgm:t>
        <a:bodyPr/>
        <a:lstStyle/>
        <a:p>
          <a:endParaRPr lang="en-US" sz="1600"/>
        </a:p>
      </dgm:t>
    </dgm:pt>
    <dgm:pt modelId="{772570FC-73D3-456C-B0DC-D86B5B71086E}">
      <dgm:prSet custT="1"/>
      <dgm:spPr/>
      <dgm:t>
        <a:bodyPr/>
        <a:lstStyle/>
        <a:p>
          <a:pPr rtl="0"/>
          <a:r>
            <a:rPr lang="de-DE" sz="1600" smtClean="0"/>
            <a:t>wird vom Parlament für fünf Jahre gewählt.</a:t>
          </a:r>
          <a:endParaRPr lang="en-IE" sz="1600" dirty="0"/>
        </a:p>
      </dgm:t>
    </dgm:pt>
    <dgm:pt modelId="{CE27BA19-5028-4005-871B-2A66CC8463BD}" type="parTrans" cxnId="{E229D1D6-B246-4D15-9950-FECE2A4CD865}">
      <dgm:prSet/>
      <dgm:spPr/>
      <dgm:t>
        <a:bodyPr/>
        <a:lstStyle/>
        <a:p>
          <a:endParaRPr lang="en-US" sz="1600"/>
        </a:p>
      </dgm:t>
    </dgm:pt>
    <dgm:pt modelId="{CE6D9607-312E-48FE-B7EF-A62ECBEEAEF8}" type="sibTrans" cxnId="{E229D1D6-B246-4D15-9950-FECE2A4CD865}">
      <dgm:prSet/>
      <dgm:spPr/>
      <dgm:t>
        <a:bodyPr/>
        <a:lstStyle/>
        <a:p>
          <a:endParaRPr lang="en-US" sz="1600"/>
        </a:p>
      </dgm:t>
    </dgm:pt>
    <dgm:pt modelId="{B8912B1B-6380-4D71-92B6-698FA14E6CF1}">
      <dgm:prSet custT="1"/>
      <dgm:spPr/>
      <dgm:t>
        <a:bodyPr/>
        <a:lstStyle/>
        <a:p>
          <a:pPr rtl="0"/>
          <a:r>
            <a:rPr lang="de-DE" sz="1600" smtClean="0"/>
            <a:t>verwaltet die Politikbereiche der EU und den EU-Haushalt.</a:t>
          </a:r>
          <a:endParaRPr lang="en-IE" sz="1600" dirty="0"/>
        </a:p>
      </dgm:t>
    </dgm:pt>
    <dgm:pt modelId="{49DFD30F-A579-4BCE-AE62-577B4DE8765C}" type="parTrans" cxnId="{5AA77FAD-1E53-4CF4-9E64-2352CDA8B9B9}">
      <dgm:prSet/>
      <dgm:spPr/>
      <dgm:t>
        <a:bodyPr/>
        <a:lstStyle/>
        <a:p>
          <a:endParaRPr lang="en-US" sz="1600"/>
        </a:p>
      </dgm:t>
    </dgm:pt>
    <dgm:pt modelId="{A3DAE11E-C8B9-4D1A-8BD0-CEECE1C3BCC6}" type="sibTrans" cxnId="{5AA77FAD-1E53-4CF4-9E64-2352CDA8B9B9}">
      <dgm:prSet/>
      <dgm:spPr/>
      <dgm:t>
        <a:bodyPr/>
        <a:lstStyle/>
        <a:p>
          <a:endParaRPr lang="en-US" sz="1600"/>
        </a:p>
      </dgm:t>
    </dgm:pt>
    <dgm:pt modelId="{EEF750D7-BAFF-4755-B645-2048F6C9B9D6}">
      <dgm:prSet custT="1"/>
      <dgm:spPr/>
      <dgm:t>
        <a:bodyPr/>
        <a:lstStyle/>
        <a:p>
          <a:pPr rtl="0"/>
          <a:r>
            <a:rPr lang="de-DE" sz="1600" smtClean="0"/>
            <a:t>ist die Hüterin der Verträge.</a:t>
          </a:r>
          <a:endParaRPr lang="en-IE" sz="1600" dirty="0"/>
        </a:p>
      </dgm:t>
    </dgm:pt>
    <dgm:pt modelId="{1EA079AD-8215-476A-8132-481C8F9E8FFA}" type="parTrans" cxnId="{3175A66E-A96C-4E26-9948-292E8C9C6EA4}">
      <dgm:prSet/>
      <dgm:spPr/>
      <dgm:t>
        <a:bodyPr/>
        <a:lstStyle/>
        <a:p>
          <a:endParaRPr lang="en-US" sz="1600"/>
        </a:p>
      </dgm:t>
    </dgm:pt>
    <dgm:pt modelId="{904D0C7D-0372-4A21-A4B1-090B49ED04DB}" type="sibTrans" cxnId="{3175A66E-A96C-4E26-9948-292E8C9C6EA4}">
      <dgm:prSet/>
      <dgm:spPr/>
      <dgm:t>
        <a:bodyPr/>
        <a:lstStyle/>
        <a:p>
          <a:endParaRPr lang="en-US" sz="1600"/>
        </a:p>
      </dgm:t>
    </dgm:pt>
    <dgm:pt modelId="{2C40F097-DF72-4D59-B5E3-90D2DF227EB2}">
      <dgm:prSet custT="1"/>
      <dgm:spPr/>
      <dgm:t>
        <a:bodyPr/>
        <a:lstStyle/>
        <a:p>
          <a:pPr rtl="0"/>
          <a:r>
            <a:rPr lang="de-DE" sz="1600" smtClean="0"/>
            <a:t>hat ihren Sitz in Brüssel und Luxemburg.</a:t>
          </a:r>
          <a:endParaRPr lang="en-IE" sz="1600" dirty="0"/>
        </a:p>
      </dgm:t>
    </dgm:pt>
    <dgm:pt modelId="{3758BB80-540D-45FF-9B8E-86F2080E582B}" type="parTrans" cxnId="{44BEDEEC-EC19-4868-83B0-7E4E656232DC}">
      <dgm:prSet/>
      <dgm:spPr/>
      <dgm:t>
        <a:bodyPr/>
        <a:lstStyle/>
        <a:p>
          <a:endParaRPr lang="en-US" sz="1600"/>
        </a:p>
      </dgm:t>
    </dgm:pt>
    <dgm:pt modelId="{F171CE5F-3DA0-426D-BA0E-8F1CDC221D88}" type="sibTrans" cxnId="{44BEDEEC-EC19-4868-83B0-7E4E656232DC}">
      <dgm:prSet/>
      <dgm:spPr/>
      <dgm:t>
        <a:bodyPr/>
        <a:lstStyle/>
        <a:p>
          <a:endParaRPr lang="en-US" sz="1600"/>
        </a:p>
      </dgm:t>
    </dgm:pt>
    <dgm:pt modelId="{8E7C3E28-BEE1-4CB0-8345-590542A53B4B}" type="pres">
      <dgm:prSet presAssocID="{4FA97B75-6A57-4D33-ABC3-B9B3C28BD9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0CF2307-406E-4677-8693-5E4A914BB902}" type="pres">
      <dgm:prSet presAssocID="{E0EB82B8-9475-4AED-AF44-FB5C3F7887F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8BD79C-1BA6-442B-B98D-85DD6561CADB}" type="pres">
      <dgm:prSet presAssocID="{74558F61-CE4A-447F-8A5D-8417832E7526}" presName="spacer" presStyleCnt="0"/>
      <dgm:spPr/>
      <dgm:t>
        <a:bodyPr/>
        <a:lstStyle/>
        <a:p>
          <a:endParaRPr lang="de-DE"/>
        </a:p>
      </dgm:t>
    </dgm:pt>
    <dgm:pt modelId="{08F48461-68D3-4A76-AAB9-A6AAE6BA7FA1}" type="pres">
      <dgm:prSet presAssocID="{C1EECBD9-E0D8-45C2-8F98-D08BBBAFD5A1}" presName="parentText" presStyleLbl="node1" presStyleIdx="1" presStyleCnt="7" custLinFactY="1947" custLinFactNeighborX="-14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F19053-1996-4E5E-9A0D-FB6C964D8DC4}" type="pres">
      <dgm:prSet presAssocID="{ED228303-0972-4BF8-9E3D-7847263463DE}" presName="spacer" presStyleCnt="0"/>
      <dgm:spPr/>
      <dgm:t>
        <a:bodyPr/>
        <a:lstStyle/>
        <a:p>
          <a:endParaRPr lang="de-DE"/>
        </a:p>
      </dgm:t>
    </dgm:pt>
    <dgm:pt modelId="{346E50CA-F6B7-41F2-8D8A-4D6332E5C97D}" type="pres">
      <dgm:prSet presAssocID="{2C42F82F-59D6-4808-9E0F-A240A700DA6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43DDEB-6F86-49BD-87C1-D9D86C48B80B}" type="pres">
      <dgm:prSet presAssocID="{D8E85A51-3B3E-4483-9ADD-056D85BF1031}" presName="spacer" presStyleCnt="0"/>
      <dgm:spPr/>
      <dgm:t>
        <a:bodyPr/>
        <a:lstStyle/>
        <a:p>
          <a:endParaRPr lang="de-DE"/>
        </a:p>
      </dgm:t>
    </dgm:pt>
    <dgm:pt modelId="{D37E5F20-5237-4726-B7B8-CA56F9306539}" type="pres">
      <dgm:prSet presAssocID="{772570FC-73D3-456C-B0DC-D86B5B71086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C6C353-4BAD-46FB-A719-69B950549280}" type="pres">
      <dgm:prSet presAssocID="{CE6D9607-312E-48FE-B7EF-A62ECBEEAEF8}" presName="spacer" presStyleCnt="0"/>
      <dgm:spPr/>
      <dgm:t>
        <a:bodyPr/>
        <a:lstStyle/>
        <a:p>
          <a:endParaRPr lang="de-DE"/>
        </a:p>
      </dgm:t>
    </dgm:pt>
    <dgm:pt modelId="{5F4BB77E-160B-4FD3-9D8A-5F48DEBD3967}" type="pres">
      <dgm:prSet presAssocID="{B8912B1B-6380-4D71-92B6-698FA14E6CF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AD2B69-33C2-47B1-AFFE-441050819C20}" type="pres">
      <dgm:prSet presAssocID="{A3DAE11E-C8B9-4D1A-8BD0-CEECE1C3BCC6}" presName="spacer" presStyleCnt="0"/>
      <dgm:spPr/>
      <dgm:t>
        <a:bodyPr/>
        <a:lstStyle/>
        <a:p>
          <a:endParaRPr lang="de-DE"/>
        </a:p>
      </dgm:t>
    </dgm:pt>
    <dgm:pt modelId="{EF5BC60A-1813-445C-97E0-C76B6CBACB4C}" type="pres">
      <dgm:prSet presAssocID="{EEF750D7-BAFF-4755-B645-2048F6C9B9D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1340BF-70DB-4471-A7AF-22C485B7D648}" type="pres">
      <dgm:prSet presAssocID="{904D0C7D-0372-4A21-A4B1-090B49ED04DB}" presName="spacer" presStyleCnt="0"/>
      <dgm:spPr/>
      <dgm:t>
        <a:bodyPr/>
        <a:lstStyle/>
        <a:p>
          <a:endParaRPr lang="de-DE"/>
        </a:p>
      </dgm:t>
    </dgm:pt>
    <dgm:pt modelId="{8BFCEDFB-DD43-4B25-BA9B-809ED4B7C8C6}" type="pres">
      <dgm:prSet presAssocID="{2C40F097-DF72-4D59-B5E3-90D2DF227EB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AA77FAD-1E53-4CF4-9E64-2352CDA8B9B9}" srcId="{4FA97B75-6A57-4D33-ABC3-B9B3C28BD963}" destId="{B8912B1B-6380-4D71-92B6-698FA14E6CF1}" srcOrd="4" destOrd="0" parTransId="{49DFD30F-A579-4BCE-AE62-577B4DE8765C}" sibTransId="{A3DAE11E-C8B9-4D1A-8BD0-CEECE1C3BCC6}"/>
    <dgm:cxn modelId="{92967141-126C-4475-93CF-289791780FA3}" type="presOf" srcId="{EEF750D7-BAFF-4755-B645-2048F6C9B9D6}" destId="{EF5BC60A-1813-445C-97E0-C76B6CBACB4C}" srcOrd="0" destOrd="0" presId="urn:microsoft.com/office/officeart/2005/8/layout/vList2"/>
    <dgm:cxn modelId="{4BDDB699-81B3-4853-80C4-74185E0D8C07}" type="presOf" srcId="{4FA97B75-6A57-4D33-ABC3-B9B3C28BD963}" destId="{8E7C3E28-BEE1-4CB0-8345-590542A53B4B}" srcOrd="0" destOrd="0" presId="urn:microsoft.com/office/officeart/2005/8/layout/vList2"/>
    <dgm:cxn modelId="{42AC4955-4243-4CA2-A7FB-3CF133BDBFA3}" type="presOf" srcId="{2C42F82F-59D6-4808-9E0F-A240A700DA6B}" destId="{346E50CA-F6B7-41F2-8D8A-4D6332E5C97D}" srcOrd="0" destOrd="0" presId="urn:microsoft.com/office/officeart/2005/8/layout/vList2"/>
    <dgm:cxn modelId="{C41D3005-2217-4688-9780-E9B8A51967CC}" srcId="{4FA97B75-6A57-4D33-ABC3-B9B3C28BD963}" destId="{E0EB82B8-9475-4AED-AF44-FB5C3F7887F7}" srcOrd="0" destOrd="0" parTransId="{73E6874D-F9F3-4E82-B140-6507E6C0C650}" sibTransId="{74558F61-CE4A-447F-8A5D-8417832E7526}"/>
    <dgm:cxn modelId="{C797FECF-C27F-4B82-8DA3-19DF0E3BC8FE}" type="presOf" srcId="{772570FC-73D3-456C-B0DC-D86B5B71086E}" destId="{D37E5F20-5237-4726-B7B8-CA56F9306539}" srcOrd="0" destOrd="0" presId="urn:microsoft.com/office/officeart/2005/8/layout/vList2"/>
    <dgm:cxn modelId="{38EDC957-1FC5-4003-BDEF-D20FE8FF71C7}" srcId="{4FA97B75-6A57-4D33-ABC3-B9B3C28BD963}" destId="{2C42F82F-59D6-4808-9E0F-A240A700DA6B}" srcOrd="2" destOrd="0" parTransId="{69BD4A42-6B9F-4EC2-A901-5AA5A906A92D}" sibTransId="{D8E85A51-3B3E-4483-9ADD-056D85BF1031}"/>
    <dgm:cxn modelId="{7BD06695-8A7B-4F57-8277-7DA12432977C}" srcId="{4FA97B75-6A57-4D33-ABC3-B9B3C28BD963}" destId="{C1EECBD9-E0D8-45C2-8F98-D08BBBAFD5A1}" srcOrd="1" destOrd="0" parTransId="{4CB06FC3-8138-4CCC-99EE-6760A5421340}" sibTransId="{ED228303-0972-4BF8-9E3D-7847263463DE}"/>
    <dgm:cxn modelId="{E229D1D6-B246-4D15-9950-FECE2A4CD865}" srcId="{4FA97B75-6A57-4D33-ABC3-B9B3C28BD963}" destId="{772570FC-73D3-456C-B0DC-D86B5B71086E}" srcOrd="3" destOrd="0" parTransId="{CE27BA19-5028-4005-871B-2A66CC8463BD}" sibTransId="{CE6D9607-312E-48FE-B7EF-A62ECBEEAEF8}"/>
    <dgm:cxn modelId="{75AB2387-86C9-4933-8430-53A1C0D64D40}" type="presOf" srcId="{C1EECBD9-E0D8-45C2-8F98-D08BBBAFD5A1}" destId="{08F48461-68D3-4A76-AAB9-A6AAE6BA7FA1}" srcOrd="0" destOrd="0" presId="urn:microsoft.com/office/officeart/2005/8/layout/vList2"/>
    <dgm:cxn modelId="{3175A66E-A96C-4E26-9948-292E8C9C6EA4}" srcId="{4FA97B75-6A57-4D33-ABC3-B9B3C28BD963}" destId="{EEF750D7-BAFF-4755-B645-2048F6C9B9D6}" srcOrd="5" destOrd="0" parTransId="{1EA079AD-8215-476A-8132-481C8F9E8FFA}" sibTransId="{904D0C7D-0372-4A21-A4B1-090B49ED04DB}"/>
    <dgm:cxn modelId="{DEF24290-AE15-4B71-8245-433125829F08}" type="presOf" srcId="{B8912B1B-6380-4D71-92B6-698FA14E6CF1}" destId="{5F4BB77E-160B-4FD3-9D8A-5F48DEBD3967}" srcOrd="0" destOrd="0" presId="urn:microsoft.com/office/officeart/2005/8/layout/vList2"/>
    <dgm:cxn modelId="{44BEDEEC-EC19-4868-83B0-7E4E656232DC}" srcId="{4FA97B75-6A57-4D33-ABC3-B9B3C28BD963}" destId="{2C40F097-DF72-4D59-B5E3-90D2DF227EB2}" srcOrd="6" destOrd="0" parTransId="{3758BB80-540D-45FF-9B8E-86F2080E582B}" sibTransId="{F171CE5F-3DA0-426D-BA0E-8F1CDC221D88}"/>
    <dgm:cxn modelId="{EFA7632A-8A4B-42C2-BF44-486C0F126021}" type="presOf" srcId="{E0EB82B8-9475-4AED-AF44-FB5C3F7887F7}" destId="{40CF2307-406E-4677-8693-5E4A914BB902}" srcOrd="0" destOrd="0" presId="urn:microsoft.com/office/officeart/2005/8/layout/vList2"/>
    <dgm:cxn modelId="{7D23DEED-C807-4B83-AA94-5CC0CFE3B895}" type="presOf" srcId="{2C40F097-DF72-4D59-B5E3-90D2DF227EB2}" destId="{8BFCEDFB-DD43-4B25-BA9B-809ED4B7C8C6}" srcOrd="0" destOrd="0" presId="urn:microsoft.com/office/officeart/2005/8/layout/vList2"/>
    <dgm:cxn modelId="{42957A97-51F7-4C6C-A549-92BAF341410C}" type="presParOf" srcId="{8E7C3E28-BEE1-4CB0-8345-590542A53B4B}" destId="{40CF2307-406E-4677-8693-5E4A914BB902}" srcOrd="0" destOrd="0" presId="urn:microsoft.com/office/officeart/2005/8/layout/vList2"/>
    <dgm:cxn modelId="{91F7373A-D9E0-46ED-94F3-95733C5E79CE}" type="presParOf" srcId="{8E7C3E28-BEE1-4CB0-8345-590542A53B4B}" destId="{F08BD79C-1BA6-442B-B98D-85DD6561CADB}" srcOrd="1" destOrd="0" presId="urn:microsoft.com/office/officeart/2005/8/layout/vList2"/>
    <dgm:cxn modelId="{78744AB6-BD58-4928-9D6C-51E599290AEB}" type="presParOf" srcId="{8E7C3E28-BEE1-4CB0-8345-590542A53B4B}" destId="{08F48461-68D3-4A76-AAB9-A6AAE6BA7FA1}" srcOrd="2" destOrd="0" presId="urn:microsoft.com/office/officeart/2005/8/layout/vList2"/>
    <dgm:cxn modelId="{D71BB5FE-7D8C-4AAF-9B6B-B42E7E9162FD}" type="presParOf" srcId="{8E7C3E28-BEE1-4CB0-8345-590542A53B4B}" destId="{30F19053-1996-4E5E-9A0D-FB6C964D8DC4}" srcOrd="3" destOrd="0" presId="urn:microsoft.com/office/officeart/2005/8/layout/vList2"/>
    <dgm:cxn modelId="{58B10B41-6624-4CD9-8B4B-B738921ABE5C}" type="presParOf" srcId="{8E7C3E28-BEE1-4CB0-8345-590542A53B4B}" destId="{346E50CA-F6B7-41F2-8D8A-4D6332E5C97D}" srcOrd="4" destOrd="0" presId="urn:microsoft.com/office/officeart/2005/8/layout/vList2"/>
    <dgm:cxn modelId="{3883CEE4-0657-4B7C-AB82-C1E2DFBFDEBE}" type="presParOf" srcId="{8E7C3E28-BEE1-4CB0-8345-590542A53B4B}" destId="{9843DDEB-6F86-49BD-87C1-D9D86C48B80B}" srcOrd="5" destOrd="0" presId="urn:microsoft.com/office/officeart/2005/8/layout/vList2"/>
    <dgm:cxn modelId="{EBEC8B62-E3B1-45C9-8569-4B8B58774D16}" type="presParOf" srcId="{8E7C3E28-BEE1-4CB0-8345-590542A53B4B}" destId="{D37E5F20-5237-4726-B7B8-CA56F9306539}" srcOrd="6" destOrd="0" presId="urn:microsoft.com/office/officeart/2005/8/layout/vList2"/>
    <dgm:cxn modelId="{28C1D831-C14F-441F-9848-FC7B81240B01}" type="presParOf" srcId="{8E7C3E28-BEE1-4CB0-8345-590542A53B4B}" destId="{ACC6C353-4BAD-46FB-A719-69B950549280}" srcOrd="7" destOrd="0" presId="urn:microsoft.com/office/officeart/2005/8/layout/vList2"/>
    <dgm:cxn modelId="{635C7F48-1932-42A6-82AB-8900A40219EB}" type="presParOf" srcId="{8E7C3E28-BEE1-4CB0-8345-590542A53B4B}" destId="{5F4BB77E-160B-4FD3-9D8A-5F48DEBD3967}" srcOrd="8" destOrd="0" presId="urn:microsoft.com/office/officeart/2005/8/layout/vList2"/>
    <dgm:cxn modelId="{8E81A5A8-9101-4332-A089-9D5935362AE7}" type="presParOf" srcId="{8E7C3E28-BEE1-4CB0-8345-590542A53B4B}" destId="{DDAD2B69-33C2-47B1-AFFE-441050819C20}" srcOrd="9" destOrd="0" presId="urn:microsoft.com/office/officeart/2005/8/layout/vList2"/>
    <dgm:cxn modelId="{1F9CE45B-7831-486B-85C0-3C6DEC7B96DF}" type="presParOf" srcId="{8E7C3E28-BEE1-4CB0-8345-590542A53B4B}" destId="{EF5BC60A-1813-445C-97E0-C76B6CBACB4C}" srcOrd="10" destOrd="0" presId="urn:microsoft.com/office/officeart/2005/8/layout/vList2"/>
    <dgm:cxn modelId="{4E859EED-32A8-45ED-8483-D7B96C0A2F01}" type="presParOf" srcId="{8E7C3E28-BEE1-4CB0-8345-590542A53B4B}" destId="{161340BF-70DB-4471-A7AF-22C485B7D648}" srcOrd="11" destOrd="0" presId="urn:microsoft.com/office/officeart/2005/8/layout/vList2"/>
    <dgm:cxn modelId="{61CA4869-60CC-454B-A39D-6F39F59B8789}" type="presParOf" srcId="{8E7C3E28-BEE1-4CB0-8345-590542A53B4B}" destId="{8BFCEDFB-DD43-4B25-BA9B-809ED4B7C8C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D10AB-652A-4FBB-9D63-C31280F8F3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898A6-3D75-4AFF-97B0-57FAA2C1CC4E}">
      <dgm:prSet custT="1"/>
      <dgm:spPr/>
      <dgm:t>
        <a:bodyPr/>
        <a:lstStyle/>
        <a:p>
          <a:pPr rtl="0"/>
          <a:r>
            <a:rPr lang="de-DE" sz="1600" smtClean="0"/>
            <a:t>vertritt die Regierungen der EU-Staaten.</a:t>
          </a:r>
          <a:endParaRPr lang="en-IE" sz="1600" dirty="0"/>
        </a:p>
      </dgm:t>
    </dgm:pt>
    <dgm:pt modelId="{444B9149-1101-4141-96A7-7A6074093B5B}" type="parTrans" cxnId="{7DA0BE22-75D7-436A-93F9-C11E22BAEA94}">
      <dgm:prSet/>
      <dgm:spPr/>
      <dgm:t>
        <a:bodyPr/>
        <a:lstStyle/>
        <a:p>
          <a:endParaRPr lang="en-US" sz="1600"/>
        </a:p>
      </dgm:t>
    </dgm:pt>
    <dgm:pt modelId="{72C1FA24-6D46-4D8A-AB6C-FD028A5F8A57}" type="sibTrans" cxnId="{7DA0BE22-75D7-436A-93F9-C11E22BAEA94}">
      <dgm:prSet/>
      <dgm:spPr/>
      <dgm:t>
        <a:bodyPr/>
        <a:lstStyle/>
        <a:p>
          <a:endParaRPr lang="en-US" sz="1600"/>
        </a:p>
      </dgm:t>
    </dgm:pt>
    <dgm:pt modelId="{9A81B48D-4189-4637-9B54-03E2DBC31C94}">
      <dgm:prSet custT="1"/>
      <dgm:spPr/>
      <dgm:t>
        <a:bodyPr/>
        <a:lstStyle/>
        <a:p>
          <a:pPr rtl="0"/>
          <a:r>
            <a:rPr lang="de-DE" sz="1600" smtClean="0"/>
            <a:t>Vertreter aus Mitgliedsstaaten beraten über EU-Angelegenheiten (unterschiedliche Ebenen)</a:t>
          </a:r>
          <a:endParaRPr lang="en-IE" sz="1600" dirty="0"/>
        </a:p>
      </dgm:t>
    </dgm:pt>
    <dgm:pt modelId="{02D2473F-6012-453E-B846-16692B860B03}" type="parTrans" cxnId="{7DC0E24F-C5DA-407F-8342-A5CEE171C567}">
      <dgm:prSet/>
      <dgm:spPr/>
      <dgm:t>
        <a:bodyPr/>
        <a:lstStyle/>
        <a:p>
          <a:endParaRPr lang="en-US" sz="1600"/>
        </a:p>
      </dgm:t>
    </dgm:pt>
    <dgm:pt modelId="{AF422124-B457-4B56-A30A-1C9303052209}" type="sibTrans" cxnId="{7DC0E24F-C5DA-407F-8342-A5CEE171C567}">
      <dgm:prSet/>
      <dgm:spPr/>
      <dgm:t>
        <a:bodyPr/>
        <a:lstStyle/>
        <a:p>
          <a:endParaRPr lang="en-US" sz="1600"/>
        </a:p>
      </dgm:t>
    </dgm:pt>
    <dgm:pt modelId="{344372FE-7FD0-400E-B5B1-D06552431CFB}">
      <dgm:prSet custT="1"/>
      <dgm:spPr/>
      <dgm:t>
        <a:bodyPr/>
        <a:lstStyle/>
        <a:p>
          <a:pPr rtl="0"/>
          <a:r>
            <a:rPr lang="de-DE" sz="1600" smtClean="0"/>
            <a:t>fasst Beschlüsse und erlässt gemeinsam mit dem Europäischen Parlament Gesetze.</a:t>
          </a:r>
          <a:endParaRPr lang="en-IE" sz="1600" dirty="0"/>
        </a:p>
      </dgm:t>
    </dgm:pt>
    <dgm:pt modelId="{F25FBEFF-3E93-481E-AD6A-2ACFB675BE2D}" type="parTrans" cxnId="{42FD6498-2F05-4395-9A9A-BD8FA921657E}">
      <dgm:prSet/>
      <dgm:spPr/>
      <dgm:t>
        <a:bodyPr/>
        <a:lstStyle/>
        <a:p>
          <a:endParaRPr lang="en-US" sz="1600"/>
        </a:p>
      </dgm:t>
    </dgm:pt>
    <dgm:pt modelId="{80010A4F-8070-4FFE-AE69-C37C2185D73F}" type="sibTrans" cxnId="{42FD6498-2F05-4395-9A9A-BD8FA921657E}">
      <dgm:prSet/>
      <dgm:spPr/>
      <dgm:t>
        <a:bodyPr/>
        <a:lstStyle/>
        <a:p>
          <a:endParaRPr lang="en-US" sz="1600"/>
        </a:p>
      </dgm:t>
    </dgm:pt>
    <dgm:pt modelId="{B8DCE87E-4AFE-434D-915D-AD6E13EE68A1}">
      <dgm:prSet custT="1"/>
      <dgm:spPr/>
      <dgm:t>
        <a:bodyPr/>
        <a:lstStyle/>
        <a:p>
          <a:pPr rtl="0"/>
          <a:r>
            <a:rPr lang="de-DE" sz="1600" smtClean="0"/>
            <a:t>hat einen turnusmäßig wechselnden Vorsitz, der alle sechs Monate von einem anderen EU-Land übernommen wird.</a:t>
          </a:r>
          <a:endParaRPr lang="en-IE" sz="1600" dirty="0"/>
        </a:p>
      </dgm:t>
    </dgm:pt>
    <dgm:pt modelId="{5375C13A-8424-4353-9711-4BF6F4868B8C}" type="parTrans" cxnId="{BBF50584-E525-4632-BB03-0645757ECE43}">
      <dgm:prSet/>
      <dgm:spPr/>
      <dgm:t>
        <a:bodyPr/>
        <a:lstStyle/>
        <a:p>
          <a:endParaRPr lang="en-US" sz="1600"/>
        </a:p>
      </dgm:t>
    </dgm:pt>
    <dgm:pt modelId="{C0752C81-FC21-4DF4-95CE-D0E4883CEA72}" type="sibTrans" cxnId="{BBF50584-E525-4632-BB03-0645757ECE43}">
      <dgm:prSet/>
      <dgm:spPr/>
      <dgm:t>
        <a:bodyPr/>
        <a:lstStyle/>
        <a:p>
          <a:endParaRPr lang="en-US" sz="1600"/>
        </a:p>
      </dgm:t>
    </dgm:pt>
    <dgm:pt modelId="{4EE2631B-CB16-4C8B-8AB6-4FB00A8B028F}" type="pres">
      <dgm:prSet presAssocID="{474D10AB-652A-4FBB-9D63-C31280F8F3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D453E10-EE28-4A6C-93F1-8D17BDA9655B}" type="pres">
      <dgm:prSet presAssocID="{C65898A6-3D75-4AFF-97B0-57FAA2C1CC4E}" presName="parentText" presStyleLbl="node1" presStyleIdx="0" presStyleCnt="4" custLinFactY="-24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8BCACB-FF21-41A2-BCC5-B7639A161617}" type="pres">
      <dgm:prSet presAssocID="{72C1FA24-6D46-4D8A-AB6C-FD028A5F8A57}" presName="spacer" presStyleCnt="0"/>
      <dgm:spPr/>
      <dgm:t>
        <a:bodyPr/>
        <a:lstStyle/>
        <a:p>
          <a:endParaRPr lang="de-DE"/>
        </a:p>
      </dgm:t>
    </dgm:pt>
    <dgm:pt modelId="{0573FA43-24D1-4D72-85C2-86103A7FCEF0}" type="pres">
      <dgm:prSet presAssocID="{9A81B48D-4189-4637-9B54-03E2DBC31C9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2885AA-7DA0-4AD6-9DE5-35C099D52507}" type="pres">
      <dgm:prSet presAssocID="{AF422124-B457-4B56-A30A-1C9303052209}" presName="spacer" presStyleCnt="0"/>
      <dgm:spPr/>
      <dgm:t>
        <a:bodyPr/>
        <a:lstStyle/>
        <a:p>
          <a:endParaRPr lang="de-DE"/>
        </a:p>
      </dgm:t>
    </dgm:pt>
    <dgm:pt modelId="{050DFA99-827A-4EA5-8157-94CD9436E216}" type="pres">
      <dgm:prSet presAssocID="{344372FE-7FD0-400E-B5B1-D06552431C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B420C3-DB51-492A-B545-6A2F14C1ED5A}" type="pres">
      <dgm:prSet presAssocID="{80010A4F-8070-4FFE-AE69-C37C2185D73F}" presName="spacer" presStyleCnt="0"/>
      <dgm:spPr/>
      <dgm:t>
        <a:bodyPr/>
        <a:lstStyle/>
        <a:p>
          <a:endParaRPr lang="de-DE"/>
        </a:p>
      </dgm:t>
    </dgm:pt>
    <dgm:pt modelId="{4F8DE995-AA6F-4DFE-8486-B480892B9757}" type="pres">
      <dgm:prSet presAssocID="{B8DCE87E-4AFE-434D-915D-AD6E13EE68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2FCCFBC-1ED9-41DD-B298-F3EAFCC20253}" type="presOf" srcId="{B8DCE87E-4AFE-434D-915D-AD6E13EE68A1}" destId="{4F8DE995-AA6F-4DFE-8486-B480892B9757}" srcOrd="0" destOrd="0" presId="urn:microsoft.com/office/officeart/2005/8/layout/vList2"/>
    <dgm:cxn modelId="{42FD6498-2F05-4395-9A9A-BD8FA921657E}" srcId="{474D10AB-652A-4FBB-9D63-C31280F8F333}" destId="{344372FE-7FD0-400E-B5B1-D06552431CFB}" srcOrd="2" destOrd="0" parTransId="{F25FBEFF-3E93-481E-AD6A-2ACFB675BE2D}" sibTransId="{80010A4F-8070-4FFE-AE69-C37C2185D73F}"/>
    <dgm:cxn modelId="{617FC36B-0C99-4F73-B25D-6643062D46DE}" type="presOf" srcId="{9A81B48D-4189-4637-9B54-03E2DBC31C94}" destId="{0573FA43-24D1-4D72-85C2-86103A7FCEF0}" srcOrd="0" destOrd="0" presId="urn:microsoft.com/office/officeart/2005/8/layout/vList2"/>
    <dgm:cxn modelId="{7DA0BE22-75D7-436A-93F9-C11E22BAEA94}" srcId="{474D10AB-652A-4FBB-9D63-C31280F8F333}" destId="{C65898A6-3D75-4AFF-97B0-57FAA2C1CC4E}" srcOrd="0" destOrd="0" parTransId="{444B9149-1101-4141-96A7-7A6074093B5B}" sibTransId="{72C1FA24-6D46-4D8A-AB6C-FD028A5F8A57}"/>
    <dgm:cxn modelId="{A300D500-87CA-4BF2-83C4-C973F86ED928}" type="presOf" srcId="{C65898A6-3D75-4AFF-97B0-57FAA2C1CC4E}" destId="{FD453E10-EE28-4A6C-93F1-8D17BDA9655B}" srcOrd="0" destOrd="0" presId="urn:microsoft.com/office/officeart/2005/8/layout/vList2"/>
    <dgm:cxn modelId="{BBF50584-E525-4632-BB03-0645757ECE43}" srcId="{474D10AB-652A-4FBB-9D63-C31280F8F333}" destId="{B8DCE87E-4AFE-434D-915D-AD6E13EE68A1}" srcOrd="3" destOrd="0" parTransId="{5375C13A-8424-4353-9711-4BF6F4868B8C}" sibTransId="{C0752C81-FC21-4DF4-95CE-D0E4883CEA72}"/>
    <dgm:cxn modelId="{E40E3819-FAD9-4181-9035-BCA449B1DDDC}" type="presOf" srcId="{344372FE-7FD0-400E-B5B1-D06552431CFB}" destId="{050DFA99-827A-4EA5-8157-94CD9436E216}" srcOrd="0" destOrd="0" presId="urn:microsoft.com/office/officeart/2005/8/layout/vList2"/>
    <dgm:cxn modelId="{C2B4D586-C262-458D-A596-8C0EEFBF1BB8}" type="presOf" srcId="{474D10AB-652A-4FBB-9D63-C31280F8F333}" destId="{4EE2631B-CB16-4C8B-8AB6-4FB00A8B028F}" srcOrd="0" destOrd="0" presId="urn:microsoft.com/office/officeart/2005/8/layout/vList2"/>
    <dgm:cxn modelId="{7DC0E24F-C5DA-407F-8342-A5CEE171C567}" srcId="{474D10AB-652A-4FBB-9D63-C31280F8F333}" destId="{9A81B48D-4189-4637-9B54-03E2DBC31C94}" srcOrd="1" destOrd="0" parTransId="{02D2473F-6012-453E-B846-16692B860B03}" sibTransId="{AF422124-B457-4B56-A30A-1C9303052209}"/>
    <dgm:cxn modelId="{FAE548AC-3538-4769-B28A-C7576C794772}" type="presParOf" srcId="{4EE2631B-CB16-4C8B-8AB6-4FB00A8B028F}" destId="{FD453E10-EE28-4A6C-93F1-8D17BDA9655B}" srcOrd="0" destOrd="0" presId="urn:microsoft.com/office/officeart/2005/8/layout/vList2"/>
    <dgm:cxn modelId="{2C9F26C8-5FFB-4D9C-843F-2F3ECAEE7D6B}" type="presParOf" srcId="{4EE2631B-CB16-4C8B-8AB6-4FB00A8B028F}" destId="{968BCACB-FF21-41A2-BCC5-B7639A161617}" srcOrd="1" destOrd="0" presId="urn:microsoft.com/office/officeart/2005/8/layout/vList2"/>
    <dgm:cxn modelId="{CE983B58-1F85-419C-A931-E380CD0D3C3F}" type="presParOf" srcId="{4EE2631B-CB16-4C8B-8AB6-4FB00A8B028F}" destId="{0573FA43-24D1-4D72-85C2-86103A7FCEF0}" srcOrd="2" destOrd="0" presId="urn:microsoft.com/office/officeart/2005/8/layout/vList2"/>
    <dgm:cxn modelId="{8EF5A835-0385-4D65-83E3-AE37C6BC9A8B}" type="presParOf" srcId="{4EE2631B-CB16-4C8B-8AB6-4FB00A8B028F}" destId="{A82885AA-7DA0-4AD6-9DE5-35C099D52507}" srcOrd="3" destOrd="0" presId="urn:microsoft.com/office/officeart/2005/8/layout/vList2"/>
    <dgm:cxn modelId="{705FA27D-A2F2-4D60-A65D-8EFAAA7FCDD5}" type="presParOf" srcId="{4EE2631B-CB16-4C8B-8AB6-4FB00A8B028F}" destId="{050DFA99-827A-4EA5-8157-94CD9436E216}" srcOrd="4" destOrd="0" presId="urn:microsoft.com/office/officeart/2005/8/layout/vList2"/>
    <dgm:cxn modelId="{088A9F8B-6697-43A4-AC41-357121183516}" type="presParOf" srcId="{4EE2631B-CB16-4C8B-8AB6-4FB00A8B028F}" destId="{22B420C3-DB51-492A-B545-6A2F14C1ED5A}" srcOrd="5" destOrd="0" presId="urn:microsoft.com/office/officeart/2005/8/layout/vList2"/>
    <dgm:cxn modelId="{66755414-64BA-4231-8F47-4F60AF1B1026}" type="presParOf" srcId="{4EE2631B-CB16-4C8B-8AB6-4FB00A8B028F}" destId="{4F8DE995-AA6F-4DFE-8486-B480892B97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B5C1F-2483-412A-BDE0-8974F6ED10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0DFD22-2CAF-421D-A9A3-D3C2FFB229D4}">
      <dgm:prSet custT="1"/>
      <dgm:spPr/>
      <dgm:t>
        <a:bodyPr/>
        <a:lstStyle/>
        <a:p>
          <a:pPr rtl="0"/>
          <a:r>
            <a:rPr lang="de-DE" sz="1800" b="0" smtClean="0"/>
            <a:t>Wird von Bürgern gewählt uns ist daher deren Stimme in der EU</a:t>
          </a:r>
          <a:endParaRPr lang="en-IE" sz="1800" b="0" dirty="0"/>
        </a:p>
      </dgm:t>
    </dgm:pt>
    <dgm:pt modelId="{AB05733B-4864-43DA-A173-7DF41A84B0EB}" type="parTrans" cxnId="{7B6161DF-ADE0-4223-9E90-EE2FF187255C}">
      <dgm:prSet/>
      <dgm:spPr/>
      <dgm:t>
        <a:bodyPr/>
        <a:lstStyle/>
        <a:p>
          <a:endParaRPr lang="en-US"/>
        </a:p>
      </dgm:t>
    </dgm:pt>
    <dgm:pt modelId="{7301982C-B647-46A9-92FE-80A99C5AE089}" type="sibTrans" cxnId="{7B6161DF-ADE0-4223-9E90-EE2FF187255C}">
      <dgm:prSet/>
      <dgm:spPr/>
      <dgm:t>
        <a:bodyPr/>
        <a:lstStyle/>
        <a:p>
          <a:endParaRPr lang="en-US"/>
        </a:p>
      </dgm:t>
    </dgm:pt>
    <dgm:pt modelId="{C9EBD0BD-4459-45D5-9A1E-1B6378142E1C}">
      <dgm:prSet custT="1"/>
      <dgm:spPr/>
      <dgm:t>
        <a:bodyPr/>
        <a:lstStyle/>
        <a:p>
          <a:pPr rtl="0"/>
          <a:r>
            <a:rPr lang="de-DE" sz="1800" b="0" smtClean="0"/>
            <a:t>vereint Abgeordnete aus allen EU-Ländern,</a:t>
          </a:r>
          <a:endParaRPr lang="en-IE" sz="1800" b="0" dirty="0"/>
        </a:p>
      </dgm:t>
    </dgm:pt>
    <dgm:pt modelId="{6474E237-3E9E-4F4F-8799-AB5474F10277}" type="parTrans" cxnId="{DA40094E-2790-43FE-B49D-D8F0A736096E}">
      <dgm:prSet/>
      <dgm:spPr/>
      <dgm:t>
        <a:bodyPr/>
        <a:lstStyle/>
        <a:p>
          <a:endParaRPr lang="en-US"/>
        </a:p>
      </dgm:t>
    </dgm:pt>
    <dgm:pt modelId="{AA1827B8-0390-435D-8A64-30B31B5475E9}" type="sibTrans" cxnId="{DA40094E-2790-43FE-B49D-D8F0A736096E}">
      <dgm:prSet/>
      <dgm:spPr/>
      <dgm:t>
        <a:bodyPr/>
        <a:lstStyle/>
        <a:p>
          <a:endParaRPr lang="en-US"/>
        </a:p>
      </dgm:t>
    </dgm:pt>
    <dgm:pt modelId="{DDF773E0-5ED0-4453-8E9E-1FDEB08137C7}">
      <dgm:prSet custT="1"/>
      <dgm:spPr/>
      <dgm:t>
        <a:bodyPr/>
        <a:lstStyle/>
        <a:p>
          <a:pPr rtl="0"/>
          <a:r>
            <a:rPr lang="de-DE" sz="1800" b="0" smtClean="0"/>
            <a:t>diskutiert und ändert neue Gesetze, die die Europäische Kommission vorschlägt.</a:t>
          </a:r>
          <a:endParaRPr lang="en-IE" sz="1800" b="0" dirty="0"/>
        </a:p>
      </dgm:t>
    </dgm:pt>
    <dgm:pt modelId="{4AC9AB2D-FBEE-4F5E-9908-3D0BF9BC3B20}" type="parTrans" cxnId="{8B269019-A93D-492E-BFBD-94FD26B903CB}">
      <dgm:prSet/>
      <dgm:spPr/>
      <dgm:t>
        <a:bodyPr/>
        <a:lstStyle/>
        <a:p>
          <a:endParaRPr lang="en-US"/>
        </a:p>
      </dgm:t>
    </dgm:pt>
    <dgm:pt modelId="{BBF630F5-6950-448B-868B-ADBAF96216B0}" type="sibTrans" cxnId="{8B269019-A93D-492E-BFBD-94FD26B903CB}">
      <dgm:prSet/>
      <dgm:spPr/>
      <dgm:t>
        <a:bodyPr/>
        <a:lstStyle/>
        <a:p>
          <a:endParaRPr lang="en-US"/>
        </a:p>
      </dgm:t>
    </dgm:pt>
    <dgm:pt modelId="{E8028DDB-AACF-417E-AC75-DAC05625AF03}">
      <dgm:prSet custT="1"/>
      <dgm:spPr/>
      <dgm:t>
        <a:bodyPr/>
        <a:lstStyle/>
        <a:p>
          <a:pPr rtl="0"/>
          <a:r>
            <a:rPr lang="de-DE" sz="1800" b="0" smtClean="0"/>
            <a:t>wählt den Präsidenten oder die Präsidentin der Europäischen Kommission.</a:t>
          </a:r>
          <a:endParaRPr lang="en-IE" sz="1800" b="0" dirty="0"/>
        </a:p>
      </dgm:t>
    </dgm:pt>
    <dgm:pt modelId="{CB20CB47-9BD2-4E66-83B0-70D3870AC0B2}" type="parTrans" cxnId="{18DA7F4F-74C0-4D1C-A757-4A26AE6E9660}">
      <dgm:prSet/>
      <dgm:spPr/>
      <dgm:t>
        <a:bodyPr/>
        <a:lstStyle/>
        <a:p>
          <a:endParaRPr lang="en-US"/>
        </a:p>
      </dgm:t>
    </dgm:pt>
    <dgm:pt modelId="{8720CC4D-BE4A-4B26-8D90-134D9A36323D}" type="sibTrans" cxnId="{18DA7F4F-74C0-4D1C-A757-4A26AE6E9660}">
      <dgm:prSet/>
      <dgm:spPr/>
      <dgm:t>
        <a:bodyPr/>
        <a:lstStyle/>
        <a:p>
          <a:endParaRPr lang="en-US"/>
        </a:p>
      </dgm:t>
    </dgm:pt>
    <dgm:pt modelId="{C60B4388-5BE2-49DA-AF00-1BB77197FDE2}">
      <dgm:prSet custT="1"/>
      <dgm:spPr/>
      <dgm:t>
        <a:bodyPr/>
        <a:lstStyle/>
        <a:p>
          <a:pPr rtl="0"/>
          <a:r>
            <a:rPr lang="en-US" sz="1800" b="0" smtClean="0"/>
            <a:t>billigt den EU-Haushalt.</a:t>
          </a:r>
          <a:endParaRPr lang="en-IE" sz="1800" b="0" dirty="0"/>
        </a:p>
      </dgm:t>
    </dgm:pt>
    <dgm:pt modelId="{131A31C5-62BD-4FFC-A200-BB4B3088474B}" type="parTrans" cxnId="{AF270CEC-957B-4B46-94C5-A3F3D720DAD0}">
      <dgm:prSet/>
      <dgm:spPr/>
      <dgm:t>
        <a:bodyPr/>
        <a:lstStyle/>
        <a:p>
          <a:endParaRPr lang="en-US"/>
        </a:p>
      </dgm:t>
    </dgm:pt>
    <dgm:pt modelId="{D68D6159-39CF-4128-96FE-7071A4649BD8}" type="sibTrans" cxnId="{AF270CEC-957B-4B46-94C5-A3F3D720DAD0}">
      <dgm:prSet/>
      <dgm:spPr/>
      <dgm:t>
        <a:bodyPr/>
        <a:lstStyle/>
        <a:p>
          <a:endParaRPr lang="en-US"/>
        </a:p>
      </dgm:t>
    </dgm:pt>
    <dgm:pt modelId="{C475C7A0-690D-4A3F-9FE9-07590BB8CECD}">
      <dgm:prSet custT="1"/>
      <dgm:spPr/>
      <dgm:t>
        <a:bodyPr/>
        <a:lstStyle/>
        <a:p>
          <a:pPr rtl="0"/>
          <a:r>
            <a:rPr lang="de-DE" sz="1800" b="0" dirty="0" smtClean="0"/>
            <a:t>Sitzt in Brüssel und Straßburg</a:t>
          </a:r>
          <a:endParaRPr lang="en-IE" sz="1900" b="0" dirty="0"/>
        </a:p>
      </dgm:t>
    </dgm:pt>
    <dgm:pt modelId="{926E2EF2-44D2-4A7C-A5F5-5DCA4E13D31A}" type="parTrans" cxnId="{F81E943C-0EAB-4952-8388-DEB0F5B63B44}">
      <dgm:prSet/>
      <dgm:spPr/>
      <dgm:t>
        <a:bodyPr/>
        <a:lstStyle/>
        <a:p>
          <a:endParaRPr lang="en-US"/>
        </a:p>
      </dgm:t>
    </dgm:pt>
    <dgm:pt modelId="{747A0153-A71D-4163-8926-FF8969DF3431}" type="sibTrans" cxnId="{F81E943C-0EAB-4952-8388-DEB0F5B63B44}">
      <dgm:prSet/>
      <dgm:spPr/>
      <dgm:t>
        <a:bodyPr/>
        <a:lstStyle/>
        <a:p>
          <a:endParaRPr lang="en-US"/>
        </a:p>
      </dgm:t>
    </dgm:pt>
    <dgm:pt modelId="{E1790290-581A-4C84-91EA-CAD052E93A59}" type="pres">
      <dgm:prSet presAssocID="{768B5C1F-2483-412A-BDE0-8974F6ED10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9BC91AA-3A86-49A9-B4FD-A76EA5E21331}" type="pres">
      <dgm:prSet presAssocID="{560DFD22-2CAF-421D-A9A3-D3C2FFB229D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11974D-4F43-4DF2-B93E-4EA5D945A3B1}" type="pres">
      <dgm:prSet presAssocID="{7301982C-B647-46A9-92FE-80A99C5AE089}" presName="spacer" presStyleCnt="0"/>
      <dgm:spPr/>
      <dgm:t>
        <a:bodyPr/>
        <a:lstStyle/>
        <a:p>
          <a:endParaRPr lang="de-DE"/>
        </a:p>
      </dgm:t>
    </dgm:pt>
    <dgm:pt modelId="{4FE1037A-DEA2-4953-80B1-C4AB23FF5CB3}" type="pres">
      <dgm:prSet presAssocID="{C9EBD0BD-4459-45D5-9A1E-1B6378142E1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20E652-B53D-4C8D-BD65-4229C8D24313}" type="pres">
      <dgm:prSet presAssocID="{AA1827B8-0390-435D-8A64-30B31B5475E9}" presName="spacer" presStyleCnt="0"/>
      <dgm:spPr/>
      <dgm:t>
        <a:bodyPr/>
        <a:lstStyle/>
        <a:p>
          <a:endParaRPr lang="de-DE"/>
        </a:p>
      </dgm:t>
    </dgm:pt>
    <dgm:pt modelId="{07C6446F-ECCD-4CA1-8344-080591932ED6}" type="pres">
      <dgm:prSet presAssocID="{DDF773E0-5ED0-4453-8E9E-1FDEB08137C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617802-0088-4F0F-969E-30A79C6BF2AD}" type="pres">
      <dgm:prSet presAssocID="{BBF630F5-6950-448B-868B-ADBAF96216B0}" presName="spacer" presStyleCnt="0"/>
      <dgm:spPr/>
      <dgm:t>
        <a:bodyPr/>
        <a:lstStyle/>
        <a:p>
          <a:endParaRPr lang="de-DE"/>
        </a:p>
      </dgm:t>
    </dgm:pt>
    <dgm:pt modelId="{1BA08AB3-DFE7-4294-97EA-0DE79AB5366F}" type="pres">
      <dgm:prSet presAssocID="{E8028DDB-AACF-417E-AC75-DAC05625AF0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EF5703-CD3C-429E-A309-464A2E42D27A}" type="pres">
      <dgm:prSet presAssocID="{8720CC4D-BE4A-4B26-8D90-134D9A36323D}" presName="spacer" presStyleCnt="0"/>
      <dgm:spPr/>
      <dgm:t>
        <a:bodyPr/>
        <a:lstStyle/>
        <a:p>
          <a:endParaRPr lang="de-DE"/>
        </a:p>
      </dgm:t>
    </dgm:pt>
    <dgm:pt modelId="{C9254F1F-409A-4C00-BAEE-417CE0DBBEC0}" type="pres">
      <dgm:prSet presAssocID="{C60B4388-5BE2-49DA-AF00-1BB77197FDE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93DEBD-0FC5-428B-85E0-2B004C805257}" type="pres">
      <dgm:prSet presAssocID="{D68D6159-39CF-4128-96FE-7071A4649BD8}" presName="spacer" presStyleCnt="0"/>
      <dgm:spPr/>
      <dgm:t>
        <a:bodyPr/>
        <a:lstStyle/>
        <a:p>
          <a:endParaRPr lang="de-DE"/>
        </a:p>
      </dgm:t>
    </dgm:pt>
    <dgm:pt modelId="{394A40C5-2767-41BB-851C-AE743E22805B}" type="pres">
      <dgm:prSet presAssocID="{C475C7A0-690D-4A3F-9FE9-07590BB8CEC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F270CEC-957B-4B46-94C5-A3F3D720DAD0}" srcId="{768B5C1F-2483-412A-BDE0-8974F6ED1021}" destId="{C60B4388-5BE2-49DA-AF00-1BB77197FDE2}" srcOrd="4" destOrd="0" parTransId="{131A31C5-62BD-4FFC-A200-BB4B3088474B}" sibTransId="{D68D6159-39CF-4128-96FE-7071A4649BD8}"/>
    <dgm:cxn modelId="{39838342-5056-4D6D-A925-DF9BF36642CF}" type="presOf" srcId="{768B5C1F-2483-412A-BDE0-8974F6ED1021}" destId="{E1790290-581A-4C84-91EA-CAD052E93A59}" srcOrd="0" destOrd="0" presId="urn:microsoft.com/office/officeart/2005/8/layout/vList2"/>
    <dgm:cxn modelId="{6943C43F-06DA-4E98-B86F-9F22C2CD9972}" type="presOf" srcId="{C60B4388-5BE2-49DA-AF00-1BB77197FDE2}" destId="{C9254F1F-409A-4C00-BAEE-417CE0DBBEC0}" srcOrd="0" destOrd="0" presId="urn:microsoft.com/office/officeart/2005/8/layout/vList2"/>
    <dgm:cxn modelId="{DC518925-2C2D-4970-986C-7E290DC1C00B}" type="presOf" srcId="{C9EBD0BD-4459-45D5-9A1E-1B6378142E1C}" destId="{4FE1037A-DEA2-4953-80B1-C4AB23FF5CB3}" srcOrd="0" destOrd="0" presId="urn:microsoft.com/office/officeart/2005/8/layout/vList2"/>
    <dgm:cxn modelId="{F81E943C-0EAB-4952-8388-DEB0F5B63B44}" srcId="{768B5C1F-2483-412A-BDE0-8974F6ED1021}" destId="{C475C7A0-690D-4A3F-9FE9-07590BB8CECD}" srcOrd="5" destOrd="0" parTransId="{926E2EF2-44D2-4A7C-A5F5-5DCA4E13D31A}" sibTransId="{747A0153-A71D-4163-8926-FF8969DF3431}"/>
    <dgm:cxn modelId="{BFF442E2-AF9E-4B59-96D2-46B1F3070DB9}" type="presOf" srcId="{DDF773E0-5ED0-4453-8E9E-1FDEB08137C7}" destId="{07C6446F-ECCD-4CA1-8344-080591932ED6}" srcOrd="0" destOrd="0" presId="urn:microsoft.com/office/officeart/2005/8/layout/vList2"/>
    <dgm:cxn modelId="{8B269019-A93D-492E-BFBD-94FD26B903CB}" srcId="{768B5C1F-2483-412A-BDE0-8974F6ED1021}" destId="{DDF773E0-5ED0-4453-8E9E-1FDEB08137C7}" srcOrd="2" destOrd="0" parTransId="{4AC9AB2D-FBEE-4F5E-9908-3D0BF9BC3B20}" sibTransId="{BBF630F5-6950-448B-868B-ADBAF96216B0}"/>
    <dgm:cxn modelId="{B5FC3207-416F-48EF-909B-25B45DBBA7EB}" type="presOf" srcId="{C475C7A0-690D-4A3F-9FE9-07590BB8CECD}" destId="{394A40C5-2767-41BB-851C-AE743E22805B}" srcOrd="0" destOrd="0" presId="urn:microsoft.com/office/officeart/2005/8/layout/vList2"/>
    <dgm:cxn modelId="{32A417CB-B56A-4B02-81B2-E543F705F6AE}" type="presOf" srcId="{E8028DDB-AACF-417E-AC75-DAC05625AF03}" destId="{1BA08AB3-DFE7-4294-97EA-0DE79AB5366F}" srcOrd="0" destOrd="0" presId="urn:microsoft.com/office/officeart/2005/8/layout/vList2"/>
    <dgm:cxn modelId="{18DA7F4F-74C0-4D1C-A757-4A26AE6E9660}" srcId="{768B5C1F-2483-412A-BDE0-8974F6ED1021}" destId="{E8028DDB-AACF-417E-AC75-DAC05625AF03}" srcOrd="3" destOrd="0" parTransId="{CB20CB47-9BD2-4E66-83B0-70D3870AC0B2}" sibTransId="{8720CC4D-BE4A-4B26-8D90-134D9A36323D}"/>
    <dgm:cxn modelId="{DA40094E-2790-43FE-B49D-D8F0A736096E}" srcId="{768B5C1F-2483-412A-BDE0-8974F6ED1021}" destId="{C9EBD0BD-4459-45D5-9A1E-1B6378142E1C}" srcOrd="1" destOrd="0" parTransId="{6474E237-3E9E-4F4F-8799-AB5474F10277}" sibTransId="{AA1827B8-0390-435D-8A64-30B31B5475E9}"/>
    <dgm:cxn modelId="{7B6161DF-ADE0-4223-9E90-EE2FF187255C}" srcId="{768B5C1F-2483-412A-BDE0-8974F6ED1021}" destId="{560DFD22-2CAF-421D-A9A3-D3C2FFB229D4}" srcOrd="0" destOrd="0" parTransId="{AB05733B-4864-43DA-A173-7DF41A84B0EB}" sibTransId="{7301982C-B647-46A9-92FE-80A99C5AE089}"/>
    <dgm:cxn modelId="{95DF3B45-1BBE-49F9-BB94-183195EB21A9}" type="presOf" srcId="{560DFD22-2CAF-421D-A9A3-D3C2FFB229D4}" destId="{B9BC91AA-3A86-49A9-B4FD-A76EA5E21331}" srcOrd="0" destOrd="0" presId="urn:microsoft.com/office/officeart/2005/8/layout/vList2"/>
    <dgm:cxn modelId="{52BDA583-713C-4261-B1AD-ACBA6098E4F5}" type="presParOf" srcId="{E1790290-581A-4C84-91EA-CAD052E93A59}" destId="{B9BC91AA-3A86-49A9-B4FD-A76EA5E21331}" srcOrd="0" destOrd="0" presId="urn:microsoft.com/office/officeart/2005/8/layout/vList2"/>
    <dgm:cxn modelId="{B8FF128F-C6FD-4C12-9856-C27EF5F10DDD}" type="presParOf" srcId="{E1790290-581A-4C84-91EA-CAD052E93A59}" destId="{6611974D-4F43-4DF2-B93E-4EA5D945A3B1}" srcOrd="1" destOrd="0" presId="urn:microsoft.com/office/officeart/2005/8/layout/vList2"/>
    <dgm:cxn modelId="{AB4E0FA3-4FE2-4DA4-8BF2-134A0D59B228}" type="presParOf" srcId="{E1790290-581A-4C84-91EA-CAD052E93A59}" destId="{4FE1037A-DEA2-4953-80B1-C4AB23FF5CB3}" srcOrd="2" destOrd="0" presId="urn:microsoft.com/office/officeart/2005/8/layout/vList2"/>
    <dgm:cxn modelId="{54292A75-4C64-4A32-9696-8412A0B00268}" type="presParOf" srcId="{E1790290-581A-4C84-91EA-CAD052E93A59}" destId="{B320E652-B53D-4C8D-BD65-4229C8D24313}" srcOrd="3" destOrd="0" presId="urn:microsoft.com/office/officeart/2005/8/layout/vList2"/>
    <dgm:cxn modelId="{0DE59BE8-5AE2-445F-8DF2-31F01F06838D}" type="presParOf" srcId="{E1790290-581A-4C84-91EA-CAD052E93A59}" destId="{07C6446F-ECCD-4CA1-8344-080591932ED6}" srcOrd="4" destOrd="0" presId="urn:microsoft.com/office/officeart/2005/8/layout/vList2"/>
    <dgm:cxn modelId="{3A3BEDEF-E1C1-4BCD-9AEE-5A537E2E378D}" type="presParOf" srcId="{E1790290-581A-4C84-91EA-CAD052E93A59}" destId="{AA617802-0088-4F0F-969E-30A79C6BF2AD}" srcOrd="5" destOrd="0" presId="urn:microsoft.com/office/officeart/2005/8/layout/vList2"/>
    <dgm:cxn modelId="{30FEAE6F-1223-486B-B7CE-E2559B5C72F0}" type="presParOf" srcId="{E1790290-581A-4C84-91EA-CAD052E93A59}" destId="{1BA08AB3-DFE7-4294-97EA-0DE79AB5366F}" srcOrd="6" destOrd="0" presId="urn:microsoft.com/office/officeart/2005/8/layout/vList2"/>
    <dgm:cxn modelId="{CF1BA315-9D25-4B86-9ACB-B5802CBB2AB3}" type="presParOf" srcId="{E1790290-581A-4C84-91EA-CAD052E93A59}" destId="{35EF5703-CD3C-429E-A309-464A2E42D27A}" srcOrd="7" destOrd="0" presId="urn:microsoft.com/office/officeart/2005/8/layout/vList2"/>
    <dgm:cxn modelId="{7D9C72C1-CF66-4374-9CA3-2F1D85CB97BE}" type="presParOf" srcId="{E1790290-581A-4C84-91EA-CAD052E93A59}" destId="{C9254F1F-409A-4C00-BAEE-417CE0DBBEC0}" srcOrd="8" destOrd="0" presId="urn:microsoft.com/office/officeart/2005/8/layout/vList2"/>
    <dgm:cxn modelId="{69723510-E482-40B1-88C6-A7FCE632C766}" type="presParOf" srcId="{E1790290-581A-4C84-91EA-CAD052E93A59}" destId="{B293DEBD-0FC5-428B-85E0-2B004C805257}" srcOrd="9" destOrd="0" presId="urn:microsoft.com/office/officeart/2005/8/layout/vList2"/>
    <dgm:cxn modelId="{CC75A07D-72EB-4E70-AEB4-07100257E3C9}" type="presParOf" srcId="{E1790290-581A-4C84-91EA-CAD052E93A59}" destId="{394A40C5-2767-41BB-851C-AE743E22805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F2307-406E-4677-8693-5E4A914BB902}">
      <dsp:nvSpPr>
        <dsp:cNvPr id="0" name=""/>
        <dsp:cNvSpPr/>
      </dsp:nvSpPr>
      <dsp:spPr>
        <a:xfrm>
          <a:off x="0" y="309"/>
          <a:ext cx="3992880" cy="531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vertritt die gemeinsamen Interessen der EU.</a:t>
          </a:r>
          <a:endParaRPr lang="en-IE" sz="1600" kern="1200" dirty="0"/>
        </a:p>
      </dsp:txBody>
      <dsp:txXfrm>
        <a:off x="25932" y="26241"/>
        <a:ext cx="3941016" cy="479353"/>
      </dsp:txXfrm>
    </dsp:sp>
    <dsp:sp modelId="{08F48461-68D3-4A76-AAB9-A6AAE6BA7FA1}">
      <dsp:nvSpPr>
        <dsp:cNvPr id="0" name=""/>
        <dsp:cNvSpPr/>
      </dsp:nvSpPr>
      <dsp:spPr>
        <a:xfrm>
          <a:off x="0" y="566254"/>
          <a:ext cx="3992880" cy="531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Präsident und Kommissare </a:t>
          </a:r>
          <a:endParaRPr lang="en-IE" sz="1600" kern="1200" dirty="0"/>
        </a:p>
      </dsp:txBody>
      <dsp:txXfrm>
        <a:off x="25932" y="592186"/>
        <a:ext cx="3941016" cy="479353"/>
      </dsp:txXfrm>
    </dsp:sp>
    <dsp:sp modelId="{346E50CA-F6B7-41F2-8D8A-4D6332E5C97D}">
      <dsp:nvSpPr>
        <dsp:cNvPr id="0" name=""/>
        <dsp:cNvSpPr/>
      </dsp:nvSpPr>
      <dsp:spPr>
        <a:xfrm>
          <a:off x="0" y="1087129"/>
          <a:ext cx="3992880" cy="531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schlägt neue Gesetze und Programme vor.</a:t>
          </a:r>
          <a:endParaRPr lang="en-IE" sz="1600" kern="1200" dirty="0"/>
        </a:p>
      </dsp:txBody>
      <dsp:txXfrm>
        <a:off x="25932" y="1113061"/>
        <a:ext cx="3941016" cy="479353"/>
      </dsp:txXfrm>
    </dsp:sp>
    <dsp:sp modelId="{D37E5F20-5237-4726-B7B8-CA56F9306539}">
      <dsp:nvSpPr>
        <dsp:cNvPr id="0" name=""/>
        <dsp:cNvSpPr/>
      </dsp:nvSpPr>
      <dsp:spPr>
        <a:xfrm>
          <a:off x="0" y="1630538"/>
          <a:ext cx="3992880" cy="531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wird vom Parlament für fünf Jahre gewählt.</a:t>
          </a:r>
          <a:endParaRPr lang="en-IE" sz="1600" kern="1200" dirty="0"/>
        </a:p>
      </dsp:txBody>
      <dsp:txXfrm>
        <a:off x="25932" y="1656470"/>
        <a:ext cx="3941016" cy="479353"/>
      </dsp:txXfrm>
    </dsp:sp>
    <dsp:sp modelId="{5F4BB77E-160B-4FD3-9D8A-5F48DEBD3967}">
      <dsp:nvSpPr>
        <dsp:cNvPr id="0" name=""/>
        <dsp:cNvSpPr/>
      </dsp:nvSpPr>
      <dsp:spPr>
        <a:xfrm>
          <a:off x="0" y="2173948"/>
          <a:ext cx="3992880" cy="531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verwaltet die Politikbereiche der EU und den EU-Haushalt.</a:t>
          </a:r>
          <a:endParaRPr lang="en-IE" sz="1600" kern="1200" dirty="0"/>
        </a:p>
      </dsp:txBody>
      <dsp:txXfrm>
        <a:off x="25932" y="2199880"/>
        <a:ext cx="3941016" cy="479353"/>
      </dsp:txXfrm>
    </dsp:sp>
    <dsp:sp modelId="{EF5BC60A-1813-445C-97E0-C76B6CBACB4C}">
      <dsp:nvSpPr>
        <dsp:cNvPr id="0" name=""/>
        <dsp:cNvSpPr/>
      </dsp:nvSpPr>
      <dsp:spPr>
        <a:xfrm>
          <a:off x="0" y="2717358"/>
          <a:ext cx="3992880" cy="531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ist die Hüterin der Verträge.</a:t>
          </a:r>
          <a:endParaRPr lang="en-IE" sz="1600" kern="1200" dirty="0"/>
        </a:p>
      </dsp:txBody>
      <dsp:txXfrm>
        <a:off x="25932" y="2743290"/>
        <a:ext cx="3941016" cy="479353"/>
      </dsp:txXfrm>
    </dsp:sp>
    <dsp:sp modelId="{8BFCEDFB-DD43-4B25-BA9B-809ED4B7C8C6}">
      <dsp:nvSpPr>
        <dsp:cNvPr id="0" name=""/>
        <dsp:cNvSpPr/>
      </dsp:nvSpPr>
      <dsp:spPr>
        <a:xfrm>
          <a:off x="0" y="3260767"/>
          <a:ext cx="3992880" cy="531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hat ihren Sitz in Brüssel und Luxemburg.</a:t>
          </a:r>
          <a:endParaRPr lang="en-IE" sz="1600" kern="1200" dirty="0"/>
        </a:p>
      </dsp:txBody>
      <dsp:txXfrm>
        <a:off x="25932" y="3286699"/>
        <a:ext cx="3941016" cy="479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53E10-EE28-4A6C-93F1-8D17BDA9655B}">
      <dsp:nvSpPr>
        <dsp:cNvPr id="0" name=""/>
        <dsp:cNvSpPr/>
      </dsp:nvSpPr>
      <dsp:spPr>
        <a:xfrm>
          <a:off x="0" y="0"/>
          <a:ext cx="3897634" cy="828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vertritt die Regierungen der EU-Staaten.</a:t>
          </a:r>
          <a:endParaRPr lang="en-IE" sz="1600" kern="1200" dirty="0"/>
        </a:p>
      </dsp:txBody>
      <dsp:txXfrm>
        <a:off x="40420" y="40420"/>
        <a:ext cx="3816794" cy="747163"/>
      </dsp:txXfrm>
    </dsp:sp>
    <dsp:sp modelId="{0573FA43-24D1-4D72-85C2-86103A7FCEF0}">
      <dsp:nvSpPr>
        <dsp:cNvPr id="0" name=""/>
        <dsp:cNvSpPr/>
      </dsp:nvSpPr>
      <dsp:spPr>
        <a:xfrm>
          <a:off x="0" y="842568"/>
          <a:ext cx="3897634" cy="828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Vertreter aus Mitgliedsstaaten beraten über EU-Angelegenheiten (unterschiedliche Ebenen)</a:t>
          </a:r>
          <a:endParaRPr lang="en-IE" sz="1600" kern="1200" dirty="0"/>
        </a:p>
      </dsp:txBody>
      <dsp:txXfrm>
        <a:off x="40420" y="882988"/>
        <a:ext cx="3816794" cy="747163"/>
      </dsp:txXfrm>
    </dsp:sp>
    <dsp:sp modelId="{050DFA99-827A-4EA5-8157-94CD9436E216}">
      <dsp:nvSpPr>
        <dsp:cNvPr id="0" name=""/>
        <dsp:cNvSpPr/>
      </dsp:nvSpPr>
      <dsp:spPr>
        <a:xfrm>
          <a:off x="0" y="1684297"/>
          <a:ext cx="3897634" cy="828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fasst Beschlüsse und erlässt gemeinsam mit dem Europäischen Parlament Gesetze.</a:t>
          </a:r>
          <a:endParaRPr lang="en-IE" sz="1600" kern="1200" dirty="0"/>
        </a:p>
      </dsp:txBody>
      <dsp:txXfrm>
        <a:off x="40420" y="1724717"/>
        <a:ext cx="3816794" cy="747163"/>
      </dsp:txXfrm>
    </dsp:sp>
    <dsp:sp modelId="{4F8DE995-AA6F-4DFE-8486-B480892B9757}">
      <dsp:nvSpPr>
        <dsp:cNvPr id="0" name=""/>
        <dsp:cNvSpPr/>
      </dsp:nvSpPr>
      <dsp:spPr>
        <a:xfrm>
          <a:off x="0" y="2526026"/>
          <a:ext cx="3897634" cy="828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hat einen turnusmäßig wechselnden Vorsitz, der alle sechs Monate von einem anderen EU-Land übernommen wird.</a:t>
          </a:r>
          <a:endParaRPr lang="en-IE" sz="1600" kern="1200" dirty="0"/>
        </a:p>
      </dsp:txBody>
      <dsp:txXfrm>
        <a:off x="40420" y="2566446"/>
        <a:ext cx="3816794" cy="747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C91AA-3A86-49A9-B4FD-A76EA5E21331}">
      <dsp:nvSpPr>
        <dsp:cNvPr id="0" name=""/>
        <dsp:cNvSpPr/>
      </dsp:nvSpPr>
      <dsp:spPr>
        <a:xfrm>
          <a:off x="0" y="410"/>
          <a:ext cx="4691424" cy="653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smtClean="0"/>
            <a:t>Wird von Bürgern gewählt uns ist daher deren Stimme in der EU</a:t>
          </a:r>
          <a:endParaRPr lang="en-IE" sz="1800" b="0" kern="1200" dirty="0"/>
        </a:p>
      </dsp:txBody>
      <dsp:txXfrm>
        <a:off x="31893" y="32303"/>
        <a:ext cx="4627638" cy="589540"/>
      </dsp:txXfrm>
    </dsp:sp>
    <dsp:sp modelId="{4FE1037A-DEA2-4953-80B1-C4AB23FF5CB3}">
      <dsp:nvSpPr>
        <dsp:cNvPr id="0" name=""/>
        <dsp:cNvSpPr/>
      </dsp:nvSpPr>
      <dsp:spPr>
        <a:xfrm>
          <a:off x="0" y="667137"/>
          <a:ext cx="4691424" cy="653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smtClean="0"/>
            <a:t>vereint Abgeordnete aus allen EU-Ländern,</a:t>
          </a:r>
          <a:endParaRPr lang="en-IE" sz="1800" b="0" kern="1200" dirty="0"/>
        </a:p>
      </dsp:txBody>
      <dsp:txXfrm>
        <a:off x="31893" y="699030"/>
        <a:ext cx="4627638" cy="589540"/>
      </dsp:txXfrm>
    </dsp:sp>
    <dsp:sp modelId="{07C6446F-ECCD-4CA1-8344-080591932ED6}">
      <dsp:nvSpPr>
        <dsp:cNvPr id="0" name=""/>
        <dsp:cNvSpPr/>
      </dsp:nvSpPr>
      <dsp:spPr>
        <a:xfrm>
          <a:off x="0" y="1333865"/>
          <a:ext cx="4691424" cy="653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smtClean="0"/>
            <a:t>diskutiert und ändert neue Gesetze, die die Europäische Kommission vorschlägt.</a:t>
          </a:r>
          <a:endParaRPr lang="en-IE" sz="1800" b="0" kern="1200" dirty="0"/>
        </a:p>
      </dsp:txBody>
      <dsp:txXfrm>
        <a:off x="31893" y="1365758"/>
        <a:ext cx="4627638" cy="589540"/>
      </dsp:txXfrm>
    </dsp:sp>
    <dsp:sp modelId="{1BA08AB3-DFE7-4294-97EA-0DE79AB5366F}">
      <dsp:nvSpPr>
        <dsp:cNvPr id="0" name=""/>
        <dsp:cNvSpPr/>
      </dsp:nvSpPr>
      <dsp:spPr>
        <a:xfrm>
          <a:off x="0" y="2000593"/>
          <a:ext cx="4691424" cy="653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smtClean="0"/>
            <a:t>wählt den Präsidenten oder die Präsidentin der Europäischen Kommission.</a:t>
          </a:r>
          <a:endParaRPr lang="en-IE" sz="1800" b="0" kern="1200" dirty="0"/>
        </a:p>
      </dsp:txBody>
      <dsp:txXfrm>
        <a:off x="31893" y="2032486"/>
        <a:ext cx="4627638" cy="589540"/>
      </dsp:txXfrm>
    </dsp:sp>
    <dsp:sp modelId="{C9254F1F-409A-4C00-BAEE-417CE0DBBEC0}">
      <dsp:nvSpPr>
        <dsp:cNvPr id="0" name=""/>
        <dsp:cNvSpPr/>
      </dsp:nvSpPr>
      <dsp:spPr>
        <a:xfrm>
          <a:off x="0" y="2667321"/>
          <a:ext cx="4691424" cy="653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/>
            <a:t>billigt den EU-Haushalt.</a:t>
          </a:r>
          <a:endParaRPr lang="en-IE" sz="1800" b="0" kern="1200" dirty="0"/>
        </a:p>
      </dsp:txBody>
      <dsp:txXfrm>
        <a:off x="31893" y="2699214"/>
        <a:ext cx="4627638" cy="589540"/>
      </dsp:txXfrm>
    </dsp:sp>
    <dsp:sp modelId="{394A40C5-2767-41BB-851C-AE743E22805B}">
      <dsp:nvSpPr>
        <dsp:cNvPr id="0" name=""/>
        <dsp:cNvSpPr/>
      </dsp:nvSpPr>
      <dsp:spPr>
        <a:xfrm>
          <a:off x="0" y="3334048"/>
          <a:ext cx="4691424" cy="653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/>
            <a:t>Sitzt in Brüssel und Straßburg</a:t>
          </a:r>
          <a:endParaRPr lang="en-IE" sz="1900" b="0" kern="1200" dirty="0"/>
        </a:p>
      </dsp:txBody>
      <dsp:txXfrm>
        <a:off x="31893" y="3365941"/>
        <a:ext cx="4627638" cy="589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AB78E-8AA5-408A-ACE1-A0C29651DE35}" type="datetimeFigureOut">
              <a:rPr lang="de-DE" smtClean="0"/>
              <a:t>25.07.2023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F7-1CA1-4092-9374-FB4149A282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4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rgbClr val="004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4788" y="145256"/>
            <a:ext cx="8729663" cy="138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62" y="1681200"/>
            <a:ext cx="7631937" cy="1215000"/>
          </a:xfrm>
        </p:spPr>
        <p:txBody>
          <a:bodyPr anchor="b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62" y="3038400"/>
            <a:ext cx="7631938" cy="1081522"/>
          </a:xfrm>
        </p:spPr>
        <p:txBody>
          <a:bodyPr lIns="0"/>
          <a:lstStyle>
            <a:lvl1pPr marL="0" indent="0" algn="l">
              <a:lnSpc>
                <a:spcPts val="18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 descr="Logo Bundesministerium für Ernährung und Landwirtschaft" title="Logo BMEL">
            <a:extLst>
              <a:ext uri="{FF2B5EF4-FFF2-40B4-BE49-F238E27FC236}">
                <a16:creationId xmlns:a16="http://schemas.microsoft.com/office/drawing/2014/main" id="{0CBA5DBD-8FFB-4503-86A5-3EF7DBE51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255008"/>
            <a:ext cx="1999661" cy="1232383"/>
          </a:xfrm>
          <a:prstGeom prst="rect">
            <a:avLst/>
          </a:prstGeom>
        </p:spPr>
      </p:pic>
      <p:pic>
        <p:nvPicPr>
          <p:cNvPr id="6" name="Grafik 5" descr="Informationskanäle des Bundesministeriums für Ernährung und Landwirtschaft:&#10;Webseite: www.bmel.de&#10;Twitter: @bmel&#10;Instagram: Lebensministerium&#10;" title="Weitere Information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4320000"/>
            <a:ext cx="1408176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4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BD12337-488C-487E-A593-E9961127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F537D63-2C67-48D2-8F15-56C74D1C78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000" y="1276350"/>
            <a:ext cx="2484437" cy="152876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FEA4F28-DE48-44A3-B193-A66DA78EC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999" y="3183818"/>
            <a:ext cx="2483676" cy="490871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4466439-DFAC-4C5A-88EC-11EF813BCB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47963" y="1276350"/>
            <a:ext cx="2448000" cy="152876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959B009-0A34-4B48-AA21-935FE85C2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00" y="3183818"/>
            <a:ext cx="2448000" cy="49087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D78F6C0-78A8-44BF-A645-B957C94789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6763" y="1276350"/>
            <a:ext cx="2484000" cy="152876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EC5493C-7724-4D8C-AE5A-B39744C57E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0355" y="3183818"/>
            <a:ext cx="2482851" cy="490869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00" y="3680812"/>
            <a:ext cx="8136763" cy="691138"/>
          </a:xfrm>
        </p:spPr>
        <p:txBody>
          <a:bodyPr lIns="0" anchor="b" anchorCtr="0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4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BD12337-488C-487E-A593-E9961127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6" y="1652588"/>
            <a:ext cx="5292727" cy="2287587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FEA4F28-DE48-44A3-B193-A66DA78EC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4320000"/>
            <a:ext cx="2484438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hinzufügen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959B009-0A34-4B48-AA21-935FE85C2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38" y="4320000"/>
            <a:ext cx="2807564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56000" y="1652588"/>
            <a:ext cx="2482849" cy="2287587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96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24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9172625-FF52-49D8-AAA8-5914E55D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3238" y="1652588"/>
            <a:ext cx="5292725" cy="266541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0E3CCD-0055-487A-8774-C6FCE6CC8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3996000"/>
            <a:ext cx="2501902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56325" y="1652400"/>
            <a:ext cx="2482850" cy="2329337"/>
          </a:xfrm>
        </p:spPr>
        <p:txBody>
          <a:bodyPr lIns="0">
            <a:no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chformati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9172625-FF52-49D8-AAA8-5914E55D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3237" y="1652588"/>
            <a:ext cx="2484438" cy="266541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0E3CCD-0055-487A-8774-C6FCE6CC8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0" y="3996000"/>
            <a:ext cx="5292763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6807D1A-1D9B-45B3-94AA-26149712CF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8000" y="1652400"/>
            <a:ext cx="5292763" cy="2337910"/>
          </a:xfrm>
        </p:spPr>
        <p:txBody>
          <a:bodyPr lIns="0"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03239" y="1652588"/>
            <a:ext cx="3888741" cy="1514475"/>
          </a:xfrm>
        </p:spPr>
        <p:txBody>
          <a:bodyPr lIns="0" numCol="1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1pPr>
            <a:lvl2pPr marL="0" indent="0">
              <a:lnSpc>
                <a:spcPts val="1440"/>
              </a:lnSpc>
              <a:spcBef>
                <a:spcPts val="0"/>
              </a:spcBef>
              <a:buNone/>
              <a:defRPr sz="1200"/>
            </a:lvl2pPr>
            <a:lvl3pPr marL="135731" indent="-135731">
              <a:lnSpc>
                <a:spcPts val="1440"/>
              </a:lnSpc>
              <a:tabLst>
                <a:tab pos="135731" algn="l"/>
              </a:tabLst>
              <a:defRPr sz="1200"/>
            </a:lvl3pPr>
            <a:lvl4pPr marL="270000" indent="-135000">
              <a:lnSpc>
                <a:spcPts val="1440"/>
              </a:lnSpc>
              <a:spcBef>
                <a:spcPts val="0"/>
              </a:spcBef>
              <a:defRPr sz="1200"/>
            </a:lvl4pPr>
            <a:lvl5pPr marL="407700" indent="-135000">
              <a:lnSpc>
                <a:spcPts val="144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Bundesministerium</a:t>
            </a:r>
          </a:p>
          <a:p>
            <a:pPr lvl="1"/>
            <a:r>
              <a:rPr lang="de-DE" dirty="0"/>
              <a:t>Referat</a:t>
            </a:r>
          </a:p>
          <a:p>
            <a:pPr lvl="1"/>
            <a:r>
              <a:rPr lang="de-DE" dirty="0"/>
              <a:t>Straße</a:t>
            </a:r>
          </a:p>
          <a:p>
            <a:pPr lvl="1"/>
            <a:r>
              <a:rPr lang="de-DE" dirty="0"/>
              <a:t>PLZ Ort</a:t>
            </a:r>
          </a:p>
          <a:p>
            <a:pPr lvl="1"/>
            <a:endParaRPr lang="de-DE" dirty="0"/>
          </a:p>
        </p:txBody>
      </p:sp>
      <p:pic>
        <p:nvPicPr>
          <p:cNvPr id="7" name="Bild 4" descr="Logo Bundesministerium für Ernährung und Landwirtschaft" title="Logo BMEL">
            <a:extLst>
              <a:ext uri="{FF2B5EF4-FFF2-40B4-BE49-F238E27FC236}">
                <a16:creationId xmlns:a16="http://schemas.microsoft.com/office/drawing/2014/main" id="{93F32532-C00C-4529-AA64-A1F19AC5CA0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4126" y="3671197"/>
            <a:ext cx="1993900" cy="122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84DF27-98BD-4B1B-9935-D7B8221CB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1388" y="2043882"/>
            <a:ext cx="3889375" cy="2214563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  <a:lvl2pPr>
              <a:lnSpc>
                <a:spcPts val="1440"/>
              </a:lnSpc>
              <a:spcBef>
                <a:spcPts val="0"/>
              </a:spcBef>
              <a:defRPr sz="1200"/>
            </a:lvl2pPr>
            <a:lvl3pPr>
              <a:lnSpc>
                <a:spcPts val="1440"/>
              </a:lnSpc>
              <a:spcBef>
                <a:spcPts val="0"/>
              </a:spcBef>
              <a:defRPr sz="1200"/>
            </a:lvl3pPr>
            <a:lvl4pPr>
              <a:lnSpc>
                <a:spcPts val="1440"/>
              </a:lnSpc>
              <a:spcBef>
                <a:spcPts val="0"/>
              </a:spcBef>
              <a:defRPr sz="1200"/>
            </a:lvl4pPr>
            <a:lvl5pPr>
              <a:lnSpc>
                <a:spcPts val="144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Ansprechpartner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4597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ternativ, 1-zeilig">
    <p:bg>
      <p:bgPr>
        <a:solidFill>
          <a:srgbClr val="004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4788" y="145255"/>
            <a:ext cx="8729663" cy="2563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00" y="1652587"/>
            <a:ext cx="7632000" cy="558253"/>
          </a:xfrm>
        </p:spPr>
        <p:txBody>
          <a:bodyPr lIns="0" anchor="t" anchorCtr="0">
            <a:noAutofit/>
          </a:bodyPr>
          <a:lstStyle>
            <a:lvl1pPr algn="l">
              <a:lnSpc>
                <a:spcPts val="3300"/>
              </a:lnSpc>
              <a:defRPr sz="300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00" y="2210841"/>
            <a:ext cx="7632000" cy="324000"/>
          </a:xfrm>
        </p:spPr>
        <p:txBody>
          <a:bodyPr lIns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1" name="Grafik 10" descr="Logo Bundesministerium für Ernährung und Landwirtschaft" title="Logo BMEL">
            <a:extLst>
              <a:ext uri="{FF2B5EF4-FFF2-40B4-BE49-F238E27FC236}">
                <a16:creationId xmlns:a16="http://schemas.microsoft.com/office/drawing/2014/main" id="{6BD7599A-A2C7-44CB-B4DC-D2259417D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255008"/>
            <a:ext cx="1999661" cy="1232383"/>
          </a:xfrm>
          <a:prstGeom prst="rect">
            <a:avLst/>
          </a:prstGeom>
        </p:spPr>
      </p:pic>
      <p:pic>
        <p:nvPicPr>
          <p:cNvPr id="4" name="Grafik 3" descr="Informationskanäle des Bundesministeriums für Ernährung und Landwirtschaft:&#10;Webseite: www.bmel.de&#10;Twitter: @bmel&#10;Instagram: Lebensministerium&#10;" title="Weitere Information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4320000"/>
            <a:ext cx="1409007" cy="2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3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ternativ, 2-zeilig">
    <p:bg>
      <p:bgPr>
        <a:solidFill>
          <a:srgbClr val="004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4788" y="145255"/>
            <a:ext cx="8729663" cy="3001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00" y="1652797"/>
            <a:ext cx="7632000" cy="990997"/>
          </a:xfrm>
        </p:spPr>
        <p:txBody>
          <a:bodyPr anchor="t" anchorCtr="0">
            <a:noAutofit/>
          </a:bodyPr>
          <a:lstStyle>
            <a:lvl1pPr algn="l">
              <a:lnSpc>
                <a:spcPts val="3300"/>
              </a:lnSpc>
              <a:defRPr sz="3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00" y="2643794"/>
            <a:ext cx="7632000" cy="324000"/>
          </a:xfrm>
        </p:spPr>
        <p:txBody>
          <a:bodyPr>
            <a:noAutofit/>
          </a:bodyPr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 descr="Logo Bundesministerium für Ernährung und Landwirtschaft" title="Logo BMEL">
            <a:extLst>
              <a:ext uri="{FF2B5EF4-FFF2-40B4-BE49-F238E27FC236}">
                <a16:creationId xmlns:a16="http://schemas.microsoft.com/office/drawing/2014/main" id="{0CBA5DBD-8FFB-4503-86A5-3EF7DBE51430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255008"/>
            <a:ext cx="1999661" cy="1232383"/>
          </a:xfrm>
          <a:prstGeom prst="rect">
            <a:avLst/>
          </a:prstGeom>
        </p:spPr>
      </p:pic>
      <p:pic>
        <p:nvPicPr>
          <p:cNvPr id="4" name="Grafik 3" descr="Informationskanäle des Bundesministeriums für Ernährung und Landwirtschaft:&#10;Webseite: www.bmel.de&#10;Twitter: @bmel&#10;Instagram: Lebensministerium&#10;" title="Weitere Information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4320000"/>
            <a:ext cx="1408176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750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ternativ, 3-zeilig">
    <p:bg>
      <p:bgPr>
        <a:solidFill>
          <a:srgbClr val="004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5537" y="144000"/>
            <a:ext cx="8729663" cy="339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00" y="1652588"/>
            <a:ext cx="7632000" cy="1402505"/>
          </a:xfrm>
        </p:spPr>
        <p:txBody>
          <a:bodyPr anchor="t" anchorCtr="0">
            <a:noAutofit/>
          </a:bodyPr>
          <a:lstStyle>
            <a:lvl1pPr algn="l">
              <a:lnSpc>
                <a:spcPts val="3300"/>
              </a:lnSpc>
              <a:defRPr sz="3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00" y="3055093"/>
            <a:ext cx="7632000" cy="324000"/>
          </a:xfrm>
        </p:spPr>
        <p:txBody>
          <a:bodyPr>
            <a:noAutofit/>
          </a:bodyPr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 descr="Logo Bundesministerium für Ernährung und Landwirtschaft" title="Logo BMEL">
            <a:extLst>
              <a:ext uri="{FF2B5EF4-FFF2-40B4-BE49-F238E27FC236}">
                <a16:creationId xmlns:a16="http://schemas.microsoft.com/office/drawing/2014/main" id="{0CBA5DBD-8FFB-4503-86A5-3EF7DBE51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255008"/>
            <a:ext cx="1999661" cy="1232383"/>
          </a:xfrm>
          <a:prstGeom prst="rect">
            <a:avLst/>
          </a:prstGeom>
        </p:spPr>
      </p:pic>
      <p:pic>
        <p:nvPicPr>
          <p:cNvPr id="4" name="Grafik 3" descr="Informationskanäle des Bundesministeriums für Ernährung und Landwirtschaft:&#10;Webseite: www.bmel.de&#10;Twitter: @bmel&#10;Instagram: Lebensministerium&#10;" title="Weitere Information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4320000"/>
            <a:ext cx="1408176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441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lIns="0"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7" y="1276350"/>
            <a:ext cx="8137525" cy="2701650"/>
          </a:xfrm>
        </p:spPr>
        <p:txBody>
          <a:bodyPr lIns="0" rIns="0" numCol="1" spcCol="324000"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EA9A9A-B827-443B-9DC0-30A2C7DE30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4320000"/>
            <a:ext cx="2483675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9DD9A0F-EAA2-409B-BAAA-A7397CBC76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00" y="4320000"/>
            <a:ext cx="5292763" cy="360000"/>
          </a:xfrm>
        </p:spPr>
        <p:txBody>
          <a:bodyPr lIns="0" tIns="0" rIns="0" bIns="0"/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1C5AD9F-A844-4187-BB5B-AA9EC92E50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F87D139-E964-44F2-AFBB-35F13E55BC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004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3" y="484188"/>
            <a:ext cx="7632700" cy="1945812"/>
          </a:xfrm>
        </p:spPr>
        <p:txBody>
          <a:bodyPr lIns="0" anchor="b" anchorCtr="0">
            <a:noAutofit/>
          </a:bodyPr>
          <a:lstStyle>
            <a:lvl1pPr marL="342900" indent="-342900" algn="l">
              <a:lnSpc>
                <a:spcPts val="3300"/>
              </a:lnSpc>
              <a:buFont typeface="+mj-lt"/>
              <a:buAutoNum type="arabicPeriod"/>
              <a:defRPr sz="30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8063" y="2702700"/>
            <a:ext cx="5507486" cy="1775256"/>
          </a:xfrm>
        </p:spPr>
        <p:txBody>
          <a:bodyPr lIns="0" tIns="0" rIns="0" anchor="t" anchorCtr="0">
            <a:noAutofit/>
          </a:bodyPr>
          <a:lstStyle>
            <a:lvl1pPr marL="342900" indent="0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85266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652587"/>
            <a:ext cx="3889375" cy="2665413"/>
          </a:xfr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1387" y="1652587"/>
            <a:ext cx="3889375" cy="2665413"/>
          </a:xfr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5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67" userDrawn="1">
          <p15:clr>
            <a:srgbClr val="5ACBF0"/>
          </p15:clr>
        </p15:guide>
        <p15:guide id="2" pos="2993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1655966"/>
            <a:ext cx="3889376" cy="21600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238" y="2048553"/>
            <a:ext cx="3887788" cy="2269447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000" y="1655966"/>
            <a:ext cx="3888000" cy="21600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1389" y="2048554"/>
            <a:ext cx="3887788" cy="2269446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18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67" userDrawn="1">
          <p15:clr>
            <a:srgbClr val="5ACBF0"/>
          </p15:clr>
        </p15:guide>
        <p15:guide id="2" pos="2993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1652588"/>
            <a:ext cx="8135381" cy="2665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71800" y="4846500"/>
            <a:ext cx="5544200" cy="11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9600" y="4846500"/>
            <a:ext cx="432000" cy="11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4" r:id="rId2"/>
    <p:sldLayoutId id="2147483785" r:id="rId3"/>
    <p:sldLayoutId id="2147483786" r:id="rId4"/>
    <p:sldLayoutId id="2147483774" r:id="rId5"/>
    <p:sldLayoutId id="2147483793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91" r:id="rId12"/>
    <p:sldLayoutId id="2147483780" r:id="rId13"/>
    <p:sldLayoutId id="2147483781" r:id="rId14"/>
    <p:sldLayoutId id="2147483790" r:id="rId15"/>
    <p:sldLayoutId id="2147483792" r:id="rId16"/>
  </p:sldLayoutIdLst>
  <p:hf hdr="0" dt="0"/>
  <p:txStyles>
    <p:titleStyle>
      <a:lvl1pPr algn="l" defTabSz="685800" rtl="0" eaLnBrk="1" latinLnBrk="0" hangingPunct="1">
        <a:lnSpc>
          <a:spcPts val="33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20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4" orient="horz" pos="305" userDrawn="1">
          <p15:clr>
            <a:srgbClr val="F26B43"/>
          </p15:clr>
        </p15:guide>
        <p15:guide id="5" orient="horz" pos="1041" userDrawn="1">
          <p15:clr>
            <a:srgbClr val="F26B43"/>
          </p15:clr>
        </p15:guide>
        <p15:guide id="7" pos="5443" userDrawn="1">
          <p15:clr>
            <a:srgbClr val="F26B43"/>
          </p15:clr>
        </p15:guide>
        <p15:guide id="9" pos="3651" userDrawn="1">
          <p15:clr>
            <a:srgbClr val="F26B43"/>
          </p15:clr>
        </p15:guide>
        <p15:guide id="10" pos="3878" userDrawn="1">
          <p15:clr>
            <a:srgbClr val="F26B43"/>
          </p15:clr>
        </p15:guide>
        <p15:guide id="11" pos="1882" userDrawn="1">
          <p15:clr>
            <a:srgbClr val="F26B43"/>
          </p15:clr>
        </p15:guide>
        <p15:guide id="12" pos="2109" userDrawn="1">
          <p15:clr>
            <a:srgbClr val="F26B43"/>
          </p15:clr>
        </p15:guide>
        <p15:guide id="19" orient="horz" pos="2006" userDrawn="1">
          <p15:clr>
            <a:srgbClr val="F26B43"/>
          </p15:clr>
        </p15:guide>
        <p15:guide id="23" orient="horz" pos="1767" userDrawn="1">
          <p15:clr>
            <a:srgbClr val="F26B43"/>
          </p15:clr>
        </p15:guide>
        <p15:guide id="24" orient="horz" pos="8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el.de/" TargetMode="External"/><Relationship Id="rId2" Type="http://schemas.openxmlformats.org/officeDocument/2006/relationships/hyperlink" Target="mailto:Janhendrik.schneider@bmel.bund.de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Rolle des BMEL in der Rechtssetzung zum Tierzuchtrecht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Mechanismen zur Rechtssetzung und Durchführung auf EU- und nationaler Ebene anhand des Tierzuchtrechts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14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Delegierte und Durchführungsverordnungen EU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eine EU-Verordnung kann die Kommission ermächtigt werden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Delegierte Verordnungen und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Durchführungsverordnungen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zu erlassen, in den Teilaspekte und Details des Rechtsaktes geregelt werden können.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2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Beispiel EU Tierzuchtrecht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03238" y="1652588"/>
            <a:ext cx="8317234" cy="2665412"/>
          </a:xfrm>
        </p:spPr>
        <p:txBody>
          <a:bodyPr/>
          <a:lstStyle/>
          <a:p>
            <a:pPr marL="2243138" indent="-2243138"/>
            <a:r>
              <a:rPr lang="de-DE" dirty="0" smtClean="0"/>
              <a:t>Bis November 2018: 	5 tierartspezifische Richtlinien neben einer Reihe von Entscheidungen (Beschlüsse)</a:t>
            </a:r>
          </a:p>
          <a:p>
            <a:pPr marL="2243138" indent="-2243138"/>
            <a:endParaRPr lang="de-DE" dirty="0"/>
          </a:p>
          <a:p>
            <a:pPr marL="2243138" indent="-2243138"/>
            <a:r>
              <a:rPr lang="de-DE" dirty="0" smtClean="0"/>
              <a:t>Seit November 2018:	EU-Tierzuchtverordnung (VO (EU) 2016/1012)</a:t>
            </a:r>
          </a:p>
          <a:p>
            <a:pPr marL="2243138" indent="-2243138"/>
            <a:endParaRPr lang="de-DE" dirty="0"/>
          </a:p>
          <a:p>
            <a:pPr marL="2243138" indent="-2243138"/>
            <a:r>
              <a:rPr lang="de-DE" dirty="0" smtClean="0"/>
              <a:t>	Durchführungsverordnung 716/2017 – nationale Listen</a:t>
            </a:r>
          </a:p>
          <a:p>
            <a:pPr marL="2243138" indent="-2243138"/>
            <a:r>
              <a:rPr lang="de-DE" dirty="0"/>
              <a:t>	</a:t>
            </a:r>
            <a:r>
              <a:rPr lang="de-DE" dirty="0" smtClean="0"/>
              <a:t>Durchführungsverordnung 717/2017 – Tierzuchtbescheinigung</a:t>
            </a:r>
          </a:p>
          <a:p>
            <a:pPr marL="2243138" indent="-2243138"/>
            <a:r>
              <a:rPr lang="de-DE" dirty="0" smtClean="0"/>
              <a:t>	delegierte Verordnung 1940/2017 – </a:t>
            </a:r>
            <a:r>
              <a:rPr lang="de-DE" dirty="0" err="1" smtClean="0"/>
              <a:t>Equidenpass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5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Tierzuchtrecht in Deutschland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1659414"/>
            <a:ext cx="3048000" cy="265176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2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Deutschland ist ein föderaler Staat</a:t>
            </a:r>
            <a:br>
              <a:rPr lang="de-DE" dirty="0" smtClean="0"/>
            </a:br>
            <a:r>
              <a:rPr lang="de-DE" dirty="0" smtClean="0"/>
              <a:t>Aufgaben Bund und Länder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Länder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Durchführung des Rechts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Anerkennung Zuchtorganisationen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Genehmigung Zuchtprogramme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Durchführung von Kontrollen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Erlaubnis nationale Besamungsstationen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Bund / BMEL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Koordination und Außenvertretung gegenüber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EU-Kommission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Mitgliedstaaten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Drittstaaten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FAO / ERFP (AnGR)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5240" r="53102" b="7109"/>
          <a:stretch/>
        </p:blipFill>
        <p:spPr bwMode="auto">
          <a:xfrm>
            <a:off x="305163" y="952277"/>
            <a:ext cx="2880320" cy="19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269367" y="880269"/>
            <a:ext cx="2952328" cy="201622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Anerkennung Zuchtverbände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03238" y="1131590"/>
            <a:ext cx="2484586" cy="1423218"/>
          </a:xfrm>
        </p:spPr>
        <p:txBody>
          <a:bodyPr/>
          <a:lstStyle/>
          <a:p>
            <a:r>
              <a:rPr lang="de-DE" dirty="0" smtClean="0"/>
              <a:t>EU-Tierzuchtverordnung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Gibt allgemeine Anforderungen an Zuchtverbände vor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58" y="1877427"/>
            <a:ext cx="2894790" cy="1930825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347864" y="1851670"/>
            <a:ext cx="2952328" cy="201622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635896" y="1955048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Deutschland (Tierzuchtgesetz)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Spezifiziert die Anforderungen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Regelt Details im Verfahren</a:t>
            </a:r>
            <a:endParaRPr lang="de-DE" sz="1800" dirty="0"/>
          </a:p>
        </p:txBody>
      </p:sp>
      <p:pic>
        <p:nvPicPr>
          <p:cNvPr id="16" name="Inhaltsplatzhalt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>
          <a:xfrm>
            <a:off x="6426361" y="2854736"/>
            <a:ext cx="2694453" cy="199176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6378272" y="2830276"/>
            <a:ext cx="2952328" cy="201622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630300" y="2994334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Länder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Erkennen Zucht-verbände 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Ansprechpartner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Führen Kontrollen durch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68253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2BC7A-DCAD-4ACC-8395-49599F7B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</p:spPr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ECFE4F-6CF2-48B2-BC7D-FD39DE19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9" y="1652588"/>
            <a:ext cx="3888741" cy="1514475"/>
          </a:xfrm>
        </p:spPr>
        <p:txBody>
          <a:bodyPr>
            <a:noAutofit/>
          </a:bodyPr>
          <a:lstStyle/>
          <a:p>
            <a:r>
              <a:rPr lang="de-DE" dirty="0"/>
              <a:t>Kontakt </a:t>
            </a:r>
          </a:p>
          <a:p>
            <a:pPr lvl="1"/>
            <a:r>
              <a:rPr lang="de-DE" dirty="0"/>
              <a:t>Bundesministerium </a:t>
            </a:r>
            <a:r>
              <a:rPr lang="de-DE" dirty="0" smtClean="0"/>
              <a:t>für Ernährung und Landwirtschaft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Abteilung 7</a:t>
            </a:r>
            <a:endParaRPr lang="de-DE" dirty="0"/>
          </a:p>
          <a:p>
            <a:pPr lvl="1"/>
            <a:r>
              <a:rPr lang="de-DE" dirty="0"/>
              <a:t>Referat </a:t>
            </a:r>
            <a:r>
              <a:rPr lang="de-DE" dirty="0" smtClean="0"/>
              <a:t>725</a:t>
            </a:r>
            <a:endParaRPr lang="de-DE" dirty="0"/>
          </a:p>
          <a:p>
            <a:pPr lvl="1"/>
            <a:r>
              <a:rPr lang="de-DE" dirty="0" err="1" smtClean="0"/>
              <a:t>Rochusstraße</a:t>
            </a:r>
            <a:r>
              <a:rPr lang="de-DE" dirty="0" smtClean="0"/>
              <a:t> 1</a:t>
            </a:r>
            <a:endParaRPr lang="de-DE" dirty="0"/>
          </a:p>
          <a:p>
            <a:pPr lvl="1"/>
            <a:r>
              <a:rPr lang="de-DE" dirty="0" smtClean="0"/>
              <a:t>53123 Bonn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6C5B94-F8BA-4D6E-B801-91FDBD88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4846500"/>
            <a:ext cx="5544200" cy="116100"/>
          </a:xfrm>
        </p:spPr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2E05ED-F5AB-4974-8615-B5BCDF23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600" y="4846500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32255DC7-9D75-486D-898E-CFA1231BD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2043882"/>
            <a:ext cx="3889375" cy="2214563"/>
          </a:xfrm>
        </p:spPr>
        <p:txBody>
          <a:bodyPr/>
          <a:lstStyle/>
          <a:p>
            <a:r>
              <a:rPr lang="de-DE" dirty="0" smtClean="0"/>
              <a:t>Ansprechperson</a:t>
            </a:r>
            <a:endParaRPr lang="de-DE" dirty="0"/>
          </a:p>
          <a:p>
            <a:r>
              <a:rPr lang="de-DE" dirty="0" smtClean="0"/>
              <a:t>Dr. Jan Hendrik Schneider</a:t>
            </a:r>
            <a:endParaRPr lang="de-DE" dirty="0"/>
          </a:p>
          <a:p>
            <a:r>
              <a:rPr lang="de-DE" dirty="0" smtClean="0">
                <a:hlinkClick r:id="rId2"/>
              </a:rPr>
              <a:t>Janhendrik.schneider@bmel.bund.de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>
                <a:hlinkClick r:id="rId3"/>
              </a:rPr>
              <a:t>www.bmel.de</a:t>
            </a:r>
            <a:endParaRPr lang="de-DE" dirty="0" smtClean="0"/>
          </a:p>
          <a:p>
            <a:r>
              <a:rPr lang="de-DE" dirty="0" smtClean="0"/>
              <a:t>Tel</a:t>
            </a:r>
            <a:r>
              <a:rPr lang="de-DE" dirty="0"/>
              <a:t>.  +49 </a:t>
            </a:r>
            <a:r>
              <a:rPr lang="de-DE" dirty="0" smtClean="0"/>
              <a:t>2 28 9 95 29 – 34 89</a:t>
            </a:r>
            <a:endParaRPr lang="de-DE" dirty="0"/>
          </a:p>
          <a:p>
            <a:r>
              <a:rPr lang="de-DE" dirty="0"/>
              <a:t>Fax  +49 </a:t>
            </a:r>
            <a:r>
              <a:rPr lang="de-DE" dirty="0" smtClean="0"/>
              <a:t>2 28 9 95 29 – 55 34 89</a:t>
            </a:r>
            <a:endParaRPr lang="de-DE" dirty="0"/>
          </a:p>
          <a:p>
            <a:endParaRPr lang="de-DE" dirty="0"/>
          </a:p>
          <a:p>
            <a:r>
              <a:rPr lang="de-DE" dirty="0"/>
              <a:t>Bildnachweis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2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Rechtssetzung in der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Arten von Rechtsakten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Rechtssetzung in Deutschland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Rolle des Bundes und der Länder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DAD20F0B-E764-1664-4905-4EEA40336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25" t="4749" r="12039" b="-713"/>
          <a:stretch/>
        </p:blipFill>
        <p:spPr>
          <a:xfrm rot="20726300">
            <a:off x="4261666" y="415766"/>
            <a:ext cx="2724696" cy="24619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276">
            <a:off x="6532942" y="1291858"/>
            <a:ext cx="224942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6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Rechtssetzung in der EU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23" y="1347614"/>
            <a:ext cx="5439553" cy="3506538"/>
          </a:xfrm>
        </p:spPr>
      </p:pic>
    </p:spTree>
    <p:extLst>
      <p:ext uri="{BB962C8B-B14F-4D97-AF65-F5344CB8AC3E}">
        <p14:creationId xmlns:p14="http://schemas.microsoft.com/office/powerpoint/2010/main" val="404244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EU-Kommission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13"/>
          <p:cNvSpPr txBox="1"/>
          <p:nvPr/>
        </p:nvSpPr>
        <p:spPr>
          <a:xfrm>
            <a:off x="3830554" y="7196429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kumimoji="0" lang="fr-B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UNION</a:t>
            </a:r>
          </a:p>
        </p:txBody>
      </p:sp>
      <p:pic>
        <p:nvPicPr>
          <p:cNvPr id="7" name="Picture 2" descr="https://ec.europa.eu/avservices/avs/files/video6/repository/prod/photo/store/store2/0/P052360-117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43" y="2225627"/>
            <a:ext cx="3192913" cy="21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roup photo with, from left to right:in the 1st row: Ursula von der Leyen, President of the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38" y="1299735"/>
            <a:ext cx="2800739" cy="17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12964504"/>
              </p:ext>
            </p:extLst>
          </p:nvPr>
        </p:nvGraphicFramePr>
        <p:xfrm>
          <a:off x="381635" y="1299735"/>
          <a:ext cx="3992880" cy="379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42555" y="6920041"/>
            <a:ext cx="8839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2555" y="3869933"/>
            <a:ext cx="8839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</p:spTree>
    <p:extLst>
      <p:ext uri="{BB962C8B-B14F-4D97-AF65-F5344CB8AC3E}">
        <p14:creationId xmlns:p14="http://schemas.microsoft.com/office/powerpoint/2010/main" val="24756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CF2307-406E-4677-8693-5E4A914BB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F48461-68D3-4A76-AAB9-A6AAE6BA7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6E50CA-F6B7-41F2-8D8A-4D6332E5C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7E5F20-5237-4726-B7B8-CA56F930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F4BB77E-160B-4FD3-9D8A-5F48DEBD3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5BC60A-1813-445C-97E0-C76B6CBAC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FCEDFB-DD43-4B25-BA9B-809ED4B7C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EU-Rat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Diagram 4"/>
          <p:cNvGraphicFramePr/>
          <p:nvPr>
            <p:extLst>
              <p:ext uri="{D42A27DB-BD31-4B8C-83A1-F6EECF244321}">
                <p14:modId xmlns:p14="http://schemas.microsoft.com/office/powerpoint/2010/main" val="2164448674"/>
              </p:ext>
            </p:extLst>
          </p:nvPr>
        </p:nvGraphicFramePr>
        <p:xfrm>
          <a:off x="487680" y="1491630"/>
          <a:ext cx="3897634" cy="335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92545"/>
            <a:ext cx="2731051" cy="1597047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506" y="1406358"/>
            <a:ext cx="2661122" cy="2129865"/>
          </a:xfrm>
          <a:prstGeom prst="rect">
            <a:avLst/>
          </a:prstGeom>
        </p:spPr>
      </p:pic>
      <p:pic>
        <p:nvPicPr>
          <p:cNvPr id="9" name="Image 17" descr="Une image contenant très coloré, bâtiment, plancher, cerf-volant&#10;&#10;&#10;&#10;Description générée automatiquement">
            <a:extLst>
              <a:ext uri="{FF2B5EF4-FFF2-40B4-BE49-F238E27FC236}">
                <a16:creationId xmlns:a16="http://schemas.microsoft.com/office/drawing/2014/main" id="{95B997C6-E17C-D341-9C7A-3E5D4F7A93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3410151"/>
            <a:ext cx="4139952" cy="12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453E10-EE28-4A6C-93F1-8D17BDA96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3FA43-24D1-4D72-85C2-86103A7FC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0DFA99-827A-4EA5-8157-94CD9436E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8DE995-AA6F-4DFE-8486-B480892B9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EU-Parlament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DFAC99BB-35AD-444D-9ADD-3B9D0C2A9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240" y="339502"/>
            <a:ext cx="3515931" cy="2363069"/>
          </a:xfrm>
          <a:prstGeom prst="rect">
            <a:avLst/>
          </a:prstGeom>
          <a:ln w="28575">
            <a:noFill/>
          </a:ln>
        </p:spPr>
      </p:pic>
      <p:graphicFrame>
        <p:nvGraphicFramePr>
          <p:cNvPr id="7" name="Diagram 3"/>
          <p:cNvGraphicFramePr/>
          <p:nvPr>
            <p:extLst>
              <p:ext uri="{D42A27DB-BD31-4B8C-83A1-F6EECF244321}">
                <p14:modId xmlns:p14="http://schemas.microsoft.com/office/powerpoint/2010/main" val="1476442124"/>
              </p:ext>
            </p:extLst>
          </p:nvPr>
        </p:nvGraphicFramePr>
        <p:xfrm>
          <a:off x="173696" y="974815"/>
          <a:ext cx="4691424" cy="398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00" y="2428188"/>
            <a:ext cx="3260054" cy="21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7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BC91AA-3A86-49A9-B4FD-A76EA5E21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E1037A-DEA2-4953-80B1-C4AB23FF5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C6446F-ECCD-4CA1-8344-080591932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A08AB3-DFE7-4294-97EA-0DE79AB53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254F1F-409A-4C00-BAEE-417CE0DBB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4A40C5-2767-41BB-851C-AE743E228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Gesetzgebungsprozess in der EU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48923" y="4408112"/>
            <a:ext cx="5544200" cy="116100"/>
          </a:xfrm>
        </p:spPr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86723" y="4408112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ctangle 47"/>
          <p:cNvSpPr/>
          <p:nvPr/>
        </p:nvSpPr>
        <p:spPr>
          <a:xfrm>
            <a:off x="807541" y="2922843"/>
            <a:ext cx="8046133" cy="177359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Arrow Connector 27"/>
          <p:cNvCxnSpPr/>
          <p:nvPr/>
        </p:nvCxnSpPr>
        <p:spPr>
          <a:xfrm>
            <a:off x="5655106" y="2246914"/>
            <a:ext cx="1653198" cy="652987"/>
          </a:xfrm>
          <a:prstGeom prst="straightConnector1">
            <a:avLst/>
          </a:prstGeom>
          <a:ln w="98425">
            <a:solidFill>
              <a:srgbClr val="FFA0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8"/>
          <p:cNvCxnSpPr>
            <a:stCxn id="19" idx="1"/>
          </p:cNvCxnSpPr>
          <p:nvPr/>
        </p:nvCxnSpPr>
        <p:spPr>
          <a:xfrm flipH="1">
            <a:off x="2267744" y="2215300"/>
            <a:ext cx="1438410" cy="672161"/>
          </a:xfrm>
          <a:prstGeom prst="straightConnector1">
            <a:avLst/>
          </a:prstGeom>
          <a:ln w="98425">
            <a:solidFill>
              <a:srgbClr val="FFA0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56" y="937869"/>
            <a:ext cx="2029108" cy="878903"/>
          </a:xfrm>
          <a:prstGeom prst="rect">
            <a:avLst/>
          </a:prstGeom>
        </p:spPr>
      </p:pic>
      <p:sp>
        <p:nvSpPr>
          <p:cNvPr id="15" name="TextBox 26"/>
          <p:cNvSpPr txBox="1"/>
          <p:nvPr/>
        </p:nvSpPr>
        <p:spPr>
          <a:xfrm>
            <a:off x="3697511" y="1713399"/>
            <a:ext cx="2289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/>
              <a:t>Europäische</a:t>
            </a:r>
            <a:r>
              <a:rPr lang="fr-BE" sz="1400" dirty="0"/>
              <a:t> </a:t>
            </a:r>
            <a:r>
              <a:rPr lang="fr-BE" sz="1400" dirty="0" err="1"/>
              <a:t>Kommission</a:t>
            </a:r>
            <a:endParaRPr lang="fr-BE" sz="1400" dirty="0"/>
          </a:p>
        </p:txBody>
      </p:sp>
      <p:sp>
        <p:nvSpPr>
          <p:cNvPr id="16" name="TextBox 8"/>
          <p:cNvSpPr txBox="1"/>
          <p:nvPr/>
        </p:nvSpPr>
        <p:spPr>
          <a:xfrm>
            <a:off x="1009843" y="3981370"/>
            <a:ext cx="219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/>
              <a:t>Europäisches</a:t>
            </a:r>
            <a:r>
              <a:rPr lang="fr-BE" sz="1400" dirty="0"/>
              <a:t> </a:t>
            </a:r>
            <a:r>
              <a:rPr lang="fr-BE" sz="1400" dirty="0" err="1"/>
              <a:t>Parlament</a:t>
            </a:r>
            <a:endParaRPr lang="fr-BE" sz="1400" dirty="0"/>
          </a:p>
        </p:txBody>
      </p:sp>
      <p:pic>
        <p:nvPicPr>
          <p:cNvPr id="17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452" y="2999022"/>
            <a:ext cx="1053618" cy="896881"/>
          </a:xfrm>
          <a:prstGeom prst="rect">
            <a:avLst/>
          </a:prstGeom>
        </p:spPr>
      </p:pic>
      <p:sp>
        <p:nvSpPr>
          <p:cNvPr id="18" name="TextBox 9"/>
          <p:cNvSpPr txBox="1"/>
          <p:nvPr/>
        </p:nvSpPr>
        <p:spPr>
          <a:xfrm>
            <a:off x="6354749" y="3945127"/>
            <a:ext cx="2441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Rat der </a:t>
            </a:r>
            <a:r>
              <a:rPr lang="fr-BE" sz="1400" dirty="0" err="1"/>
              <a:t>Europäischen</a:t>
            </a:r>
            <a:r>
              <a:rPr lang="fr-BE" sz="1400" dirty="0"/>
              <a:t> Union</a:t>
            </a:r>
          </a:p>
        </p:txBody>
      </p:sp>
      <p:sp>
        <p:nvSpPr>
          <p:cNvPr id="19" name="Rectangle 12"/>
          <p:cNvSpPr/>
          <p:nvPr/>
        </p:nvSpPr>
        <p:spPr>
          <a:xfrm>
            <a:off x="3706154" y="2005381"/>
            <a:ext cx="1940309" cy="4198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err="1"/>
              <a:t>schlägt</a:t>
            </a:r>
            <a:r>
              <a:rPr lang="en-IE" sz="1400" dirty="0"/>
              <a:t> </a:t>
            </a:r>
            <a:r>
              <a:rPr lang="en-IE" sz="1400" dirty="0" err="1"/>
              <a:t>Gesetze</a:t>
            </a:r>
            <a:r>
              <a:rPr lang="en-IE" sz="1400" dirty="0"/>
              <a:t> </a:t>
            </a:r>
            <a:r>
              <a:rPr lang="en-IE" sz="1400" dirty="0" err="1"/>
              <a:t>vor</a:t>
            </a:r>
            <a:endParaRPr lang="en-IE" sz="1400" dirty="0"/>
          </a:p>
        </p:txBody>
      </p:sp>
      <p:pic>
        <p:nvPicPr>
          <p:cNvPr id="22" name="Image 12">
            <a:extLst>
              <a:ext uri="{FF2B5EF4-FFF2-40B4-BE49-F238E27FC236}">
                <a16:creationId xmlns:a16="http://schemas.microsoft.com/office/drawing/2014/main" id="{3FCDDF3A-A576-2344-B985-FF82AC5CE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39" y="3025143"/>
            <a:ext cx="1644283" cy="896881"/>
          </a:xfrm>
          <a:prstGeom prst="rect">
            <a:avLst/>
          </a:prstGeom>
        </p:spPr>
      </p:pic>
      <p:sp>
        <p:nvSpPr>
          <p:cNvPr id="23" name="Rectangle 50"/>
          <p:cNvSpPr/>
          <p:nvPr/>
        </p:nvSpPr>
        <p:spPr>
          <a:xfrm>
            <a:off x="3354852" y="3080817"/>
            <a:ext cx="2951513" cy="5567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verabschieden oder ändern einen Gesetzesvorschlag oder lehnen ihn ab</a:t>
            </a:r>
            <a:endParaRPr lang="en-IE" sz="1400" dirty="0"/>
          </a:p>
        </p:txBody>
      </p:sp>
      <p:sp>
        <p:nvSpPr>
          <p:cNvPr id="24" name="Rectangle 52"/>
          <p:cNvSpPr/>
          <p:nvPr/>
        </p:nvSpPr>
        <p:spPr>
          <a:xfrm>
            <a:off x="3853081" y="4135203"/>
            <a:ext cx="1955052" cy="4535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err="1"/>
              <a:t>bei</a:t>
            </a:r>
            <a:r>
              <a:rPr lang="en-IE" sz="1400" dirty="0"/>
              <a:t> </a:t>
            </a:r>
            <a:r>
              <a:rPr lang="en-IE" sz="1400" dirty="0" err="1" smtClean="0"/>
              <a:t>Zustimmung</a:t>
            </a:r>
            <a:endParaRPr lang="en-IE" sz="1400" dirty="0" smtClean="0"/>
          </a:p>
          <a:p>
            <a:pPr algn="ctr"/>
            <a:r>
              <a:rPr lang="en-IE" sz="1400" dirty="0" err="1" smtClean="0"/>
              <a:t>neues</a:t>
            </a:r>
            <a:r>
              <a:rPr lang="en-IE" sz="1400" dirty="0" smtClean="0"/>
              <a:t> EU-</a:t>
            </a:r>
            <a:r>
              <a:rPr lang="en-IE" sz="1400" dirty="0" err="1" smtClean="0"/>
              <a:t>Gesetz</a:t>
            </a:r>
            <a:endParaRPr lang="en-IE" sz="1400" dirty="0"/>
          </a:p>
        </p:txBody>
      </p:sp>
      <p:sp>
        <p:nvSpPr>
          <p:cNvPr id="25" name="Left-Right Arrow 53"/>
          <p:cNvSpPr/>
          <p:nvPr/>
        </p:nvSpPr>
        <p:spPr>
          <a:xfrm>
            <a:off x="3365009" y="3851221"/>
            <a:ext cx="2622244" cy="197119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090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EU-Recht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Primärrecht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EU-Verträge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Vertrag über die Europäische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Vertrag über die Arbeitsweise der Europäischen Union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88025" y="1652588"/>
            <a:ext cx="3852738" cy="2665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7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20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EU-Recht - Sekundärrecht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62163" indent="-2062163"/>
            <a:r>
              <a:rPr lang="de-DE" dirty="0" smtClean="0"/>
              <a:t>Verordnungen</a:t>
            </a:r>
            <a:r>
              <a:rPr lang="de-DE" dirty="0"/>
              <a:t>	haben allgemeine Geltung, sind in allen ihren Teilen verbindlich und gelten unmittelbar in jedem Mitgliedstaat der EU</a:t>
            </a:r>
            <a:r>
              <a:rPr lang="de-DE" dirty="0" smtClean="0"/>
              <a:t>.</a:t>
            </a:r>
          </a:p>
          <a:p>
            <a:pPr marL="2062163" indent="-2062163"/>
            <a:endParaRPr lang="de-DE" dirty="0"/>
          </a:p>
          <a:p>
            <a:pPr marL="2062163" indent="-2062163"/>
            <a:r>
              <a:rPr lang="de-DE" dirty="0" smtClean="0"/>
              <a:t>Richtlinien</a:t>
            </a:r>
            <a:r>
              <a:rPr lang="de-DE" dirty="0"/>
              <a:t>	</a:t>
            </a:r>
            <a:r>
              <a:rPr lang="de-DE" dirty="0" smtClean="0"/>
              <a:t>werden von </a:t>
            </a:r>
            <a:r>
              <a:rPr lang="de-DE" dirty="0"/>
              <a:t>den Organen der EU auf der Grundlage der Verträge </a:t>
            </a:r>
            <a:r>
              <a:rPr lang="de-DE" dirty="0" smtClean="0"/>
              <a:t>angenommen - müssen aber von den Mitgliedstaaten in nationales Recht umgesetzt werden.</a:t>
            </a:r>
          </a:p>
          <a:p>
            <a:pPr marL="2062163" indent="-2062163"/>
            <a:endParaRPr lang="de-DE" dirty="0"/>
          </a:p>
          <a:p>
            <a:pPr marL="2062163" indent="-2062163"/>
            <a:r>
              <a:rPr lang="de-DE" dirty="0" smtClean="0"/>
              <a:t>Beschlüsse</a:t>
            </a:r>
            <a:r>
              <a:rPr lang="de-DE" dirty="0"/>
              <a:t>	</a:t>
            </a:r>
            <a:r>
              <a:rPr lang="de-DE" dirty="0" smtClean="0"/>
              <a:t>sind in </a:t>
            </a:r>
            <a:r>
              <a:rPr lang="de-DE" dirty="0"/>
              <a:t>allen Teilen </a:t>
            </a:r>
            <a:r>
              <a:rPr lang="de-DE" dirty="0" smtClean="0"/>
              <a:t>verbindliche Rechtsakte. </a:t>
            </a:r>
            <a:r>
              <a:rPr lang="de-DE" dirty="0"/>
              <a:t>Ein an bestimmte Adressaten gerichteter Beschluss ist nur für diese verbindlich</a:t>
            </a:r>
            <a:r>
              <a:rPr lang="de-DE" dirty="0" smtClean="0"/>
              <a:t>.</a:t>
            </a:r>
          </a:p>
          <a:p>
            <a:pPr marL="2062163" indent="-2062163"/>
            <a:endParaRPr lang="de-DE" dirty="0"/>
          </a:p>
          <a:p>
            <a:pPr marL="2062163" indent="-2062163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1056"/>
      </p:ext>
    </p:extLst>
  </p:cSld>
  <p:clrMapOvr>
    <a:masterClrMapping/>
  </p:clrMapOvr>
</p:sld>
</file>

<file path=ppt/theme/theme1.xml><?xml version="1.0" encoding="utf-8"?>
<a:theme xmlns:a="http://schemas.openxmlformats.org/drawingml/2006/main" name="Bundesregierung">
  <a:themeElements>
    <a:clrScheme name="Internationales">
      <a:dk1>
        <a:sysClr val="windowText" lastClr="000000"/>
      </a:dk1>
      <a:lt1>
        <a:sysClr val="window" lastClr="FFFFFF"/>
      </a:lt1>
      <a:dk2>
        <a:srgbClr val="576164"/>
      </a:dk2>
      <a:lt2>
        <a:srgbClr val="BEC5C9"/>
      </a:lt2>
      <a:accent1>
        <a:srgbClr val="004757"/>
      </a:accent1>
      <a:accent2>
        <a:srgbClr val="890D48"/>
      </a:accent2>
      <a:accent3>
        <a:srgbClr val="004F80"/>
      </a:accent3>
      <a:accent4>
        <a:srgbClr val="1F8743"/>
      </a:accent4>
      <a:accent5>
        <a:srgbClr val="FFFFFF"/>
      </a:accent5>
      <a:accent6>
        <a:srgbClr val="FFFFFF"/>
      </a:accent6>
      <a:hlink>
        <a:srgbClr val="0077B6"/>
      </a:hlink>
      <a:folHlink>
        <a:srgbClr val="5F316E"/>
      </a:folHlink>
    </a:clrScheme>
    <a:fontScheme name="BReg Fon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16zu9_BMEL_dunkelblau_Internationales_DEU.potx" id="{C97D2061-84EB-44FA-B4FC-267B09131404}" vid="{5B546BB9-BF49-4690-B3A1-DDB97146F6A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itere_x0020_Informationen xmlns="f4f69c3a-78a5-4f8a-9969-06dea30ecb4c">
      <Url xsi:nil="true"/>
      <Description xsi:nil="true"/>
    </weitere_x0020_Informationen>
    <Zust_x00e4_ndigkeit xmlns="f4f69c3a-78a5-4f8a-9969-06dea30ecb4c">
      <UserInfo>
        <DisplayName/>
        <AccountId xsi:nil="true"/>
        <AccountType/>
      </UserInfo>
    </Zust_x00e4_ndigkeit>
    <Hinweis xmlns="f4f69c3a-78a5-4f8a-9969-06dea30ecb4c" xsi:nil="true"/>
    <Stand xmlns="f4f69c3a-78a5-4f8a-9969-06dea30ecb4c" xsi:nil="true"/>
    <Beschreibung xmlns="f4f69c3a-78a5-4f8a-9969-06dea30ecb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9E1DD0D79A07468F5002766A310D15" ma:contentTypeVersion="22" ma:contentTypeDescription="Ein neues Dokument erstellen." ma:contentTypeScope="" ma:versionID="f94d4ab5dc86a3a50b8756961e8b8361">
  <xsd:schema xmlns:xsd="http://www.w3.org/2001/XMLSchema" xmlns:xs="http://www.w3.org/2001/XMLSchema" xmlns:p="http://schemas.microsoft.com/office/2006/metadata/properties" xmlns:ns2="f4f69c3a-78a5-4f8a-9969-06dea30ecb4c" targetNamespace="http://schemas.microsoft.com/office/2006/metadata/properties" ma:root="true" ma:fieldsID="0a15ed9f48f0d55676ca910eb8c7f9a0" ns2:_="">
    <xsd:import namespace="f4f69c3a-78a5-4f8a-9969-06dea30ecb4c"/>
    <xsd:element name="properties">
      <xsd:complexType>
        <xsd:sequence>
          <xsd:element name="documentManagement">
            <xsd:complexType>
              <xsd:all>
                <xsd:element ref="ns2:Zust_x00e4_ndigkeit" minOccurs="0"/>
                <xsd:element ref="ns2:Beschreibung" minOccurs="0"/>
                <xsd:element ref="ns2:weitere_x0020_Informationen" minOccurs="0"/>
                <xsd:element ref="ns2:Stand" minOccurs="0"/>
                <xsd:element ref="ns2:Hinwe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69c3a-78a5-4f8a-9969-06dea30ecb4c" elementFormDefault="qualified">
    <xsd:import namespace="http://schemas.microsoft.com/office/2006/documentManagement/types"/>
    <xsd:import namespace="http://schemas.microsoft.com/office/infopath/2007/PartnerControls"/>
    <xsd:element name="Zust_x00e4_ndigkeit" ma:index="2" nillable="true" ma:displayName="Zuständigkeit" ma:list="UserInfo" ma:SharePointGroup="0" ma:internalName="Zust_x00e4_ndigkeit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chreibung" ma:index="3" nillable="true" ma:displayName="Beschreibung" ma:internalName="Beschreibung">
      <xsd:simpleType>
        <xsd:restriction base="dms:Text">
          <xsd:maxLength value="255"/>
        </xsd:restriction>
      </xsd:simpleType>
    </xsd:element>
    <xsd:element name="weitere_x0020_Informationen" ma:index="4" nillable="true" ma:displayName="Link zu weiteren Informationen" ma:format="Hyperlink" ma:internalName="weitere_x0020_Informatione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tand" ma:index="11" nillable="true" ma:displayName="Stand" ma:description="Stand des Formulars / Vorlage" ma:format="DateOnly" ma:internalName="Stand">
      <xsd:simpleType>
        <xsd:restriction base="dms:DateTime"/>
      </xsd:simpleType>
    </xsd:element>
    <xsd:element name="Hinweis" ma:index="12" nillable="true" ma:displayName="Hinweis" ma:internalName="Hinweis">
      <xsd:simpleType>
        <xsd:restriction base="dms:Choice">
          <xsd:enumeration value="nicht barrierefre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228E88-18C9-4C7A-94EF-7A92F8E97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77EC60-2787-4F94-80CD-DF883BEAE2E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f4f69c3a-78a5-4f8a-9969-06dea30ecb4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E9C840-45C0-4B5E-87CF-B2B898039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f69c3a-78a5-4f8a-9969-06dea30ec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PPT_16zu9_BMEL_dunkles_petrol_Internationales_DEU</Template>
  <TotalTime>0</TotalTime>
  <Words>607</Words>
  <Application>Microsoft Office PowerPoint</Application>
  <PresentationFormat>Bildschirmpräsentation (16:9)</PresentationFormat>
  <Paragraphs>131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  <vt:variant>
        <vt:lpstr>Zielgruppenorientierte Präsentationen</vt:lpstr>
      </vt:variant>
      <vt:variant>
        <vt:i4>2</vt:i4>
      </vt:variant>
    </vt:vector>
  </HeadingPairs>
  <TitlesOfParts>
    <vt:vector size="24" baseType="lpstr">
      <vt:lpstr>ＭＳ Ｐゴシック</vt:lpstr>
      <vt:lpstr>Arial</vt:lpstr>
      <vt:lpstr>BundesSans Office</vt:lpstr>
      <vt:lpstr>BundesSans Regular</vt:lpstr>
      <vt:lpstr>BundesSerif Office</vt:lpstr>
      <vt:lpstr>Calibri</vt:lpstr>
      <vt:lpstr>Bundesregierung</vt:lpstr>
      <vt:lpstr>Rolle des BMEL in der Rechtssetzung zum Tierzuchtrecht</vt:lpstr>
      <vt:lpstr>Gliederung</vt:lpstr>
      <vt:lpstr>Rechtssetzung in der EU</vt:lpstr>
      <vt:lpstr>EU-Kommission</vt:lpstr>
      <vt:lpstr>EU-Rat</vt:lpstr>
      <vt:lpstr>EU-Parlament</vt:lpstr>
      <vt:lpstr>Gesetzgebungsprozess in der EU</vt:lpstr>
      <vt:lpstr>EU-Recht</vt:lpstr>
      <vt:lpstr>EU-Recht - Sekundärrecht</vt:lpstr>
      <vt:lpstr>Delegierte und Durchführungsverordnungen EU</vt:lpstr>
      <vt:lpstr> Beispiel EU Tierzuchtrecht</vt:lpstr>
      <vt:lpstr>Tierzuchtrecht in Deutschland</vt:lpstr>
      <vt:lpstr>Deutschland ist ein föderaler Staat Aufgaben Bund und Länder</vt:lpstr>
      <vt:lpstr>Beispiel Anerkennung Zuchtverbände</vt:lpstr>
      <vt:lpstr>Vielen Dank für Ihre Aufmerksamkeit!</vt:lpstr>
      <vt:lpstr>Office Design Farben</vt:lpstr>
      <vt:lpstr>PowerPoint Folienlayout</vt:lpstr>
    </vt:vector>
  </TitlesOfParts>
  <Company>BMEL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 des BMEL in der Rechtssetzung zum Tierzuchtrecht</dc:title>
  <dc:creator>BMEL Referat 725 JHS</dc:creator>
  <cp:lastModifiedBy>BMEL Referat 725 JHS</cp:lastModifiedBy>
  <cp:revision>20</cp:revision>
  <dcterms:created xsi:type="dcterms:W3CDTF">2023-07-24T11:56:30Z</dcterms:created>
  <dcterms:modified xsi:type="dcterms:W3CDTF">2023-07-25T14:40:38Z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0x010100139E1DD0D79A07468F5002766A310D15</vt:lpwstr>
  </property>
</Properties>
</file>