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7"/>
  </p:notesMasterIdLst>
  <p:sldIdLst>
    <p:sldId id="2513" r:id="rId6"/>
    <p:sldId id="2520" r:id="rId7"/>
    <p:sldId id="1088" r:id="rId8"/>
    <p:sldId id="2519" r:id="rId9"/>
    <p:sldId id="1591" r:id="rId10"/>
    <p:sldId id="1089" r:id="rId11"/>
    <p:sldId id="1090" r:id="rId12"/>
    <p:sldId id="1364" r:id="rId13"/>
    <p:sldId id="1366" r:id="rId14"/>
    <p:sldId id="1592" r:id="rId15"/>
    <p:sldId id="2522" r:id="rId16"/>
    <p:sldId id="2523" r:id="rId17"/>
    <p:sldId id="974" r:id="rId18"/>
    <p:sldId id="1593" r:id="rId19"/>
    <p:sldId id="349" r:id="rId20"/>
    <p:sldId id="350" r:id="rId21"/>
    <p:sldId id="351" r:id="rId22"/>
    <p:sldId id="269" r:id="rId23"/>
    <p:sldId id="360" r:id="rId24"/>
    <p:sldId id="2524" r:id="rId25"/>
    <p:sldId id="1594" r:id="rId26"/>
    <p:sldId id="725" r:id="rId27"/>
    <p:sldId id="1595" r:id="rId28"/>
    <p:sldId id="1179" r:id="rId29"/>
    <p:sldId id="1596" r:id="rId30"/>
    <p:sldId id="515" r:id="rId31"/>
    <p:sldId id="1597" r:id="rId32"/>
    <p:sldId id="1102" r:id="rId33"/>
    <p:sldId id="1184" r:id="rId34"/>
    <p:sldId id="857" r:id="rId35"/>
    <p:sldId id="2466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9B3"/>
    <a:srgbClr val="7CC5CA"/>
    <a:srgbClr val="F3F9FA"/>
    <a:srgbClr val="E7F3F4"/>
    <a:srgbClr val="FFFFFF"/>
    <a:srgbClr val="F7F7F7"/>
    <a:srgbClr val="15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86" autoAdjust="0"/>
  </p:normalViewPr>
  <p:slideViewPr>
    <p:cSldViewPr snapToGrid="0">
      <p:cViewPr varScale="1">
        <p:scale>
          <a:sx n="70" d="100"/>
          <a:sy n="70" d="100"/>
        </p:scale>
        <p:origin x="44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E736-AA7D-4151-B7E5-674D3D524EA6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1295-3F20-4DC7-8D3A-20BE30320B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08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78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7DC69D2D-1A35-DBEC-C7F1-2AB2E99F18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59D165-CEFE-4D22-B2C8-73DE1E9AB4A1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4539CDB1-E480-52E3-9404-0D47249B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8350"/>
            <a:ext cx="511810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293E201-2B83-827B-783F-215D53D7B37C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46150" y="4860925"/>
            <a:ext cx="5205413" cy="4703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432789F6-653F-6299-6BE7-BE027E39E9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BBEA7E-47E1-4124-BCE9-A5D5E11A3F67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219138" name="Text Box 2">
            <a:extLst>
              <a:ext uri="{FF2B5EF4-FFF2-40B4-BE49-F238E27FC236}">
                <a16:creationId xmlns:a16="http://schemas.microsoft.com/office/drawing/2014/main" id="{6751B794-3D29-1833-CF76-709A35762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8350"/>
            <a:ext cx="511810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7228611E-3AA2-1FF0-80A7-0043FF667FA9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946150" y="4860925"/>
            <a:ext cx="5205413" cy="4703763"/>
          </a:xfrm>
          <a:noFill/>
          <a:ln/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7DC69D2D-1A35-DBEC-C7F1-2AB2E99F18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59D165-CEFE-4D22-B2C8-73DE1E9AB4A1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4539CDB1-E480-52E3-9404-0D47249B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8350"/>
            <a:ext cx="511810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293E201-2B83-827B-783F-215D53D7B37C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 bwMode="auto">
          <a:xfrm>
            <a:off x="946150" y="4860925"/>
            <a:ext cx="5205413" cy="4703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053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Zahlen </a:t>
            </a:r>
            <a:r>
              <a:rPr lang="de-DE" dirty="0" err="1"/>
              <a:t>vit</a:t>
            </a:r>
            <a:r>
              <a:rPr lang="de-DE" dirty="0"/>
              <a:t> Jahresbericht 2021: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HB-Verbände nach Betrieben und Kühen-Kühe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Fleischrinder Verteilung nach Rassen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80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Zahlen </a:t>
            </a:r>
            <a:r>
              <a:rPr lang="de-DE" dirty="0" err="1"/>
              <a:t>vit</a:t>
            </a:r>
            <a:r>
              <a:rPr lang="de-DE" dirty="0"/>
              <a:t> Jahresbericht 2021: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Biologische EB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737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50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Zahlen </a:t>
            </a:r>
            <a:r>
              <a:rPr lang="de-DE" dirty="0" err="1"/>
              <a:t>vit</a:t>
            </a:r>
            <a:r>
              <a:rPr lang="de-DE" dirty="0"/>
              <a:t> Jahresbericht 2021: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796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1pPr>
            <a:lvl2pPr marL="747748" indent="-287595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marL="1150381" indent="-230076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10533" indent="-230076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marL="2070687" indent="-230076" eaLnBrk="0" hangingPunct="0"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2530839" indent="-23007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2990990" indent="-23007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3451142" indent="-23007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3911295" indent="-23007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D79DA55-4418-40C9-85B9-465DE936DEED}" type="slidenum">
              <a:rPr lang="de-DE" sz="1200" b="0">
                <a:solidFill>
                  <a:prstClr val="black"/>
                </a:solidFill>
              </a:rPr>
              <a:pPr eaLnBrk="1" hangingPunct="1"/>
              <a:t>26</a:t>
            </a:fld>
            <a:endParaRPr lang="de-DE" sz="1200" b="0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Zahlen aus </a:t>
            </a:r>
            <a:r>
              <a:rPr lang="de-DE" dirty="0" err="1">
                <a:latin typeface="Arial" pitchFamily="34" charset="0"/>
              </a:rPr>
              <a:t>vit</a:t>
            </a:r>
            <a:r>
              <a:rPr lang="de-DE" dirty="0">
                <a:latin typeface="Arial" pitchFamily="34" charset="0"/>
              </a:rPr>
              <a:t>-Jahresbericht 2021 (S. 71)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Zahlen </a:t>
            </a:r>
            <a:r>
              <a:rPr lang="de-DE" dirty="0" err="1"/>
              <a:t>vit</a:t>
            </a:r>
            <a:r>
              <a:rPr lang="de-DE" dirty="0"/>
              <a:t> Jahresbericht 2021: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Gelieferte Würfe/Mastschweine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678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74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BRS-Bericht 2021 (Ausgabe 2022):</a:t>
            </a:r>
          </a:p>
          <a:p>
            <a:r>
              <a:rPr lang="de-DE" sz="1000" dirty="0"/>
              <a:t>Tab. 1.4 (Rinder, Kühe, Fleischkühe)</a:t>
            </a:r>
          </a:p>
          <a:p>
            <a:r>
              <a:rPr lang="de-DE" sz="1000" dirty="0"/>
              <a:t>Tab. 1.5 (Rasseanteile, selbst berechnet aus Summe Milch + Zweinutzung)</a:t>
            </a:r>
          </a:p>
          <a:p>
            <a:r>
              <a:rPr lang="de-DE" sz="1000" dirty="0"/>
              <a:t>Tab. 4.1 (MLP-Anteil)</a:t>
            </a:r>
          </a:p>
          <a:p>
            <a:r>
              <a:rPr lang="de-DE" sz="1000" dirty="0"/>
              <a:t>Tab. 3.2 (EB)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1295-3F20-4DC7-8D3A-20BE30320BF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3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38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BRS-Bericht 2021 (Ausgabe 2022):</a:t>
            </a:r>
          </a:p>
          <a:p>
            <a:r>
              <a:rPr lang="de-DE" dirty="0"/>
              <a:t>Tab. 1.4 (Rinder, Kühe, Fleischkühe)</a:t>
            </a:r>
          </a:p>
          <a:p>
            <a:r>
              <a:rPr lang="de-DE" dirty="0"/>
              <a:t>Tab. 1.5 (Rasseanteile, selbst berechnet aus Summe Milch + Zweinutzung)</a:t>
            </a:r>
          </a:p>
          <a:p>
            <a:r>
              <a:rPr lang="de-DE" dirty="0"/>
              <a:t>Tab. 4.1 (MLP-Anteil)</a:t>
            </a:r>
          </a:p>
          <a:p>
            <a:r>
              <a:rPr lang="de-DE" dirty="0"/>
              <a:t>Tab. 3.2 (EB)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60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37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81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 </a:t>
            </a:r>
            <a:r>
              <a:rPr lang="de-DE" dirty="0" err="1"/>
              <a:t>vit</a:t>
            </a:r>
            <a:r>
              <a:rPr lang="de-DE" dirty="0"/>
              <a:t> Jahresbericht 2021:</a:t>
            </a:r>
          </a:p>
          <a:p>
            <a:r>
              <a:rPr lang="de-DE" dirty="0"/>
              <a:t>Tierpässe NDS</a:t>
            </a:r>
          </a:p>
          <a:p>
            <a:r>
              <a:rPr lang="de-DE" dirty="0"/>
              <a:t>Transpondereintragung für Organisationen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42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B01D4-3C03-44F3-B7BA-39A2C092C778}" type="slidenum">
              <a:rPr lang="de-DE"/>
              <a:pPr/>
              <a:t>13</a:t>
            </a:fld>
            <a:endParaRPr lang="de-DE"/>
          </a:p>
        </p:txBody>
      </p:sp>
      <p:sp>
        <p:nvSpPr>
          <p:cNvPr id="1628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5563" y="738188"/>
            <a:ext cx="6551612" cy="3686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968" y="4670167"/>
            <a:ext cx="4886802" cy="4520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Zahlen </a:t>
            </a:r>
            <a:r>
              <a:rPr lang="de-DE" dirty="0" err="1"/>
              <a:t>vit</a:t>
            </a:r>
            <a:r>
              <a:rPr lang="de-DE" dirty="0"/>
              <a:t> Jahresbericht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73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22C7B98-CE26-7B63-EF2E-A6BBF89183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CC825B-8898-42BF-8D5F-0ABEA6D668FA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96610" name="Text Box 2">
            <a:extLst>
              <a:ext uri="{FF2B5EF4-FFF2-40B4-BE49-F238E27FC236}">
                <a16:creationId xmlns:a16="http://schemas.microsoft.com/office/drawing/2014/main" id="{67A6CD04-2D06-03EE-513D-5FBA2249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8350"/>
            <a:ext cx="511810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84D4A5A-3157-FC92-480E-5AA41236FC80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946150" y="4860925"/>
            <a:ext cx="5205413" cy="4703763"/>
          </a:xfrm>
          <a:noFill/>
          <a:ln/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8" name="Picture 12">
            <a:extLst>
              <a:ext uri="{FF2B5EF4-FFF2-40B4-BE49-F238E27FC236}">
                <a16:creationId xmlns:a16="http://schemas.microsoft.com/office/drawing/2014/main" id="{CA041E3A-C5AD-4D90-AF75-5CEE3677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Rectangle 4">
            <a:extLst>
              <a:ext uri="{FF2B5EF4-FFF2-40B4-BE49-F238E27FC236}">
                <a16:creationId xmlns:a16="http://schemas.microsoft.com/office/drawing/2014/main" id="{15D3418C-1158-4AE7-A1EA-A381ABE7AD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0151" y="5661025"/>
            <a:ext cx="9984316" cy="863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Master-Untertitelformat bearbeiten</a:t>
            </a:r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7C7F2CA9-F129-477A-A1B5-E584079C9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151" y="2924175"/>
            <a:ext cx="9984316" cy="2376488"/>
          </a:xfrm>
        </p:spPr>
        <p:txBody>
          <a:bodyPr anchor="t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Mastertitelformat bearbeiten</a:t>
            </a:r>
          </a:p>
        </p:txBody>
      </p:sp>
      <p:sp>
        <p:nvSpPr>
          <p:cNvPr id="188425" name="Text Box 9">
            <a:extLst>
              <a:ext uri="{FF2B5EF4-FFF2-40B4-BE49-F238E27FC236}">
                <a16:creationId xmlns:a16="http://schemas.microsoft.com/office/drawing/2014/main" id="{BDC07B15-5581-49F0-B168-8DB3FF88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973139"/>
            <a:ext cx="15888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Service &amp; Daten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 einer Quelle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A2A10E46-30A3-44ED-A6E2-4890DBD5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1" y="2290763"/>
            <a:ext cx="25603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vit informiert</a:t>
            </a:r>
          </a:p>
        </p:txBody>
      </p:sp>
    </p:spTree>
    <p:extLst>
      <p:ext uri="{BB962C8B-B14F-4D97-AF65-F5344CB8AC3E}">
        <p14:creationId xmlns:p14="http://schemas.microsoft.com/office/powerpoint/2010/main" val="22522938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2A699-9FF8-4FBA-8847-1B960497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2A4C4D-6006-4126-A4A5-5B9CF76D9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2D0B85-4BD5-4FF8-9584-22F52340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F97C7E19-6737-48D6-997C-B0FF9BFC7AAB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336C62-E6BF-443E-833E-B619878E5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4F2F2C3F-C2C7-458B-98BC-C9D6ED65225F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60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9330EA-46EE-470E-B1E2-92D399550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561976"/>
            <a:ext cx="2743200" cy="5459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7AF7C-61CA-4C0D-9343-EB6210D9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561976"/>
            <a:ext cx="8026400" cy="5459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F1B20A-5642-410B-B502-A32C26B3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2FF71DF4-C36F-4881-9F14-08B57D822979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36D918-3235-4023-8BC0-49E1223EC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F93B995B-9156-404D-8602-0D094FE08D0F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565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itelfolie">
            <a:extLst>
              <a:ext uri="{FF2B5EF4-FFF2-40B4-BE49-F238E27FC236}">
                <a16:creationId xmlns:a16="http://schemas.microsoft.com/office/drawing/2014/main" id="{74E7212D-0CE5-CB22-E1F2-F76AD3E7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695325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9CB48AD-B56B-D861-B040-13B3025E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052513"/>
            <a:ext cx="15890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500" dirty="0">
                <a:solidFill>
                  <a:schemeClr val="bg1"/>
                </a:solidFill>
              </a:rPr>
              <a:t>Service &amp; Daten</a:t>
            </a:r>
          </a:p>
          <a:p>
            <a:pPr eaLnBrk="1" hangingPunct="1">
              <a:defRPr/>
            </a:pPr>
            <a:r>
              <a:rPr lang="de-DE" altLang="de-DE" sz="1500" dirty="0">
                <a:solidFill>
                  <a:schemeClr val="bg1"/>
                </a:solidFill>
              </a:rPr>
              <a:t>aus einer Quelle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00151" y="5661025"/>
            <a:ext cx="9984316" cy="863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00151" y="2924175"/>
            <a:ext cx="9984316" cy="2376488"/>
          </a:xfrm>
        </p:spPr>
        <p:txBody>
          <a:bodyPr anchor="t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050639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730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EFC08C1-66EA-5AAE-2D36-FD0E5546C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04F2-77EE-4B08-8EEF-2AB24E713012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7789109-D96A-4846-543E-EFB8B0AA2D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F584752-BF51-4AE5-88E7-5A5D9B7B5A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50343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E53599C-3D8E-845F-C7E7-0659E73FD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C26-6B5E-4036-B521-8916E46B09A0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D32074D-68B4-DF0E-84B1-FB00B083FC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95179BE-427C-49E3-A911-90A75E1511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954111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23E019-4DEC-BB36-CD5F-8FE1831C6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72B4-4716-445E-BE40-008F55A5CD6F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3762D42-AB00-BF9F-08C9-E3466D60D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98C64F8-C79E-4BE8-82F7-2ED5A7B90E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5961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52194F2-2B0E-E9FC-2025-C6788AEFA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3B03-7C01-40BD-AE09-DF2EA2AF52C9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413CDCE-23D2-102E-7E75-5E8F783845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FFEA4E4-58E7-481B-BB75-437FF57CFE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046229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4F941208-D65C-B6BF-C8C1-916D3CF4E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194B-385A-4E3A-8DE2-A08E9E0A87E5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8B4DDBE-CF42-6C55-12E7-867A783463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3032018-E623-49E1-9AFC-54A288EA33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33260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E33D9A85-7BA6-79D5-88AF-2409BB051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00C7-BF5A-49C4-B9B7-EAD0713036AB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95C5452-B6CA-2942-8F27-070AB39573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FFC389E-DC30-41F9-8959-826A99A275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11148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30AA1-8940-4B69-B625-B4A9B5E9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4EC3E-6649-4BF2-993A-FA87585A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60098-CB01-4313-A685-EB65076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5BDDE6B3-6385-4E25-A36F-3B0AB0CFB22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B4FE8D-195B-4E55-BA53-71114B164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EDEC07D8-46BB-4ACA-B01C-F78F4D78CD0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43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C4027E9-F6B1-4D86-FEC3-DC5F738FA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8904-751B-4151-80C5-9903D700C67B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9E8A8936-1F89-5251-42C6-0473FE33D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346C5CE-61B8-4AA6-9AC8-60CDE3E277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45960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A5EF101-35A6-FDD3-9AD3-39257DC59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C311-5EFC-4C24-BB96-C1BB2B441EE2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CB9BF7C-4BE0-7DA9-BCE9-692F2C672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4540F58-946D-4964-AC6E-714171330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78450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810275B-C0D8-802D-EE8B-96F055BE3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14DF-A6A7-47FA-9990-51B7C36CF55B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5C11764-8B20-93EE-15DC-FB6AB73068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CCF3502-8CBF-47FC-B36A-90F4E04D40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811678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561976"/>
            <a:ext cx="2743200" cy="54594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561976"/>
            <a:ext cx="8026400" cy="54594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0553805-5D8E-DD1A-5B4A-DEA2513FC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B1FA1-0680-447F-93B5-A14F4065B828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B198E35-AD5C-493F-6762-394B087247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D678AFD-3072-47B3-8B77-D7A2D3D189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48631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7508C-329A-4A28-968E-81206F4B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FBDD6-B840-4905-AF5A-99B53328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6E3364-E435-433E-835F-7E46C859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8C8812E2-8976-42B5-9DB0-3E4367289C70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FE212D-F688-4F09-B666-E47E18E0F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0863ADC7-B976-455B-8BC7-A121B87C215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86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7AB94-3AC9-4C54-B6DB-6FCACC2B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8444BB-7574-473D-A87E-3C1FD1D1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9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B7DFD8-A73F-432D-AA6F-95443FF0B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9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31AEAF-BA6F-4D91-93BF-B1ECA887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52100436-D1E4-419C-A9B1-03A29689997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8393F-4654-4C25-BBCA-5C8406579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1B0B0C13-F9AD-4FFA-A29B-391DD0ED7B50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259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14BC6-4697-430C-95CF-4A145C61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1D855A-CCC4-480A-B5CF-BB8DE368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1BD052-4832-4800-AD03-800EF752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8C0312-5D19-49C2-925A-078CFDE4A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4097F7-6AA7-4173-8070-AFD19C783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B2C2D2-CC58-4728-B158-883532B2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C99B2E58-DC3B-41BA-A155-01DB252AE911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043B86-E451-41D3-894A-C48EEA07E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780AD22B-B55D-4A76-8E75-F21475E62CD4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57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086B9-3470-44A7-B87B-E2B843D5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28B295-72F6-4476-9C71-F5A6A97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2152AC37-C88A-4A9F-84D5-55EF702CB9B5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A2A98B-259C-45C8-85D2-C70DA8225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957B1918-8474-45C4-B16E-A4D60D3AAEAB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99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8A82B4-8B00-4DC2-BC27-C850B57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D4001AB8-5A10-4A0C-97B6-D5D3DCE8E33D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3D77B2-4DE8-44A4-9E3F-927B53A7E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DB485593-1C99-4253-A7DA-20E4A3BA42DB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001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FF5BB-9E3C-418D-9176-5621E9E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EE41D-1F03-4529-BE1D-46CB2F35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7F1E6A-508E-4189-ABDB-1BB0EBA1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B4682C-F023-484D-BF2A-D9FDB388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37501E0C-ADA4-4BD5-83BC-4A92D75318B9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B8FA0-A146-4B5A-B628-57EF3D8C5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B34ADB86-B282-4199-8172-5446C3B045A7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85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61FA2-840E-4674-820D-4E55D8AA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0632AD-B3E2-4EA3-8776-28C33A7EB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E032AD-011E-4D5A-8CF4-C24A4269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B4910E-1A39-492D-97D5-A41D3B5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387504A2-54EE-47BA-AAFC-99433EC64C5E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20C1BB-55DD-4FDB-A615-320D56853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5F41D9F2-CF21-4B4C-9599-127E29055438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537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B8EBB769-0A5B-4C17-BE19-B2118ED0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6"/>
            <a:ext cx="12192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9DA39B8-3DDC-4837-AE12-9930D892A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561976"/>
            <a:ext cx="932603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6E7C4B-D4C3-4B0D-8E63-063C54400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0861F876-B366-4E5A-A727-CC6AC48B61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7" y="6524626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2643554A-AC09-4FF8-957A-198DFBA55707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10.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1E02CB78-E20F-4858-9B49-E491BCFB2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95284" y="6524626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0F4098FD-6775-447A-89E7-F7ABB29BBCC7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67F597-049D-556E-29FF-0E345C310F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96366" y="1453"/>
            <a:ext cx="1495634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8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pt-wissenschftl-footer">
            <a:extLst>
              <a:ext uri="{FF2B5EF4-FFF2-40B4-BE49-F238E27FC236}">
                <a16:creationId xmlns:a16="http://schemas.microsoft.com/office/drawing/2014/main" id="{226D2CA4-F679-DE82-2389-45A8707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12192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F94D9F8-FD33-C2B2-4AEE-CE0523FF7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1975"/>
            <a:ext cx="93265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1A537A5-5177-EC51-47B7-58C873BC7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45A326AE-A8DF-5849-E2C7-A14841634B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524625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874E6B3-2DB1-454C-A78B-305333F62C7E}" type="datetime4">
              <a:rPr lang="de-DE" altLang="de-DE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A35F0D37-5C1E-B61A-DC01-B9CD8C5BD8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95813" y="6524625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Seite </a:t>
            </a:r>
            <a:fld id="{2EF8C0FB-EED3-4C42-BD6B-604B081F2516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Picture 21" descr="ppt-wissenschftl-logo">
            <a:extLst>
              <a:ext uri="{FF2B5EF4-FFF2-40B4-BE49-F238E27FC236}">
                <a16:creationId xmlns:a16="http://schemas.microsoft.com/office/drawing/2014/main" id="{781D2605-0B6A-C71A-84D7-F9490644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23813"/>
            <a:ext cx="1590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jpe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72FC3F6-AC64-F1AB-729F-25818997D2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149" y="2204864"/>
            <a:ext cx="10632621" cy="2651616"/>
          </a:xfrm>
        </p:spPr>
        <p:txBody>
          <a:bodyPr/>
          <a:lstStyle/>
          <a:p>
            <a:pPr eaLnBrk="1" hangingPunct="1"/>
            <a:r>
              <a:rPr lang="de-DE" sz="2000" dirty="0"/>
              <a:t>Workshop „Rechtliche Regulierung und Betrieb von Zucht- und Informationssystemen in der Tierzucht in der EU und Deutschland“, 16. August 2023</a:t>
            </a:r>
            <a:br>
              <a:rPr lang="de-DE" sz="2000" dirty="0"/>
            </a:br>
            <a:r>
              <a:rPr lang="de-DE" sz="2000" dirty="0"/>
              <a:t> </a:t>
            </a:r>
            <a:br>
              <a:rPr lang="de-DE" sz="1100" dirty="0"/>
            </a:br>
            <a:r>
              <a:rPr lang="de-DE" sz="3200" dirty="0"/>
              <a:t>Online-Teil</a:t>
            </a:r>
            <a:br>
              <a:rPr lang="de-DE" sz="3200" dirty="0"/>
            </a:br>
            <a:r>
              <a:rPr lang="de-DE" sz="3200" dirty="0"/>
              <a:t>Informationssysteme im Bereich der Tierhaltung in Deutschland</a:t>
            </a:r>
            <a:endParaRPr lang="en-CA" altLang="de-DE" sz="4400" dirty="0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0452D167-95AC-A32B-0754-93F68A199C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0150" y="5373935"/>
            <a:ext cx="9983788" cy="1295425"/>
          </a:xfrm>
        </p:spPr>
        <p:txBody>
          <a:bodyPr/>
          <a:lstStyle/>
          <a:p>
            <a:r>
              <a:rPr lang="de-DE" sz="1800" b="1" dirty="0"/>
              <a:t>Dr. Stefan Rensing </a:t>
            </a:r>
            <a:r>
              <a:rPr lang="de-DE" sz="1800" dirty="0"/>
              <a:t>(stefan.rensing@vit.de)</a:t>
            </a:r>
          </a:p>
          <a:p>
            <a:r>
              <a:rPr lang="de-DE" sz="1800" dirty="0"/>
              <a:t>Geschäftsbereich Biometrie &amp; Zuchtwertschätzung</a:t>
            </a:r>
          </a:p>
          <a:p>
            <a:r>
              <a:rPr lang="de-DE" sz="1800" dirty="0"/>
              <a:t>Vereinigte Informationssysteme Tierhaltung w.V. (</a:t>
            </a:r>
            <a:r>
              <a:rPr lang="de-DE" sz="1800" b="1" dirty="0" err="1"/>
              <a:t>vit</a:t>
            </a:r>
            <a:r>
              <a:rPr lang="de-DE" sz="1800" dirty="0"/>
              <a:t>)</a:t>
            </a:r>
          </a:p>
          <a:p>
            <a:r>
              <a:rPr lang="de-DE" sz="1800" dirty="0"/>
              <a:t>Heinrich-Schröder-Weg 1, 27283 Verden</a:t>
            </a:r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974326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7299" y="3860948"/>
            <a:ext cx="9603501" cy="2376364"/>
          </a:xfrm>
        </p:spPr>
        <p:txBody>
          <a:bodyPr/>
          <a:lstStyle/>
          <a:p>
            <a:pPr eaLnBrk="1" hangingPunct="1"/>
            <a:r>
              <a:rPr lang="de-DE" b="1" dirty="0"/>
              <a:t>Alle Rinder müssen innerhalb 7 Tagen </a:t>
            </a:r>
            <a:r>
              <a:rPr lang="de-DE" b="1" dirty="0" err="1"/>
              <a:t>geohrmarkt</a:t>
            </a:r>
            <a:r>
              <a:rPr lang="de-DE" b="1" dirty="0"/>
              <a:t> und registriert sein</a:t>
            </a:r>
          </a:p>
          <a:p>
            <a:pPr eaLnBrk="1" hangingPunct="1"/>
            <a:r>
              <a:rPr lang="de-DE" b="1" dirty="0" err="1"/>
              <a:t>vit</a:t>
            </a:r>
            <a:r>
              <a:rPr lang="de-DE" dirty="0"/>
              <a:t> ist direkt zuständig für Niedersachsen (Ohrmarken, Tierpässe, ...)</a:t>
            </a:r>
          </a:p>
          <a:p>
            <a:pPr lvl="1" eaLnBrk="1" hangingPunct="1"/>
            <a:r>
              <a:rPr lang="de-DE" dirty="0"/>
              <a:t>843 Tsd. Rinderohrmarken und Tierpässe</a:t>
            </a:r>
          </a:p>
          <a:p>
            <a:pPr eaLnBrk="1" hangingPunct="1"/>
            <a:r>
              <a:rPr lang="de-DE" dirty="0"/>
              <a:t>und übernimmt Datenverarbeitung für andere Bundesländer u. Spezies </a:t>
            </a:r>
          </a:p>
          <a:p>
            <a:pPr lvl="1" eaLnBrk="1" hangingPunct="1"/>
            <a:r>
              <a:rPr lang="de-DE" dirty="0"/>
              <a:t>13,8 Mio. Bestandsohrmarken für Schweine</a:t>
            </a:r>
          </a:p>
          <a:p>
            <a:pPr lvl="1" eaLnBrk="1" hangingPunct="1"/>
            <a:r>
              <a:rPr lang="de-DE" dirty="0"/>
              <a:t>163 Tsd. Bestandsohrmarken für kleine Wiederkäuer</a:t>
            </a:r>
          </a:p>
          <a:p>
            <a:pPr lvl="1" eaLnBrk="1" hangingPunct="1"/>
            <a:r>
              <a:rPr lang="de-DE" dirty="0"/>
              <a:t>17 Tsd. Transponder für </a:t>
            </a:r>
            <a:r>
              <a:rPr lang="de-DE" dirty="0" err="1"/>
              <a:t>Equiden</a:t>
            </a:r>
            <a:endParaRPr lang="de-DE" dirty="0"/>
          </a:p>
        </p:txBody>
      </p:sp>
      <p:pic>
        <p:nvPicPr>
          <p:cNvPr id="4" name="Picture 3" descr="C:\Eigene Dateien\Eigene Bilder\bg1_vv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659508"/>
            <a:ext cx="3886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7299" y="557068"/>
            <a:ext cx="7111280" cy="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kern="0" dirty="0">
                <a:solidFill>
                  <a:schemeClr val="tx1"/>
                </a:solidFill>
              </a:rPr>
              <a:t>Produkte u. Dienstleistungen:</a:t>
            </a:r>
            <a:r>
              <a:rPr lang="de-DE" sz="2400" kern="0" dirty="0">
                <a:solidFill>
                  <a:schemeClr val="tx1"/>
                </a:solidFill>
              </a:rPr>
              <a:t> Tierkennzeichnung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62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9E31B349-2016-346D-85ED-00F105D59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</a:rPr>
              <a:t>Zentrale Identifikation und Bewegungskontrolle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BA764681-CC7F-3B0D-6963-B108392F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93369"/>
            <a:ext cx="11451771" cy="49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ts val="45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39775" indent="-282575"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/>
              <a:t>Zur allgemeinen Tierkontrolle (z.B. Seuchenbekämpfung) = alle Tiere</a:t>
            </a:r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b="1" dirty="0"/>
              <a:t>Unabhängige Datenbank HIT unter Verwaltung der Veterinärbehörden</a:t>
            </a:r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2000" dirty="0"/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b="1" dirty="0" err="1"/>
              <a:t>vit</a:t>
            </a:r>
            <a:r>
              <a:rPr lang="de-DE" altLang="de-DE" sz="2000" dirty="0"/>
              <a:t> liefert und kontrolliert Daten in HIT aus Bundesland Niedersachen</a:t>
            </a:r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2000" dirty="0"/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b="1" dirty="0" err="1"/>
              <a:t>vit</a:t>
            </a:r>
            <a:r>
              <a:rPr lang="de-DE" altLang="de-DE" sz="2000" dirty="0"/>
              <a:t> bekommt (Stamm-) Daten aus HIT für alle Tiere in relevanten Betrieben in ganz Deutschland für </a:t>
            </a:r>
            <a:r>
              <a:rPr lang="de-DE" altLang="de-DE" sz="2000" b="1" dirty="0" err="1"/>
              <a:t>vit</a:t>
            </a:r>
            <a:r>
              <a:rPr lang="de-DE" altLang="de-DE" sz="2000" dirty="0"/>
              <a:t>-eigene Tierzucht-Datenbank (z.B. alle MLP-Betriebe)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/>
              <a:t>sofern Zustimmung des Betriebes vorliegt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1800" dirty="0"/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>
                <a:sym typeface="Wingdings" panose="05000000000000000000" pitchFamily="2" charset="2"/>
              </a:rPr>
              <a:t> keine (erneute) Erfassung der in HIT vorliegenden Stammdaten für Rinder für tierzüchterische Zwecke in </a:t>
            </a:r>
            <a:r>
              <a:rPr lang="de-DE" altLang="de-DE" sz="2000" b="1" dirty="0" err="1">
                <a:sym typeface="Wingdings" panose="05000000000000000000" pitchFamily="2" charset="2"/>
              </a:rPr>
              <a:t>vit</a:t>
            </a:r>
            <a:r>
              <a:rPr lang="de-DE" altLang="de-DE" sz="2000" dirty="0">
                <a:sym typeface="Wingdings" panose="05000000000000000000" pitchFamily="2" charset="2"/>
              </a:rPr>
              <a:t>-Datenbank notwendig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7692180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9E31B349-2016-346D-85ED-00F105D59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</a:rPr>
              <a:t>Daten in Veterinär-Datenbank HIT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BA764681-CC7F-3B0D-6963-B108392F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93369"/>
            <a:ext cx="11451771" cy="49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ts val="45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39775" indent="-282575"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4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/>
              <a:t>Unabhängige Datenbank HIT unter Verwaltung der Veterinärbehörden</a:t>
            </a:r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2000" dirty="0"/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/>
              <a:t>Rinder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/>
              <a:t>tierindividuelle Daten zur Erst-Registrierung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/>
              <a:t>alle Betriebswechsel = Nachverfolgbarkeit</a:t>
            </a:r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2000" b="1" dirty="0"/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/>
              <a:t>Pferde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/>
              <a:t>Tierindividuelle Erstregistrierung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(keine Betriebswechsel/Nachverfolgbarkeit)</a:t>
            </a:r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2000" dirty="0"/>
          </a:p>
          <a:p>
            <a:pPr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/>
              <a:t>Schafe, Ziegen, Schweine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(keine tierindividuelle Registrierung)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/>
              <a:t>Bestandsmeldung zum 1. Januar jeden Jahres</a:t>
            </a:r>
          </a:p>
          <a:p>
            <a:pPr lvl="1">
              <a:lnSpc>
                <a:spcPct val="90000"/>
              </a:lnSpc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/>
              <a:t>Zugänge/Abgänge als Gruppenmeldung</a:t>
            </a:r>
          </a:p>
        </p:txBody>
      </p:sp>
    </p:spTree>
    <p:extLst>
      <p:ext uri="{BB962C8B-B14F-4D97-AF65-F5344CB8AC3E}">
        <p14:creationId xmlns:p14="http://schemas.microsoft.com/office/powerpoint/2010/main" val="34281374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/>
          </p:nvPr>
        </p:nvSpPr>
        <p:spPr>
          <a:xfrm>
            <a:off x="2155826" y="6308726"/>
            <a:ext cx="8512175" cy="288925"/>
          </a:xfrm>
          <a:noFill/>
          <a:ln/>
        </p:spPr>
        <p:txBody>
          <a:bodyPr anchor="t"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008D9A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1600" b="0">
              <a:solidFill>
                <a:srgbClr val="000000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555171" y="555170"/>
            <a:ext cx="9428616" cy="570367"/>
          </a:xfrm>
          <a:ln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dirty="0"/>
              <a:t>Registrierung</a:t>
            </a:r>
            <a:r>
              <a:rPr lang="de-DE" sz="2400" dirty="0"/>
              <a:t>: </a:t>
            </a:r>
            <a:r>
              <a:rPr lang="de-DE" sz="2400" b="1" dirty="0"/>
              <a:t>erfasste Basis-Daten auch als Rinderpass</a:t>
            </a:r>
          </a:p>
        </p:txBody>
      </p:sp>
      <p:pic>
        <p:nvPicPr>
          <p:cNvPr id="161796" name="Picture 4" descr="Rinder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19188"/>
            <a:ext cx="71231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24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943" y="3356992"/>
            <a:ext cx="9633857" cy="3168352"/>
          </a:xfrm>
        </p:spPr>
        <p:txBody>
          <a:bodyPr/>
          <a:lstStyle/>
          <a:p>
            <a:pPr defTabSz="762000" eaLnBrk="1" hangingPunct="1">
              <a:spcBef>
                <a:spcPct val="25000"/>
              </a:spcBef>
            </a:pPr>
            <a:r>
              <a:rPr lang="de-DE" sz="2000" dirty="0"/>
              <a:t>Datenverarbeitung Milchkontrolle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Jeden Monat für 1,6 Mio. geprüfte Kühe in 11 Tsd. Betrieben 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Primärdatenverarbeitung für ca. 70% aller Holsteins unter MLP</a:t>
            </a:r>
          </a:p>
          <a:p>
            <a:pPr defTabSz="762000" eaLnBrk="1" hangingPunct="1">
              <a:spcBef>
                <a:spcPct val="25000"/>
              </a:spcBef>
            </a:pPr>
            <a:r>
              <a:rPr lang="de-DE" sz="2000" dirty="0"/>
              <a:t>Besondere Dienstleistungen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Programme für (mobile) Erfassung auf den Betrieben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Programme für Labore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Managementprogramme für Landwirte (PC, Internet, mobil)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76943" y="557871"/>
            <a:ext cx="875941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kern="0" dirty="0">
                <a:solidFill>
                  <a:schemeClr val="tx1"/>
                </a:solidFill>
              </a:rPr>
              <a:t>Produkte u. Dienstleistungen:</a:t>
            </a:r>
            <a:r>
              <a:rPr lang="de-DE" sz="2400" kern="0" dirty="0">
                <a:solidFill>
                  <a:schemeClr val="tx1"/>
                </a:solidFill>
              </a:rPr>
              <a:t> Milchleistungsprüfung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6" name="Picture 5" descr="C:\Dokumente und Einstellungen\Kai Kuwan\Eigene Dateien\Eigene Bilder\EL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/>
          <a:stretch>
            <a:fillRect/>
          </a:stretch>
        </p:blipFill>
        <p:spPr bwMode="auto">
          <a:xfrm>
            <a:off x="2103512" y="1196852"/>
            <a:ext cx="3200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64" y="5287760"/>
            <a:ext cx="1138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6943" y="5445224"/>
            <a:ext cx="84030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Auf der Basis von</a:t>
            </a:r>
          </a:p>
          <a:p>
            <a:pPr marL="800100" lvl="1" indent="-34290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sz="1600" dirty="0"/>
              <a:t>ICAR (International Committee </a:t>
            </a:r>
            <a:r>
              <a:rPr lang="de-DE" sz="1600" dirty="0" err="1"/>
              <a:t>for</a:t>
            </a:r>
            <a:r>
              <a:rPr lang="de-DE" sz="1600" dirty="0"/>
              <a:t> Animal Recording) Normen</a:t>
            </a:r>
          </a:p>
          <a:p>
            <a:pPr marL="800100" lvl="1" indent="-34290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sz="1600" dirty="0"/>
              <a:t>und (strengeren/präzisierten) deutschen Anforderungen (BRS)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77" y="5339569"/>
            <a:ext cx="1152228" cy="101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184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050">
            <a:extLst>
              <a:ext uri="{FF2B5EF4-FFF2-40B4-BE49-F238E27FC236}">
                <a16:creationId xmlns:a16="http://schemas.microsoft.com/office/drawing/2014/main" id="{321D31E5-DE1B-DEFF-95B1-F6FBE99BA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587829"/>
            <a:ext cx="8305800" cy="489857"/>
          </a:xfrm>
        </p:spPr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</a:rPr>
              <a:t>Datenerhebung Milchleistungsprüfung</a:t>
            </a:r>
          </a:p>
        </p:txBody>
      </p:sp>
      <p:sp>
        <p:nvSpPr>
          <p:cNvPr id="193542" name="Rectangle 2054">
            <a:extLst>
              <a:ext uri="{FF2B5EF4-FFF2-40B4-BE49-F238E27FC236}">
                <a16:creationId xmlns:a16="http://schemas.microsoft.com/office/drawing/2014/main" id="{7F02CD80-4079-D268-970E-A0F386BAD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1219200"/>
            <a:ext cx="97726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39775" indent="-2825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>
                <a:latin typeface="Arial" panose="020B0604020202020204" pitchFamily="34" charset="0"/>
              </a:rPr>
              <a:t>Erfassung von tierindividuellen Daten bei Milchrindern auf dem Betrieb: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Milchmenge (pro Tag)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Kalbungen (Beginn der Nr. der Laktation)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Abgänge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Sonstiges:</a:t>
            </a:r>
          </a:p>
          <a:p>
            <a:pPr lvl="2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z.B. bei neuen Kalbungen: Vater des Kalbes; Geburtsverlauf, ..</a:t>
            </a:r>
          </a:p>
          <a:p>
            <a:pPr lvl="2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Abgänge, Abgangsursachen</a:t>
            </a:r>
          </a:p>
          <a:p>
            <a:pPr lvl="2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...</a:t>
            </a:r>
          </a:p>
          <a:p>
            <a:pPr lvl="2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>
                <a:latin typeface="Arial" panose="020B0604020202020204" pitchFamily="34" charset="0"/>
              </a:rPr>
              <a:t>Erfassung von Betriebsdaten</a:t>
            </a:r>
            <a:endParaRPr lang="de-DE" altLang="de-DE" sz="1600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Datum /Zeit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Prüfungsverfahren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>
                <a:latin typeface="Arial" panose="020B0604020202020204" pitchFamily="34" charset="0"/>
              </a:rPr>
              <a:t>.....</a:t>
            </a:r>
          </a:p>
          <a:p>
            <a:pPr>
              <a:spcBef>
                <a:spcPts val="450"/>
              </a:spcBef>
              <a:buClr>
                <a:srgbClr val="008D9A"/>
              </a:buClr>
            </a:pPr>
            <a:endParaRPr lang="de-DE" altLang="de-DE" sz="2000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i="1" dirty="0">
                <a:latin typeface="Arial" panose="020B0604020202020204" pitchFamily="34" charset="0"/>
              </a:rPr>
              <a:t>Ziehung einer Milchprobe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DED9F2E-F1EA-A904-DAA3-21FF53A7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040B8BD-EC61-B457-24D7-10F8111C7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05358D5F-62F9-1A22-57EE-E974EB126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371" y="551999"/>
            <a:ext cx="8300813" cy="497113"/>
          </a:xfrm>
        </p:spPr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</a:rPr>
              <a:t>Datenerhebung im Milchlabor</a:t>
            </a:r>
          </a:p>
        </p:txBody>
      </p:sp>
      <p:pic>
        <p:nvPicPr>
          <p:cNvPr id="194564" name="Picture 4">
            <a:extLst>
              <a:ext uri="{FF2B5EF4-FFF2-40B4-BE49-F238E27FC236}">
                <a16:creationId xmlns:a16="http://schemas.microsoft.com/office/drawing/2014/main" id="{FE16BEEC-874E-B34E-E982-75D0D0BB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1"/>
            <a:ext cx="40386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5" name="Rectangle 5">
            <a:extLst>
              <a:ext uri="{FF2B5EF4-FFF2-40B4-BE49-F238E27FC236}">
                <a16:creationId xmlns:a16="http://schemas.microsoft.com/office/drawing/2014/main" id="{8C0A1A96-AED6-230C-8D4D-7289CEB5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70" y="1219200"/>
            <a:ext cx="950322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39775" indent="-2825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450"/>
              </a:spcBef>
              <a:buClr>
                <a:srgbClr val="008D9A"/>
              </a:buClr>
            </a:pPr>
            <a:r>
              <a:rPr lang="de-DE" altLang="de-DE" sz="1800" dirty="0">
                <a:latin typeface="Arial" panose="020B0604020202020204" pitchFamily="34" charset="0"/>
              </a:rPr>
              <a:t>Aus Milchproben, die von jedem Tier auf dem Betrieb gezogen wurden:</a:t>
            </a:r>
          </a:p>
          <a:p>
            <a:pPr>
              <a:spcBef>
                <a:spcPts val="450"/>
              </a:spcBef>
              <a:buClr>
                <a:srgbClr val="008D9A"/>
              </a:buClr>
            </a:pPr>
            <a:endParaRPr lang="de-DE" altLang="de-DE" sz="2000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Im Labor werden ermittelt: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Fett-Gehalt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Eiweiß-Gehalt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Zellzahl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Harnstoff-Gehalt</a:t>
            </a:r>
          </a:p>
          <a:p>
            <a:pPr lvl="1"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...</a:t>
            </a:r>
          </a:p>
          <a:p>
            <a:pPr lvl="1">
              <a:spcBef>
                <a:spcPts val="450"/>
              </a:spcBef>
              <a:buClr>
                <a:srgbClr val="008D9A"/>
              </a:buClr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Clr>
                <a:srgbClr val="008D9A"/>
              </a:buClr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Clr>
                <a:srgbClr val="008D9A"/>
              </a:buClr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Clr>
                <a:srgbClr val="008D9A"/>
              </a:buClr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lvl="1">
              <a:spcBef>
                <a:spcPts val="450"/>
              </a:spcBef>
              <a:buClr>
                <a:srgbClr val="008D9A"/>
              </a:buClr>
            </a:pPr>
            <a:endParaRPr lang="de-DE" altLang="de-DE" sz="1600" dirty="0"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anschließend Weiterleitung und zentrale Speicherung</a:t>
            </a:r>
            <a:endParaRPr lang="de-DE" altLang="de-DE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5BF213E0-5364-7978-09C9-021A167CD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371" y="561978"/>
            <a:ext cx="8344355" cy="504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Daten-Zusammenführung und Verarbeitung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FFB209B3-EC89-09CB-1028-D033B8A3B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71" y="4876800"/>
            <a:ext cx="912222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2000" dirty="0">
                <a:latin typeface="Arial" panose="020B0604020202020204" pitchFamily="34" charset="0"/>
              </a:rPr>
              <a:t>Aufgaben der Datenbank:	</a:t>
            </a:r>
          </a:p>
          <a:p>
            <a:pPr lvl="1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Zusammenführung aller Daten zu einem Tier</a:t>
            </a:r>
          </a:p>
          <a:p>
            <a:pPr lvl="1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Berechnungen/Auswertungen (z.B. Laktationsleistung)</a:t>
            </a:r>
          </a:p>
          <a:p>
            <a:pPr lvl="2">
              <a:spcBef>
                <a:spcPts val="3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Für den Betrieb</a:t>
            </a:r>
          </a:p>
          <a:p>
            <a:pPr lvl="2">
              <a:spcBef>
                <a:spcPts val="3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Für zentrale Auswertungen (z.B. Zuchtwertschätzung)</a:t>
            </a:r>
          </a:p>
        </p:txBody>
      </p:sp>
      <p:sp>
        <p:nvSpPr>
          <p:cNvPr id="195596" name="Text Box 12">
            <a:extLst>
              <a:ext uri="{FF2B5EF4-FFF2-40B4-BE49-F238E27FC236}">
                <a16:creationId xmlns:a16="http://schemas.microsoft.com/office/drawing/2014/main" id="{C2817DE5-54D5-92C3-5BB9-CF578D7C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05001"/>
            <a:ext cx="1766888" cy="91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98800" bIns="298800">
            <a:spAutoFit/>
          </a:bodyPr>
          <a:lstStyle/>
          <a:p>
            <a:r>
              <a:rPr lang="de-DE" altLang="de-DE" sz="2000" b="1">
                <a:latin typeface="Arial" panose="020B0604020202020204" pitchFamily="34" charset="0"/>
              </a:rPr>
              <a:t>    Betrieb      </a:t>
            </a:r>
          </a:p>
        </p:txBody>
      </p:sp>
      <p:sp>
        <p:nvSpPr>
          <p:cNvPr id="195597" name="Text Box 13">
            <a:extLst>
              <a:ext uri="{FF2B5EF4-FFF2-40B4-BE49-F238E27FC236}">
                <a16:creationId xmlns:a16="http://schemas.microsoft.com/office/drawing/2014/main" id="{7F68FC9A-B37A-139A-1953-7609A4C8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908176"/>
            <a:ext cx="1631950" cy="91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98800" bIns="298800">
            <a:spAutoFit/>
          </a:bodyPr>
          <a:lstStyle/>
          <a:p>
            <a:r>
              <a:rPr lang="de-DE" altLang="de-DE" sz="2000" b="1">
                <a:latin typeface="Arial" panose="020B0604020202020204" pitchFamily="34" charset="0"/>
              </a:rPr>
              <a:t>Milch-Labor</a:t>
            </a:r>
          </a:p>
        </p:txBody>
      </p:sp>
      <p:sp>
        <p:nvSpPr>
          <p:cNvPr id="195598" name="Text Box 14">
            <a:extLst>
              <a:ext uri="{FF2B5EF4-FFF2-40B4-BE49-F238E27FC236}">
                <a16:creationId xmlns:a16="http://schemas.microsoft.com/office/drawing/2014/main" id="{C127512A-7C7D-8C34-1AAC-4AE5F213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4" y="3813176"/>
            <a:ext cx="2052637" cy="91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98800" bIns="298800">
            <a:spAutoFit/>
          </a:bodyPr>
          <a:lstStyle/>
          <a:p>
            <a:r>
              <a:rPr lang="de-DE" altLang="de-DE" sz="2000" b="1">
                <a:latin typeface="Arial" panose="020B0604020202020204" pitchFamily="34" charset="0"/>
              </a:rPr>
              <a:t>    Datenbank    </a:t>
            </a:r>
          </a:p>
        </p:txBody>
      </p:sp>
      <p:sp>
        <p:nvSpPr>
          <p:cNvPr id="195602" name="Text Box 18">
            <a:extLst>
              <a:ext uri="{FF2B5EF4-FFF2-40B4-BE49-F238E27FC236}">
                <a16:creationId xmlns:a16="http://schemas.microsoft.com/office/drawing/2014/main" id="{725D0DB3-E8B8-14ED-1C21-965277C7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49450"/>
            <a:ext cx="1176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Arial" panose="020B0604020202020204" pitchFamily="34" charset="0"/>
              </a:rPr>
              <a:t>Milchprobe</a:t>
            </a:r>
          </a:p>
        </p:txBody>
      </p:sp>
      <p:cxnSp>
        <p:nvCxnSpPr>
          <p:cNvPr id="195604" name="AutoShape 20">
            <a:extLst>
              <a:ext uri="{FF2B5EF4-FFF2-40B4-BE49-F238E27FC236}">
                <a16:creationId xmlns:a16="http://schemas.microsoft.com/office/drawing/2014/main" id="{F52F62A3-E583-D648-7BCD-A0700D07AF43}"/>
              </a:ext>
            </a:extLst>
          </p:cNvPr>
          <p:cNvCxnSpPr>
            <a:cxnSpLocks noChangeShapeType="1"/>
            <a:stCxn id="195596" idx="2"/>
            <a:endCxn id="195598" idx="0"/>
          </p:cNvCxnSpPr>
          <p:nvPr/>
        </p:nvCxnSpPr>
        <p:spPr bwMode="auto">
          <a:xfrm>
            <a:off x="3627439" y="2816225"/>
            <a:ext cx="2052637" cy="996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605" name="AutoShape 21">
            <a:extLst>
              <a:ext uri="{FF2B5EF4-FFF2-40B4-BE49-F238E27FC236}">
                <a16:creationId xmlns:a16="http://schemas.microsoft.com/office/drawing/2014/main" id="{3D483BBB-F11B-D871-B3A4-D240370CC381}"/>
              </a:ext>
            </a:extLst>
          </p:cNvPr>
          <p:cNvCxnSpPr>
            <a:cxnSpLocks noChangeShapeType="1"/>
            <a:stCxn id="195597" idx="2"/>
            <a:endCxn id="195598" idx="0"/>
          </p:cNvCxnSpPr>
          <p:nvPr/>
        </p:nvCxnSpPr>
        <p:spPr bwMode="auto">
          <a:xfrm flipH="1">
            <a:off x="5680075" y="2819401"/>
            <a:ext cx="1917700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606" name="Text Box 22">
            <a:extLst>
              <a:ext uri="{FF2B5EF4-FFF2-40B4-BE49-F238E27FC236}">
                <a16:creationId xmlns:a16="http://schemas.microsoft.com/office/drawing/2014/main" id="{B655C747-D1C7-9766-9DA2-F9CD120D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3124201"/>
            <a:ext cx="1685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Arial" panose="020B0604020202020204" pitchFamily="34" charset="0"/>
              </a:rPr>
              <a:t>Tierdaten:</a:t>
            </a:r>
          </a:p>
          <a:p>
            <a:r>
              <a:rPr lang="de-DE" altLang="de-DE" sz="1600">
                <a:latin typeface="Arial" panose="020B0604020202020204" pitchFamily="34" charset="0"/>
              </a:rPr>
              <a:t>z.B. Milchmenge</a:t>
            </a:r>
          </a:p>
        </p:txBody>
      </p:sp>
      <p:sp>
        <p:nvSpPr>
          <p:cNvPr id="195607" name="Text Box 23">
            <a:extLst>
              <a:ext uri="{FF2B5EF4-FFF2-40B4-BE49-F238E27FC236}">
                <a16:creationId xmlns:a16="http://schemas.microsoft.com/office/drawing/2014/main" id="{6728EFE6-3FAD-9956-9832-EC6AD293B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124201"/>
            <a:ext cx="1192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600">
                <a:latin typeface="Arial" panose="020B0604020202020204" pitchFamily="34" charset="0"/>
              </a:rPr>
              <a:t>Tierdaten:</a:t>
            </a:r>
          </a:p>
          <a:p>
            <a:pPr algn="r"/>
            <a:r>
              <a:rPr lang="de-DE" altLang="de-DE" sz="1600">
                <a:latin typeface="Arial" panose="020B0604020202020204" pitchFamily="34" charset="0"/>
              </a:rPr>
              <a:t>z.B. Fett-%</a:t>
            </a:r>
          </a:p>
        </p:txBody>
      </p:sp>
      <p:cxnSp>
        <p:nvCxnSpPr>
          <p:cNvPr id="195608" name="AutoShape 24">
            <a:extLst>
              <a:ext uri="{FF2B5EF4-FFF2-40B4-BE49-F238E27FC236}">
                <a16:creationId xmlns:a16="http://schemas.microsoft.com/office/drawing/2014/main" id="{3B46897F-7412-762D-A615-F316730268EE}"/>
              </a:ext>
            </a:extLst>
          </p:cNvPr>
          <p:cNvCxnSpPr>
            <a:cxnSpLocks noChangeShapeType="1"/>
            <a:stCxn id="195598" idx="1"/>
            <a:endCxn id="195596" idx="1"/>
          </p:cNvCxnSpPr>
          <p:nvPr/>
        </p:nvCxnSpPr>
        <p:spPr bwMode="auto">
          <a:xfrm rot="10800000">
            <a:off x="2743201" y="2360614"/>
            <a:ext cx="1909763" cy="1908175"/>
          </a:xfrm>
          <a:prstGeom prst="bentConnector3">
            <a:avLst>
              <a:gd name="adj1" fmla="val 12684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609" name="AutoShape 25">
            <a:extLst>
              <a:ext uri="{FF2B5EF4-FFF2-40B4-BE49-F238E27FC236}">
                <a16:creationId xmlns:a16="http://schemas.microsoft.com/office/drawing/2014/main" id="{E966457E-93C0-7292-4E0E-DEE553F76473}"/>
              </a:ext>
            </a:extLst>
          </p:cNvPr>
          <p:cNvCxnSpPr>
            <a:cxnSpLocks noChangeShapeType="1"/>
            <a:stCxn id="195596" idx="3"/>
            <a:endCxn id="195597" idx="1"/>
          </p:cNvCxnSpPr>
          <p:nvPr/>
        </p:nvCxnSpPr>
        <p:spPr bwMode="auto">
          <a:xfrm>
            <a:off x="4510088" y="2360614"/>
            <a:ext cx="2271712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610" name="Text Box 26">
            <a:extLst>
              <a:ext uri="{FF2B5EF4-FFF2-40B4-BE49-F238E27FC236}">
                <a16:creationId xmlns:a16="http://schemas.microsoft.com/office/drawing/2014/main" id="{798BC98B-2AC5-0CB6-1FB1-AB23C32E8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4343400"/>
            <a:ext cx="2704587" cy="1017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6800" bIns="46800">
            <a:spAutoFit/>
          </a:bodyPr>
          <a:lstStyle/>
          <a:p>
            <a:r>
              <a:rPr lang="de-DE" altLang="de-DE" sz="2000" b="1" dirty="0">
                <a:latin typeface="Arial" panose="020B0604020202020204" pitchFamily="34" charset="0"/>
              </a:rPr>
              <a:t>Betrieb</a:t>
            </a:r>
          </a:p>
          <a:p>
            <a:r>
              <a:rPr lang="de-DE" altLang="de-DE" sz="2000" b="1" dirty="0">
                <a:latin typeface="Arial" panose="020B0604020202020204" pitchFamily="34" charset="0"/>
              </a:rPr>
              <a:t>Zuchtorganisation    </a:t>
            </a:r>
          </a:p>
          <a:p>
            <a:r>
              <a:rPr lang="de-DE" altLang="de-DE" sz="2000" b="1" dirty="0">
                <a:latin typeface="Arial" panose="020B0604020202020204" pitchFamily="34" charset="0"/>
              </a:rPr>
              <a:t>Zuchtwertschätzung</a:t>
            </a:r>
          </a:p>
        </p:txBody>
      </p:sp>
      <p:cxnSp>
        <p:nvCxnSpPr>
          <p:cNvPr id="195611" name="AutoShape 27">
            <a:extLst>
              <a:ext uri="{FF2B5EF4-FFF2-40B4-BE49-F238E27FC236}">
                <a16:creationId xmlns:a16="http://schemas.microsoft.com/office/drawing/2014/main" id="{7150EC85-BC5A-FB7D-87C1-66A90A2F3005}"/>
              </a:ext>
            </a:extLst>
          </p:cNvPr>
          <p:cNvCxnSpPr>
            <a:cxnSpLocks noChangeShapeType="1"/>
            <a:stCxn id="195598" idx="3"/>
            <a:endCxn id="195610" idx="1"/>
          </p:cNvCxnSpPr>
          <p:nvPr/>
        </p:nvCxnSpPr>
        <p:spPr bwMode="auto">
          <a:xfrm>
            <a:off x="6705601" y="4268789"/>
            <a:ext cx="1143000" cy="583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612" name="Text Box 28">
            <a:extLst>
              <a:ext uri="{FF2B5EF4-FFF2-40B4-BE49-F238E27FC236}">
                <a16:creationId xmlns:a16="http://schemas.microsoft.com/office/drawing/2014/main" id="{B7A50732-0642-C9F1-6CED-B09281A2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4" y="4038600"/>
            <a:ext cx="725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Arial" panose="020B0604020202020204" pitchFamily="34" charset="0"/>
              </a:rPr>
              <a:t>Daten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26BCCBDB-60A3-5197-68FE-1839572B5D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2257" y="561974"/>
            <a:ext cx="8333469" cy="504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Daten für den Betrieb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9A9DF5F-1033-E2AF-D202-63831ADDA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57" y="1371600"/>
            <a:ext cx="7815943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u="sng" dirty="0">
                <a:latin typeface="Arial" panose="020B0604020202020204" pitchFamily="34" charset="0"/>
              </a:rPr>
              <a:t>Nach jeder Datenerhebung (jeden Monat)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 per Post / Fax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 als Datenfile für Betriebs-PC</a:t>
            </a:r>
          </a:p>
          <a:p>
            <a:pPr lvl="1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 Informationen zu jedem Tier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 Tagesleistung:</a:t>
            </a:r>
          </a:p>
          <a:p>
            <a:pPr lvl="3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400" dirty="0">
                <a:latin typeface="Arial" panose="020B0604020202020204" pitchFamily="34" charset="0"/>
              </a:rPr>
              <a:t>Milch-kg, Fett-%, Eiweiß-%</a:t>
            </a:r>
          </a:p>
          <a:p>
            <a:pPr lvl="3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400" dirty="0">
                <a:latin typeface="Arial" panose="020B0604020202020204" pitchFamily="34" charset="0"/>
              </a:rPr>
              <a:t>Zellzahl, Harnstoff</a:t>
            </a:r>
          </a:p>
          <a:p>
            <a:pPr lvl="3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400" dirty="0">
                <a:latin typeface="Arial" panose="020B0604020202020204" pitchFamily="34" charset="0"/>
              </a:rPr>
              <a:t>Vergleich zum Vormonat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Zusammengerechnete Leistung</a:t>
            </a:r>
          </a:p>
          <a:p>
            <a:pPr lvl="3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400" dirty="0">
                <a:latin typeface="Arial" panose="020B0604020202020204" pitchFamily="34" charset="0"/>
              </a:rPr>
              <a:t>Laufende Laktation, Jahr</a:t>
            </a:r>
          </a:p>
          <a:p>
            <a:pPr lvl="1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dirty="0">
                <a:latin typeface="Arial" panose="020B0604020202020204" pitchFamily="34" charset="0"/>
              </a:rPr>
              <a:t>Betriebsinformationen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Betriebsdurchschnitte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Managementlisten (z.B. trocken zu stellende Kühe)</a:t>
            </a:r>
          </a:p>
          <a:p>
            <a:pPr lvl="2"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600" dirty="0">
                <a:latin typeface="Arial" panose="020B0604020202020204" pitchFamily="34" charset="0"/>
              </a:rPr>
              <a:t>Vergleich mit anderen Betrieben</a:t>
            </a:r>
          </a:p>
          <a:p>
            <a:pPr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u="sng" dirty="0">
                <a:latin typeface="Arial" panose="020B0604020202020204" pitchFamily="34" charset="0"/>
              </a:rPr>
              <a:t>Jahresübersicht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9B74414A-5B64-8C65-2DD9-FA4D19F5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4" y="1190626"/>
            <a:ext cx="2560637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297A32C0-6EF8-7F3D-BD7D-842B1A231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3"/>
          <a:stretch>
            <a:fillRect/>
          </a:stretch>
        </p:blipFill>
        <p:spPr bwMode="auto">
          <a:xfrm>
            <a:off x="7786688" y="2636839"/>
            <a:ext cx="2703512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2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94122E14-34C2-9C8E-0014-5FC1170C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7" b="-1323"/>
          <a:stretch>
            <a:fillRect/>
          </a:stretch>
        </p:blipFill>
        <p:spPr bwMode="auto">
          <a:xfrm>
            <a:off x="7729538" y="3803650"/>
            <a:ext cx="28622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1387" b="-13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91F0A232-C321-11E5-DA55-F44CB3C8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9"/>
          <a:stretch>
            <a:fillRect/>
          </a:stretch>
        </p:blipFill>
        <p:spPr bwMode="auto">
          <a:xfrm>
            <a:off x="7772400" y="5224464"/>
            <a:ext cx="28194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05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BDA9FE89-F65A-B139-6998-4C5693120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371" y="533401"/>
            <a:ext cx="8344355" cy="504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Daten für den Betrieb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59EBA932-0C6F-5816-A5D7-DE1F81AEA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71" y="1066800"/>
            <a:ext cx="78268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u="sng" dirty="0">
                <a:latin typeface="Arial" panose="020B0604020202020204" pitchFamily="34" charset="0"/>
              </a:rPr>
              <a:t>Für Herdenmanagement-Programme; z.B. </a:t>
            </a:r>
            <a:r>
              <a:rPr lang="de-DE" altLang="de-DE" sz="1800" u="sng" dirty="0" err="1">
                <a:latin typeface="Arial" panose="020B0604020202020204" pitchFamily="34" charset="0"/>
              </a:rPr>
              <a:t>NetRind</a:t>
            </a:r>
            <a:endParaRPr lang="de-DE" altLang="de-DE" sz="1800" u="sng" dirty="0">
              <a:latin typeface="Arial" panose="020B0604020202020204" pitchFamily="34" charset="0"/>
            </a:endParaRPr>
          </a:p>
        </p:txBody>
      </p:sp>
      <p:pic>
        <p:nvPicPr>
          <p:cNvPr id="218121" name="Picture 9">
            <a:extLst>
              <a:ext uri="{FF2B5EF4-FFF2-40B4-BE49-F238E27FC236}">
                <a16:creationId xmlns:a16="http://schemas.microsoft.com/office/drawing/2014/main" id="{ED46846C-F7F9-CAE1-466A-B173F35B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DAC7E-97F7-2D15-EF7E-FE0E4A5F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A1E72B-6A5A-8791-824E-D0AFAF63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Populationsweite Informationssysteme für die Nutztierzucht existieren insbesondere für Populationen, die in Reinzucht bearbeitet werden:</a:t>
            </a:r>
          </a:p>
          <a:p>
            <a:pPr lvl="1"/>
            <a:r>
              <a:rPr lang="de-DE" sz="1800" dirty="0"/>
              <a:t>Rinder</a:t>
            </a:r>
          </a:p>
          <a:p>
            <a:pPr lvl="2"/>
            <a:r>
              <a:rPr lang="de-DE" sz="1800" dirty="0"/>
              <a:t>Milch- und Zweinutzungs-Rassen</a:t>
            </a:r>
          </a:p>
          <a:p>
            <a:pPr lvl="2"/>
            <a:r>
              <a:rPr lang="de-DE" sz="1800" dirty="0"/>
              <a:t>Fleischrassen</a:t>
            </a:r>
          </a:p>
          <a:p>
            <a:pPr lvl="1"/>
            <a:r>
              <a:rPr lang="de-DE" sz="1800" dirty="0"/>
              <a:t>Pferde</a:t>
            </a:r>
          </a:p>
          <a:p>
            <a:pPr lvl="1"/>
            <a:r>
              <a:rPr lang="de-DE" sz="1800" dirty="0"/>
              <a:t>Schafe/Ziegen</a:t>
            </a:r>
          </a:p>
          <a:p>
            <a:pPr lvl="1"/>
            <a:endParaRPr lang="de-DE" sz="1800" dirty="0"/>
          </a:p>
          <a:p>
            <a:r>
              <a:rPr lang="de-DE" sz="2000" dirty="0"/>
              <a:t>Bei Geflügel und Schweinen werden hierarchisch aufgebaute Kreuzungszucht-Programme angewendet und die züchterische Bearbeitung erfolgt durch (internationale) Züchtungsfirmen auf Basis von firmeninternen Datenbanken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FD8531-2CF5-D5F1-98E2-3EC38430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10.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B53781-BA6D-0E22-4F4D-8069973A2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66173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26BCCBDB-60A3-5197-68FE-1839572B5D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2257" y="561974"/>
            <a:ext cx="8333469" cy="5048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400" dirty="0">
                <a:solidFill>
                  <a:srgbClr val="000000"/>
                </a:solidFill>
              </a:rPr>
              <a:t>Daten für den Betrieb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9A9DF5F-1033-E2AF-D202-63831ADDA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57" y="1371601"/>
            <a:ext cx="781594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ts val="500"/>
              </a:spcBef>
              <a:buClr>
                <a:srgbClr val="008D9A"/>
              </a:buClr>
              <a:buFont typeface="Wingdings" panose="05000000000000000000" pitchFamily="2" charset="2"/>
              <a:buChar char=""/>
            </a:pPr>
            <a:r>
              <a:rPr lang="de-DE" altLang="de-DE" sz="1800" u="sng" dirty="0">
                <a:latin typeface="Arial" panose="020B0604020202020204" pitchFamily="34" charset="0"/>
              </a:rPr>
              <a:t>Jahresübersicht</a:t>
            </a:r>
          </a:p>
        </p:txBody>
      </p:sp>
      <p:pic>
        <p:nvPicPr>
          <p:cNvPr id="2" name="Picture 6" descr="Kuhstammblatt">
            <a:extLst>
              <a:ext uri="{FF2B5EF4-FFF2-40B4-BE49-F238E27FC236}">
                <a16:creationId xmlns:a16="http://schemas.microsoft.com/office/drawing/2014/main" id="{E4F56000-F805-FB7A-29F2-4BA34896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" y="1792289"/>
            <a:ext cx="3140075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Jahresabschluss">
            <a:extLst>
              <a:ext uri="{FF2B5EF4-FFF2-40B4-BE49-F238E27FC236}">
                <a16:creationId xmlns:a16="http://schemas.microsoft.com/office/drawing/2014/main" id="{175D3C86-AC09-3B82-5109-194924D7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83" y="1822450"/>
            <a:ext cx="6229925" cy="44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3942"/>
      </p:ext>
    </p:extLst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3140968"/>
            <a:ext cx="9601200" cy="3168352"/>
          </a:xfrm>
        </p:spPr>
        <p:txBody>
          <a:bodyPr/>
          <a:lstStyle/>
          <a:p>
            <a:pPr defTabSz="762000" eaLnBrk="1" hangingPunct="1">
              <a:spcBef>
                <a:spcPct val="25000"/>
              </a:spcBef>
            </a:pPr>
            <a:r>
              <a:rPr lang="de-DE" sz="2000" dirty="0"/>
              <a:t>Herdbuch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1,35 Mio. lebende Herdbuch-Kühe der Milchrassen in ca. 9 Tsd. Betrieben</a:t>
            </a:r>
          </a:p>
          <a:p>
            <a:pPr lvl="2" defTabSz="762000" eaLnBrk="1" hangingPunct="1">
              <a:spcBef>
                <a:spcPct val="25000"/>
              </a:spcBef>
            </a:pPr>
            <a:r>
              <a:rPr lang="de-DE" dirty="0"/>
              <a:t>100% aller Herdbuch-Milchrinder (insbesondere Holsteins)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58 Tsd. aktive Mutterkühe in 4.680 Mutterkuh-Betrieben</a:t>
            </a:r>
          </a:p>
          <a:p>
            <a:pPr lvl="2" defTabSz="762000" eaLnBrk="1" hangingPunct="1">
              <a:spcBef>
                <a:spcPct val="25000"/>
              </a:spcBef>
            </a:pPr>
            <a:r>
              <a:rPr lang="de-DE" dirty="0"/>
              <a:t>100% aller Herdbuch-Fleischrinder</a:t>
            </a:r>
          </a:p>
          <a:p>
            <a:pPr marL="457200" lvl="1" indent="0" defTabSz="762000" eaLnBrk="1" hangingPunct="1">
              <a:spcBef>
                <a:spcPct val="25000"/>
              </a:spcBef>
              <a:buNone/>
            </a:pPr>
            <a:r>
              <a:rPr lang="de-DE" dirty="0"/>
              <a:t>Insgesamt &gt; 100.000.000 Rinder mit Abstammung in der Datenbank</a:t>
            </a:r>
          </a:p>
          <a:p>
            <a:pPr defTabSz="762000" eaLnBrk="1" hangingPunct="1">
              <a:spcBef>
                <a:spcPct val="25000"/>
              </a:spcBef>
            </a:pPr>
            <a:r>
              <a:rPr lang="de-DE" sz="2000" dirty="0"/>
              <a:t>Besondere Dienstleistungen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Programme zur Abwicklung von Auktionen und Schauen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Mobile Erfassungsprogramme für </a:t>
            </a:r>
            <a:r>
              <a:rPr lang="de-DE" dirty="0" err="1"/>
              <a:t>Klassifizierer</a:t>
            </a:r>
            <a:endParaRPr lang="de-D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9600" y="552874"/>
            <a:ext cx="8582744" cy="5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kern="0" dirty="0">
                <a:solidFill>
                  <a:schemeClr val="tx1"/>
                </a:solidFill>
              </a:rPr>
              <a:t>Produkte u. Dienstleistungen:</a:t>
            </a:r>
            <a:r>
              <a:rPr lang="de-DE" sz="2400" kern="0" dirty="0">
                <a:solidFill>
                  <a:schemeClr val="tx1"/>
                </a:solidFill>
              </a:rPr>
              <a:t> Herdbuch Rinder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7" name="Picture 2" descr="C:\Eigene Dateien\Eigene Bilder\bg1_r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96753"/>
            <a:ext cx="327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403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561978"/>
            <a:ext cx="8322583" cy="504825"/>
          </a:xfrm>
        </p:spPr>
        <p:txBody>
          <a:bodyPr/>
          <a:lstStyle/>
          <a:p>
            <a:pPr eaLnBrk="1" hangingPunct="1"/>
            <a:r>
              <a:rPr lang="de-DE" sz="2400" b="0" dirty="0"/>
              <a:t>Herdbuch:</a:t>
            </a:r>
            <a:r>
              <a:rPr lang="de-DE" sz="2400" dirty="0"/>
              <a:t> Verkaufs- und Schaumanagement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53143" y="1371600"/>
            <a:ext cx="9557657" cy="5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Anmeldung und Verwaltung der Tiere von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Auktionen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Schauen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Exporten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Vorbereitung der Veranstaltungen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Veterinärabwicklung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Verkaufsunterlagen (Zuchtbescheinigungen, Tierlisten, etc.)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Vorlagen für Kataloge und </a:t>
            </a:r>
            <a:r>
              <a:rPr lang="de-DE" sz="1600" dirty="0" err="1"/>
              <a:t>Beschickerverzeichnis</a:t>
            </a:r>
            <a:endParaRPr lang="de-DE" sz="1600" dirty="0"/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Bereitstellung der Daten für Abrechnungsprogramme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endParaRPr lang="de-DE" sz="1600" dirty="0"/>
          </a:p>
          <a:p>
            <a:pPr marL="342900" indent="-342900"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Abrechnungsprogramme für Tierverkäufe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Käufer- und Verkäuferabrechnung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Statistiken für Presse etc.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Fakturierung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Schnittstellen zur Buchhaltung</a:t>
            </a:r>
          </a:p>
          <a:p>
            <a:pPr marL="742950" lvl="1" indent="-285750"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Übernahme Verkaufsdaten in die Datenbank des VIT</a:t>
            </a:r>
          </a:p>
          <a:p>
            <a:pPr marL="742950" lvl="1" indent="-285750">
              <a:buClr>
                <a:srgbClr val="008D9A"/>
              </a:buClr>
            </a:pPr>
            <a:endParaRPr lang="de-DE" sz="1600" dirty="0"/>
          </a:p>
          <a:p>
            <a:pPr marL="342900" indent="-342900"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Programme für Außendienstmitarbeiter/Zuchtinspektoren</a:t>
            </a:r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2558143"/>
            <a:ext cx="2645229" cy="376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8714" y="3212876"/>
            <a:ext cx="10069286" cy="3024436"/>
          </a:xfrm>
        </p:spPr>
        <p:txBody>
          <a:bodyPr/>
          <a:lstStyle/>
          <a:p>
            <a:pPr defTabSz="762000" eaLnBrk="1" hangingPunct="1">
              <a:spcBef>
                <a:spcPct val="25000"/>
              </a:spcBef>
            </a:pPr>
            <a:r>
              <a:rPr lang="de-DE" sz="2000" dirty="0"/>
              <a:t>Besamung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Registrierung von 2.2 Mio. Erstbesamungen/Jahr (ca. 4,5 Mio. Gesamtbesamungen)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Alle Belegungen aller MLP-Tiere werden registriert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Bei der Mutter (vor 9 Mo.) registrierte Besamungen für väterliche Abstammung</a:t>
            </a:r>
          </a:p>
          <a:p>
            <a:pPr defTabSz="762000" eaLnBrk="1" hangingPunct="1">
              <a:spcBef>
                <a:spcPct val="25000"/>
              </a:spcBef>
            </a:pPr>
            <a:r>
              <a:rPr lang="de-DE" sz="2000" dirty="0"/>
              <a:t>Besondere Dienstleistungen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Vollständige Datenverarbeitung für Besamungsorganisationen von Spermaherstellung, über Lagerung u. Verkauf bis Insemination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Programme für </a:t>
            </a:r>
            <a:r>
              <a:rPr lang="de-DE" dirty="0" err="1"/>
              <a:t>Besamer</a:t>
            </a:r>
            <a:r>
              <a:rPr lang="de-DE" dirty="0"/>
              <a:t> und Tierärzte (PC, mobil)</a:t>
            </a:r>
          </a:p>
          <a:p>
            <a:pPr lvl="1" defTabSz="762000" eaLnBrk="1" hangingPunct="1">
              <a:spcBef>
                <a:spcPct val="25000"/>
              </a:spcBef>
            </a:pPr>
            <a:r>
              <a:rPr lang="de-DE" dirty="0"/>
              <a:t>Internetprogramm für Besamungs-/Deck-Meldungen durch Landwirte</a:t>
            </a:r>
          </a:p>
          <a:p>
            <a:pPr defTabSz="762000" eaLnBrk="1" hangingPunct="1">
              <a:spcBef>
                <a:spcPct val="25000"/>
              </a:spcBef>
            </a:pPr>
            <a:endParaRPr lang="de-DE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98714" y="554495"/>
            <a:ext cx="9169694" cy="4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kern="0" dirty="0">
                <a:solidFill>
                  <a:schemeClr val="tx1"/>
                </a:solidFill>
              </a:rPr>
              <a:t>Produkte u. Dienstleistungen: </a:t>
            </a:r>
            <a:r>
              <a:rPr lang="de-DE" sz="2400" kern="0" dirty="0">
                <a:solidFill>
                  <a:schemeClr val="tx1"/>
                </a:solidFill>
              </a:rPr>
              <a:t>Besamungsdatenverarbeitung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193032" y="1652340"/>
            <a:ext cx="4335016" cy="1344613"/>
            <a:chOff x="240" y="1008"/>
            <a:chExt cx="2928" cy="864"/>
          </a:xfrm>
        </p:grpSpPr>
        <p:pic>
          <p:nvPicPr>
            <p:cNvPr id="8" name="Picture 6" descr="J:\Bilder\Spermalag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1008"/>
              <a:ext cx="1215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:\Bilder\KB_Labo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99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J:\Bilder\Spermabehälter nett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1008"/>
              <a:ext cx="6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716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943" y="559567"/>
            <a:ext cx="8398783" cy="5048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400" b="0" dirty="0"/>
              <a:t>Produkte u. Dienstleistungen: </a:t>
            </a:r>
            <a:r>
              <a:rPr lang="de-DE" sz="2400" dirty="0"/>
              <a:t>Service für Landwirte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943" y="3717032"/>
            <a:ext cx="8109857" cy="2592288"/>
          </a:xfrm>
        </p:spPr>
        <p:txBody>
          <a:bodyPr/>
          <a:lstStyle/>
          <a:p>
            <a:pPr eaLnBrk="1" hangingPunct="1">
              <a:buNone/>
            </a:pPr>
            <a:r>
              <a:rPr lang="de-DE" sz="2400" b="1" dirty="0" err="1"/>
              <a:t>netRind</a:t>
            </a:r>
            <a:r>
              <a:rPr lang="de-DE" sz="2400" b="1" dirty="0"/>
              <a:t>:</a:t>
            </a:r>
          </a:p>
          <a:p>
            <a:pPr eaLnBrk="1" hangingPunct="1">
              <a:buNone/>
            </a:pPr>
            <a:r>
              <a:rPr lang="de-DE" sz="1600" b="1" dirty="0"/>
              <a:t>Online Herdeninformations- und Management-Programm</a:t>
            </a:r>
          </a:p>
          <a:p>
            <a:pPr eaLnBrk="1" hangingPunct="1"/>
            <a:r>
              <a:rPr lang="de-DE" sz="1600" dirty="0"/>
              <a:t>Online-Zugang zu allen Herdendaten</a:t>
            </a:r>
          </a:p>
          <a:p>
            <a:pPr eaLnBrk="1" hangingPunct="1"/>
            <a:r>
              <a:rPr lang="de-DE" sz="1600" dirty="0"/>
              <a:t>Individueller Listen-/Anzeige-Generator</a:t>
            </a:r>
          </a:p>
          <a:p>
            <a:pPr eaLnBrk="1" hangingPunct="1"/>
            <a:r>
              <a:rPr lang="de-DE" sz="1600" dirty="0"/>
              <a:t>Landwirt kann als Administrator anderen Zugang einrichten (z.B. Fütterungsberater, Tierarzt, ...)</a:t>
            </a:r>
          </a:p>
          <a:p>
            <a:pPr eaLnBrk="1" hangingPunct="1"/>
            <a:r>
              <a:rPr lang="de-DE" sz="1600" dirty="0"/>
              <a:t>Mobiler Zugriff über PDA</a:t>
            </a:r>
          </a:p>
          <a:p>
            <a:pPr eaLnBrk="1" hangingPunct="1"/>
            <a:r>
              <a:rPr lang="de-DE" sz="1600" dirty="0"/>
              <a:t>Datenerfassung über PC oder PDA</a:t>
            </a:r>
          </a:p>
          <a:p>
            <a:endParaRPr lang="de-DE" sz="1600" dirty="0"/>
          </a:p>
        </p:txBody>
      </p:sp>
      <p:pic>
        <p:nvPicPr>
          <p:cNvPr id="4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"/>
          <a:stretch>
            <a:fillRect/>
          </a:stretch>
        </p:blipFill>
        <p:spPr bwMode="auto">
          <a:xfrm>
            <a:off x="1752600" y="1556792"/>
            <a:ext cx="2667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315200" y="1556792"/>
            <a:ext cx="2743200" cy="1905000"/>
            <a:chOff x="1264" y="966"/>
            <a:chExt cx="4355" cy="3266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966"/>
              <a:ext cx="4355" cy="3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566" y="1300"/>
              <a:ext cx="2758" cy="281"/>
              <a:chOff x="1566" y="1300"/>
              <a:chExt cx="2758" cy="281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02" y="1425"/>
                <a:ext cx="421" cy="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3907" y="1510"/>
                <a:ext cx="417" cy="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1566" y="1300"/>
                <a:ext cx="945" cy="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518942"/>
            <a:ext cx="14906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A44B8337-25ED-A59A-BA6A-B4B267C8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8F75FFDC-C472-C828-3831-9597E3E21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5520331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66057" y="555172"/>
            <a:ext cx="8459079" cy="4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dirty="0">
                <a:solidFill>
                  <a:schemeClr val="tx1"/>
                </a:solidFill>
              </a:rPr>
              <a:t>Produkte u. Dienstleistungen:</a:t>
            </a:r>
            <a:r>
              <a:rPr lang="de-DE" sz="2400" dirty="0">
                <a:solidFill>
                  <a:schemeClr val="tx1"/>
                </a:solidFill>
              </a:rPr>
              <a:t> Pferdezucht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6" name="Picture 4" descr="C:\Eigene Dateien\Eigene Bilder\bg1_pfe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7" y="1196752"/>
            <a:ext cx="35814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6057" y="3212976"/>
            <a:ext cx="9562391" cy="2304256"/>
          </a:xfrm>
        </p:spPr>
        <p:txBody>
          <a:bodyPr/>
          <a:lstStyle/>
          <a:p>
            <a:r>
              <a:rPr lang="de-DE" sz="2000" dirty="0"/>
              <a:t>Zuchtbuchführung für 22 regionale Zuchtverbände</a:t>
            </a:r>
          </a:p>
          <a:p>
            <a:pPr lvl="1">
              <a:buSzPct val="50000"/>
            </a:pPr>
            <a:r>
              <a:rPr lang="de-DE" sz="2000" dirty="0"/>
              <a:t>67.238 Zuchtstuten</a:t>
            </a:r>
          </a:p>
          <a:p>
            <a:pPr lvl="1">
              <a:buSzPct val="50000"/>
            </a:pPr>
            <a:r>
              <a:rPr lang="de-DE" sz="2000" dirty="0"/>
              <a:t>34.842 Züchter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4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551180"/>
            <a:ext cx="8366126" cy="504825"/>
          </a:xfrm>
        </p:spPr>
        <p:txBody>
          <a:bodyPr/>
          <a:lstStyle/>
          <a:p>
            <a:pPr eaLnBrk="1" hangingPunct="1"/>
            <a:r>
              <a:rPr lang="de-DE" sz="2400" dirty="0"/>
              <a:t>Struktur der Nutztierzucht am Beispiel Pferdezucht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Zuchtbuchführung für 22 Organisationen</a:t>
            </a:r>
          </a:p>
        </p:txBody>
      </p:sp>
      <p:pic>
        <p:nvPicPr>
          <p:cNvPr id="55303" name="Picture 22" descr="C:\Eigene Dateien\Eigene Bilder\bg1_pfe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35814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uppieren 52"/>
          <p:cNvGrpSpPr/>
          <p:nvPr/>
        </p:nvGrpSpPr>
        <p:grpSpPr>
          <a:xfrm>
            <a:off x="6592238" y="1268760"/>
            <a:ext cx="3392195" cy="4653044"/>
            <a:chOff x="2627784" y="897718"/>
            <a:chExt cx="4392487" cy="5576750"/>
          </a:xfrm>
        </p:grpSpPr>
        <p:pic>
          <p:nvPicPr>
            <p:cNvPr id="54" name="Picture 4" descr="http://wikis.zum.de/zum/images/b/bc/Deutschland-Karte_230px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897718"/>
              <a:ext cx="4392487" cy="557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31580" y="3676604"/>
              <a:ext cx="382899" cy="37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96829" y="3561411"/>
              <a:ext cx="362993" cy="35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881506"/>
              <a:ext cx="340809" cy="40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600" y="2924944"/>
              <a:ext cx="309520" cy="36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" t="44740" r="96788" b="50203"/>
            <a:stretch>
              <a:fillRect/>
            </a:stretch>
          </p:blipFill>
          <p:spPr bwMode="auto">
            <a:xfrm>
              <a:off x="3735898" y="2122148"/>
              <a:ext cx="146109" cy="289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7" descr="N:\Schaf_Ziege\Ausschreibung OviCap\Fragenkatalog\Abbildungen\Embleme\logo_Pony Kleinpferde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" r="78656" b="19856"/>
            <a:stretch>
              <a:fillRect/>
            </a:stretch>
          </p:blipFill>
          <p:spPr bwMode="auto">
            <a:xfrm>
              <a:off x="4729629" y="2680132"/>
              <a:ext cx="230698" cy="290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8" descr="N:\Schaf_Ziege\Ausschreibung OviCap\Fragenkatalog\Abbildungen\Embleme\logo_Pferdezüchter Mecklenburg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3" t="5249" r="11885" b="10498"/>
            <a:stretch>
              <a:fillRect/>
            </a:stretch>
          </p:blipFill>
          <p:spPr bwMode="auto">
            <a:xfrm>
              <a:off x="5706297" y="1692121"/>
              <a:ext cx="247616" cy="28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9" descr="N:\Schaf_Ziege\Ausschreibung OviCap\Fragenkatalog\Abbildungen\Embleme\logo_Zuchtverband Dt. Pferde.pn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294" y="2314835"/>
              <a:ext cx="201476" cy="254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0" descr="N:\Schaf_Ziege\Ausschreibung OviCap\Fragenkatalog\Abbildungen\Embleme\logo_Stammbuch Kaltblut Nieder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581" y="2302658"/>
              <a:ext cx="421408" cy="27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3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" t="42180" r="96420" b="53058"/>
            <a:stretch>
              <a:fillRect/>
            </a:stretch>
          </p:blipFill>
          <p:spPr bwMode="auto">
            <a:xfrm>
              <a:off x="3582956" y="2125440"/>
              <a:ext cx="167641" cy="2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32" descr="N:\Schaf_Ziege\Ausschreibung OviCap\Fragenkatalog\Abbildungen\Embleme\logo_Westfälisches Pferdestammb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9"/>
            <a:stretch>
              <a:fillRect/>
            </a:stretch>
          </p:blipFill>
          <p:spPr bwMode="auto">
            <a:xfrm>
              <a:off x="3543674" y="3095448"/>
              <a:ext cx="278376" cy="32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33" descr="N:\Schaf_Ziege\Ausschreibung OviCap\Fragenkatalog\Abbildungen\Embleme\logo_Rheinisches Pferdestammb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492399"/>
              <a:ext cx="498307" cy="27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4" descr="N:\Schaf_Ziege\Ausschreibung OviCap\Fragenkatalog\Abbildungen\Embleme\logo_Pferd RP Saar.g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102" y="4246610"/>
              <a:ext cx="330667" cy="304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5" descr="N:\Schaf_Ziege\Ausschreibung OviCap\Fragenkatalog\Abbildungen\Embleme\logo_Pferdezuchtverband BW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008" y="5091095"/>
              <a:ext cx="302983" cy="36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6" descr="N:\Schaf_Ziege\Ausschreibung OviCap\Fragenkatalog\Abbildungen\Embleme\logo_Pferde_VhW.gif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819" y="2680132"/>
              <a:ext cx="299908" cy="257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7" descr="N:\Schaf_Ziege\Ausschreibung OviCap\Fragenkatalog\Abbildungen\Embleme\logo_Trakehner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" t="22879" r="89326" b="30307"/>
            <a:stretch>
              <a:fillRect/>
            </a:stretch>
          </p:blipFill>
          <p:spPr bwMode="auto">
            <a:xfrm>
              <a:off x="4437290" y="1490020"/>
              <a:ext cx="370655" cy="26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" t="21312" r="89442" b="72844"/>
            <a:stretch>
              <a:fillRect/>
            </a:stretch>
          </p:blipFill>
          <p:spPr bwMode="auto">
            <a:xfrm>
              <a:off x="3582956" y="2431243"/>
              <a:ext cx="487542" cy="23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9" descr="N:\Schaf_Ziege\Ausschreibung OviCap\Fragenkatalog\Abbildungen\Embleme\logo_Zuchtverband Ostfriesen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2" t="3000" r="82990" b="31200"/>
            <a:stretch>
              <a:fillRect/>
            </a:stretch>
          </p:blipFill>
          <p:spPr bwMode="auto">
            <a:xfrm>
              <a:off x="3972089" y="2904770"/>
              <a:ext cx="195325" cy="30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41" descr="N:\Schaf_Ziege\Ausschreibung OviCap\Fragenkatalog\Abbildungen\Embleme\logo_Pferde_VhW.gif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770" y="3800378"/>
              <a:ext cx="299908" cy="257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" t="42180" r="96420" b="53058"/>
            <a:stretch>
              <a:fillRect/>
            </a:stretch>
          </p:blipFill>
          <p:spPr bwMode="auto">
            <a:xfrm>
              <a:off x="5149378" y="4512782"/>
              <a:ext cx="167641" cy="28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4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" t="44740" r="96788" b="50203"/>
            <a:stretch>
              <a:fillRect/>
            </a:stretch>
          </p:blipFill>
          <p:spPr bwMode="auto">
            <a:xfrm>
              <a:off x="5320094" y="4508887"/>
              <a:ext cx="146109" cy="289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53" descr="N:\Schaf_Ziege\Ausschreibung OviCap\Fragenkatalog\Abbildungen\Embleme\logo_Pferde_VhW.gif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657" y="4886902"/>
              <a:ext cx="299908" cy="257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55" descr="N:\Schaf_Ziege\Ausschreibung OviCap\Fragenkatalog\Abbildungen\Embleme\logo_Trakehner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" t="22879" r="89326" b="30307"/>
            <a:stretch>
              <a:fillRect/>
            </a:stretch>
          </p:blipFill>
          <p:spPr bwMode="auto">
            <a:xfrm>
              <a:off x="5320094" y="5359530"/>
              <a:ext cx="370655" cy="26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E9F7171-6173-2E7A-59B6-66B7464F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263720C2-40CD-93CB-0C84-9CA921B53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5216927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7829" y="3429000"/>
            <a:ext cx="9972667" cy="2952328"/>
          </a:xfrm>
        </p:spPr>
        <p:txBody>
          <a:bodyPr/>
          <a:lstStyle/>
          <a:p>
            <a:r>
              <a:rPr lang="de-DE" dirty="0"/>
              <a:t>Schweine</a:t>
            </a:r>
          </a:p>
          <a:p>
            <a:pPr lvl="1"/>
            <a:r>
              <a:rPr lang="de-DE" dirty="0"/>
              <a:t>Auswertung Mastprüfungsanstalten</a:t>
            </a:r>
          </a:p>
          <a:p>
            <a:pPr lvl="1"/>
            <a:r>
              <a:rPr lang="de-DE" dirty="0"/>
              <a:t>Betriebswirtschaftliche Auswertung “Ferkelproduktion”</a:t>
            </a:r>
          </a:p>
          <a:p>
            <a:pPr lvl="2"/>
            <a:r>
              <a:rPr lang="de-DE" sz="1400" dirty="0"/>
              <a:t>153.374 Würfe/Jahr</a:t>
            </a:r>
          </a:p>
          <a:p>
            <a:pPr lvl="1"/>
            <a:r>
              <a:rPr lang="de-DE" dirty="0"/>
              <a:t>Betriebswirtschaftliche Auswertung “Schweinemast”</a:t>
            </a:r>
          </a:p>
          <a:p>
            <a:pPr lvl="2"/>
            <a:r>
              <a:rPr lang="de-DE" sz="1400" dirty="0"/>
              <a:t>560.899 Schlachttiere/Jahr</a:t>
            </a:r>
          </a:p>
          <a:p>
            <a:pPr lvl="1"/>
            <a:r>
              <a:rPr lang="de-DE" dirty="0"/>
              <a:t>Zuchtwertschätzung Mastleistungsmerkmale</a:t>
            </a:r>
            <a:endParaRPr lang="de-DE" sz="1400" dirty="0"/>
          </a:p>
          <a:p>
            <a:r>
              <a:rPr lang="de-DE" dirty="0"/>
              <a:t>Schafe/Ziegen</a:t>
            </a:r>
          </a:p>
          <a:p>
            <a:pPr lvl="1"/>
            <a:r>
              <a:rPr lang="de-DE" dirty="0"/>
              <a:t>Herdbuchführung (Schafe: 89 Ras., 1.0 Mio. Tiere; Ziegen: 32 Ras., 155.000 Tiere)</a:t>
            </a:r>
          </a:p>
          <a:p>
            <a:pPr lvl="1"/>
            <a:r>
              <a:rPr lang="de-DE" dirty="0"/>
              <a:t>Milchleistungsprüfung, Zuchtwertschätzung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87829" y="555171"/>
            <a:ext cx="8460499" cy="49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dirty="0">
                <a:solidFill>
                  <a:schemeClr val="tx1"/>
                </a:solidFill>
              </a:rPr>
              <a:t>Produkte u. Dienstleistungen:</a:t>
            </a:r>
            <a:r>
              <a:rPr lang="de-DE" sz="2400" dirty="0">
                <a:solidFill>
                  <a:schemeClr val="tx1"/>
                </a:solidFill>
              </a:rPr>
              <a:t> Andere Tierarten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7" name="Picture 4" descr="C:\Eigene Dateien\Eigene Bilder\bg1_produk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268761"/>
            <a:ext cx="41910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048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7829" y="3212976"/>
            <a:ext cx="9622971" cy="3240360"/>
          </a:xfrm>
        </p:spPr>
        <p:txBody>
          <a:bodyPr/>
          <a:lstStyle/>
          <a:p>
            <a:pPr defTabSz="762000" eaLnBrk="1" hangingPunct="1">
              <a:spcBef>
                <a:spcPct val="25000"/>
              </a:spcBef>
            </a:pPr>
            <a:r>
              <a:rPr lang="de-DE" dirty="0"/>
              <a:t>Zuchtwertschätzung klassisch (Eigen-/</a:t>
            </a:r>
            <a:r>
              <a:rPr lang="de-DE" dirty="0" err="1"/>
              <a:t>Nachkommenleistungen</a:t>
            </a:r>
            <a:r>
              <a:rPr lang="de-DE" dirty="0"/>
              <a:t>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Milchrinder (Holstein, </a:t>
            </a:r>
            <a:r>
              <a:rPr lang="de-DE" dirty="0" err="1"/>
              <a:t>Red</a:t>
            </a:r>
            <a:r>
              <a:rPr lang="de-DE" dirty="0"/>
              <a:t> Holstein, Angler/</a:t>
            </a:r>
            <a:r>
              <a:rPr lang="de-DE" dirty="0" err="1"/>
              <a:t>Rotvieh</a:t>
            </a:r>
            <a:r>
              <a:rPr lang="de-DE" dirty="0"/>
              <a:t>, DN, DSN, Jersey)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Fleischrinder (11 Rassen)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Pferde: Merkmale Springen/Dressur (15), Exterieur (12)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Schweine (Mastleistungsmerkmale)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Schafe (Fruchtbarkeit, Mastleistung, Exterieur)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(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Hunde/Retriever: Ellbogen-Dysplasie und Hüftgelenks-Dysplasie</a:t>
            </a:r>
            <a:r>
              <a:rPr lang="de-DE" dirty="0"/>
              <a:t>) </a:t>
            </a:r>
          </a:p>
          <a:p>
            <a:pPr defTabSz="762000" eaLnBrk="1" hangingPunct="1">
              <a:spcBef>
                <a:spcPct val="25000"/>
              </a:spcBef>
            </a:pPr>
            <a:r>
              <a:rPr lang="de-DE" dirty="0"/>
              <a:t>Zuchtwertschätzung </a:t>
            </a:r>
            <a:r>
              <a:rPr lang="de-DE" dirty="0" err="1"/>
              <a:t>genomisch</a:t>
            </a:r>
            <a:r>
              <a:rPr lang="de-DE" dirty="0"/>
              <a:t> (Basis SNP-Typisierungen)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Zentrale Genom-Datenbank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 err="1"/>
              <a:t>genomische</a:t>
            </a:r>
            <a:r>
              <a:rPr lang="de-DE" dirty="0"/>
              <a:t> ZWS für Holstein, </a:t>
            </a:r>
            <a:r>
              <a:rPr lang="de-DE" dirty="0" err="1"/>
              <a:t>Red</a:t>
            </a:r>
            <a:r>
              <a:rPr lang="de-DE" dirty="0"/>
              <a:t> Holstein</a:t>
            </a:r>
          </a:p>
          <a:p>
            <a:pPr defTabSz="762000" eaLnBrk="1" hangingPunct="1">
              <a:spcBef>
                <a:spcPct val="25000"/>
              </a:spcBef>
            </a:pPr>
            <a:r>
              <a:rPr lang="de-DE" dirty="0"/>
              <a:t>Besondere Dienstleistungen</a:t>
            </a:r>
          </a:p>
          <a:p>
            <a:pPr lvl="1" defTabSz="762000" eaLnBrk="1" hangingPunct="1">
              <a:spcBef>
                <a:spcPts val="0"/>
              </a:spcBef>
            </a:pPr>
            <a:r>
              <a:rPr lang="de-DE" dirty="0"/>
              <a:t>Internetbasiertes Anpaarungsprogramm BAP</a:t>
            </a:r>
          </a:p>
          <a:p>
            <a:pPr defTabSz="762000" eaLnBrk="1" hangingPunct="1">
              <a:spcBef>
                <a:spcPct val="25000"/>
              </a:spcBef>
            </a:pPr>
            <a:endParaRPr lang="de-DE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87829" y="555170"/>
            <a:ext cx="8730952" cy="5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D9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b="0" dirty="0">
                <a:solidFill>
                  <a:schemeClr val="tx1"/>
                </a:solidFill>
              </a:rPr>
              <a:t>Produkte u. Dienstleistungen:</a:t>
            </a:r>
            <a:r>
              <a:rPr lang="de-DE" sz="2400" dirty="0">
                <a:solidFill>
                  <a:schemeClr val="tx1"/>
                </a:solidFill>
              </a:rPr>
              <a:t> Zuchtwertschätzung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6" name="Picture 4" descr="C:\Eigene Dateien\Eigene Bilder\bg1_z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40768"/>
            <a:ext cx="3672408" cy="17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BF810D6-464A-B5DD-7E49-8F9D0165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94E1B23E-8EA7-D117-7EC5-EE9C088DE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385714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57" y="116633"/>
            <a:ext cx="8409669" cy="504825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Datenfluss in der Milchviehzucht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79577" y="908721"/>
            <a:ext cx="1795684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Identifizierung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&amp; Registrierung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075261" y="908721"/>
            <a:ext cx="3960000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Herde	- Geb.dat.     - Geburtsverlauf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LOM	- Mutter	     - Geschlecht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279576" y="2103673"/>
            <a:ext cx="1796382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Besamung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(der Mutter)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075261" y="2103677"/>
            <a:ext cx="3960000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Besamungsbulle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Besamungsdatum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280273" y="3314169"/>
            <a:ext cx="1794988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Milchkontrolle</a:t>
            </a:r>
          </a:p>
          <a:p>
            <a:pPr algn="l" eaLnBrk="1" hangingPunct="1">
              <a:spcBef>
                <a:spcPct val="0"/>
              </a:spcBef>
            </a:pPr>
            <a:endParaRPr lang="de-DE" altLang="de-DE" sz="16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075958" y="3314170"/>
            <a:ext cx="3960000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Milchleistungsinformationen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Bedeckungen           - Abgangsgründe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280273" y="4518849"/>
            <a:ext cx="1794988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Herdbuch</a:t>
            </a:r>
          </a:p>
          <a:p>
            <a:pPr algn="l" eaLnBrk="1" hangingPunct="1">
              <a:spcBef>
                <a:spcPct val="0"/>
              </a:spcBef>
            </a:pPr>
            <a:endParaRPr lang="de-DE" altLang="de-DE" sz="16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075958" y="4518851"/>
            <a:ext cx="3960000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lang="de-DE" altLang="de-DE" sz="1600" b="0" dirty="0" err="1">
                <a:solidFill>
                  <a:srgbClr val="000000"/>
                </a:solidFill>
                <a:cs typeface="Arial" pitchFamily="34" charset="0"/>
              </a:rPr>
              <a:t>Exterieurdaten</a:t>
            </a:r>
            <a:endParaRPr lang="de-DE" altLang="de-DE" sz="1600" b="0" dirty="0">
              <a:solidFill>
                <a:srgbClr val="000000"/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Verkaufs- &amp; Schaudaten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5582913" y="1628801"/>
            <a:ext cx="0" cy="468140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5582913" y="2826572"/>
            <a:ext cx="0" cy="468140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5582913" y="5248656"/>
            <a:ext cx="0" cy="468140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5582913" y="4031252"/>
            <a:ext cx="0" cy="468140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290001" y="5733335"/>
            <a:ext cx="1795685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Zuchtwert-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 err="1">
                <a:solidFill>
                  <a:srgbClr val="000000"/>
                </a:solidFill>
                <a:cs typeface="Arial" pitchFamily="34" charset="0"/>
              </a:rPr>
              <a:t>schätzung</a:t>
            </a:r>
            <a:endParaRPr lang="de-DE" altLang="de-DE" sz="16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085686" y="5733337"/>
            <a:ext cx="3960000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- 56 Einzel-Merkmale</a:t>
            </a:r>
          </a:p>
          <a:p>
            <a:pPr algn="l" eaLnBrk="1" hangingPunct="1">
              <a:spcBef>
                <a:spcPct val="0"/>
              </a:spcBef>
            </a:pPr>
            <a:r>
              <a:rPr lang="de-DE" altLang="de-DE" sz="1600" b="0" dirty="0">
                <a:solidFill>
                  <a:srgbClr val="000000"/>
                </a:solidFill>
                <a:cs typeface="Arial" pitchFamily="34" charset="0"/>
              </a:rPr>
              <a:t>- Zusammenfassende Indizes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8031185" y="2467664"/>
            <a:ext cx="914400" cy="81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8031185" y="3716952"/>
            <a:ext cx="914400" cy="81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8031185" y="4869080"/>
            <a:ext cx="914400" cy="81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>
            <a:off x="8031185" y="6093216"/>
            <a:ext cx="914400" cy="81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9051017" y="2451032"/>
            <a:ext cx="0" cy="3672448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26"/>
          <p:cNvSpPr txBox="1">
            <a:spLocks noChangeArrowheads="1"/>
          </p:cNvSpPr>
          <p:nvPr/>
        </p:nvSpPr>
        <p:spPr bwMode="auto">
          <a:xfrm rot="5400000">
            <a:off x="7488933" y="4101855"/>
            <a:ext cx="4331451" cy="37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 bIns="4680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altLang="de-DE" dirty="0">
                <a:solidFill>
                  <a:srgbClr val="000000"/>
                </a:solidFill>
                <a:cs typeface="Arial" pitchFamily="34" charset="0"/>
              </a:rPr>
              <a:t>Daten-Konsolidierung &amp; Verifizierung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75CD6E1-D2B3-0DD8-D73C-8D7D068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FD2EE256-F607-02F4-860D-3FE0ADFAD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29</a:t>
            </a:fld>
            <a:endParaRPr lang="de-DE" alt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4102ED9-2AC5-A252-0D9F-6CF3D05618A2}"/>
              </a:ext>
            </a:extLst>
          </p:cNvPr>
          <p:cNvCxnSpPr/>
          <p:nvPr/>
        </p:nvCxnSpPr>
        <p:spPr bwMode="auto">
          <a:xfrm>
            <a:off x="1197429" y="1582766"/>
            <a:ext cx="8719457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B58BF15-7E11-A4D3-C2C0-8F48F7CBC122}"/>
              </a:ext>
            </a:extLst>
          </p:cNvPr>
          <p:cNvSpPr txBox="1"/>
          <p:nvPr/>
        </p:nvSpPr>
        <p:spPr>
          <a:xfrm>
            <a:off x="513517" y="985224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HIT-Datenbank</a:t>
            </a:r>
          </a:p>
        </p:txBody>
      </p:sp>
    </p:spTree>
    <p:extLst>
      <p:ext uri="{BB962C8B-B14F-4D97-AF65-F5344CB8AC3E}">
        <p14:creationId xmlns:p14="http://schemas.microsoft.com/office/powerpoint/2010/main" val="29699579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477" y="541989"/>
            <a:ext cx="6994525" cy="504825"/>
          </a:xfrm>
        </p:spPr>
        <p:txBody>
          <a:bodyPr/>
          <a:lstStyle/>
          <a:p>
            <a:r>
              <a:rPr lang="de-DE" sz="2400" dirty="0"/>
              <a:t>Deutschland: Struktur der Nutztierzucht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484" y="1400171"/>
            <a:ext cx="9514114" cy="4752553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2"/>
                </a:solidFill>
              </a:rPr>
              <a:t>Die Nutztierzucht ist föderal strukturiert; d.h. auf Ebene der Bundesländer</a:t>
            </a:r>
          </a:p>
          <a:p>
            <a:pPr lvl="1" eaLnBrk="1" hangingPunct="1"/>
            <a:r>
              <a:rPr lang="de-DE" sz="1800" dirty="0"/>
              <a:t>Organisationen auf Länderebene</a:t>
            </a:r>
          </a:p>
          <a:p>
            <a:pPr lvl="1" eaLnBrk="1" hangingPunct="1"/>
            <a:r>
              <a:rPr lang="de-DE" sz="1800" dirty="0"/>
              <a:t>Rechtlich zuständig sind die Länder-Ministerien</a:t>
            </a:r>
          </a:p>
          <a:p>
            <a:pPr marL="457200" lvl="1" indent="0" eaLnBrk="1" hangingPunct="1">
              <a:buNone/>
            </a:pPr>
            <a:endParaRPr lang="de-DE" sz="1800" dirty="0"/>
          </a:p>
          <a:p>
            <a:pPr eaLnBrk="1" hangingPunct="1"/>
            <a:r>
              <a:rPr lang="de-DE" sz="2000" dirty="0"/>
              <a:t>Das deutsche Tierzuchtgesetz regelt die Rahmenbedingungen für</a:t>
            </a:r>
          </a:p>
          <a:p>
            <a:pPr lvl="1" eaLnBrk="1" hangingPunct="1"/>
            <a:r>
              <a:rPr lang="de-DE" sz="1800" dirty="0"/>
              <a:t>Leistungserfassung (z.B. Milchkontrolle)</a:t>
            </a:r>
          </a:p>
          <a:p>
            <a:pPr lvl="1" eaLnBrk="1" hangingPunct="1"/>
            <a:r>
              <a:rPr lang="de-DE" sz="1800" dirty="0"/>
              <a:t>Herdbuchführung</a:t>
            </a:r>
          </a:p>
          <a:p>
            <a:pPr lvl="1" eaLnBrk="1" hangingPunct="1"/>
            <a:r>
              <a:rPr lang="de-DE" sz="1800" dirty="0"/>
              <a:t>Besamung</a:t>
            </a:r>
          </a:p>
          <a:p>
            <a:pPr lvl="1" eaLnBrk="1" hangingPunct="1"/>
            <a:r>
              <a:rPr lang="de-DE" sz="1800" dirty="0"/>
              <a:t>Zuchtwertschätzung</a:t>
            </a:r>
          </a:p>
          <a:p>
            <a:pPr lvl="1" eaLnBrk="1" hangingPunct="1"/>
            <a:r>
              <a:rPr lang="de-DE" sz="1800" dirty="0">
                <a:sym typeface="Wingdings" panose="05000000000000000000" pitchFamily="2" charset="2"/>
              </a:rPr>
              <a:t> alle regionalen Organisationen arbeiten nach gleichen Grundsätzen </a:t>
            </a:r>
            <a:br>
              <a:rPr lang="de-DE" sz="1800" dirty="0"/>
            </a:br>
            <a:endParaRPr lang="de-DE" sz="1800" dirty="0"/>
          </a:p>
          <a:p>
            <a:pPr eaLnBrk="1" hangingPunct="1"/>
            <a:r>
              <a:rPr lang="de-DE" sz="2000" dirty="0"/>
              <a:t>Länder-Behörden sind für Zulassung und Überwachung zuständig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7D9199C-286B-4777-6C71-F307FB31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CACEC4E-20E2-4710-CB22-CF2F7D427A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9221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2" y="555173"/>
            <a:ext cx="8207830" cy="5048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400" dirty="0"/>
              <a:t>Dienstleister für Rinderzuchtorganisationen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714500" y="1091480"/>
            <a:ext cx="8915400" cy="5361856"/>
            <a:chOff x="190500" y="1191344"/>
            <a:chExt cx="8915400" cy="5361856"/>
          </a:xfrm>
        </p:grpSpPr>
        <p:pic>
          <p:nvPicPr>
            <p:cNvPr id="35843" name="Picture 3" descr="P:\VIT\PowerPoint_Vorlagen\4_Entwuerfe\diagram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" t="14391" r="363" b="8118"/>
            <a:stretch>
              <a:fillRect/>
            </a:stretch>
          </p:blipFill>
          <p:spPr bwMode="auto">
            <a:xfrm>
              <a:off x="190500" y="1191344"/>
              <a:ext cx="8915400" cy="53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4953000" y="5445125"/>
              <a:ext cx="2209800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b="1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 b="0">
                  <a:solidFill>
                    <a:srgbClr val="008000"/>
                  </a:solidFill>
                  <a:latin typeface="Tahoma" pitchFamily="34" charset="0"/>
                </a:rPr>
                <a:t>Tierregistrierung</a:t>
              </a: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50838" y="1546225"/>
              <a:ext cx="1773434" cy="57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landwirtschaftlicher </a:t>
              </a:r>
            </a:p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Betrieb</a:t>
              </a: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990600" y="2454275"/>
              <a:ext cx="188595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Milchleistungsprüfung</a:t>
              </a:r>
              <a:br>
                <a:rPr lang="de-DE" sz="1400">
                  <a:solidFill>
                    <a:srgbClr val="0080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Tierregistrierung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990600" y="3521075"/>
              <a:ext cx="176847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Exterieurbeurteilung</a:t>
              </a:r>
              <a:br>
                <a:rPr lang="de-DE" sz="1400">
                  <a:solidFill>
                    <a:srgbClr val="0080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Tierverkäufe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990600" y="4495800"/>
              <a:ext cx="104140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Besamung</a:t>
              </a:r>
              <a:br>
                <a:rPr lang="de-DE" sz="1400">
                  <a:solidFill>
                    <a:srgbClr val="0080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Bedeckung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990600" y="5410200"/>
              <a:ext cx="1490216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 dirty="0">
                  <a:solidFill>
                    <a:srgbClr val="008000"/>
                  </a:solidFill>
                  <a:latin typeface="Tahoma" pitchFamily="34" charset="0"/>
                </a:rPr>
                <a:t>Tierregistrierung</a:t>
              </a: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2933700" y="2667000"/>
              <a:ext cx="1426609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Kontrollverband</a:t>
              </a: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2933700" y="3733800"/>
              <a:ext cx="1265155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Zuchtverband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933700" y="4759325"/>
              <a:ext cx="1621854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Besamungsstation</a:t>
              </a: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657600" y="5445125"/>
              <a:ext cx="1600200" cy="110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ts val="2000"/>
                </a:lnSpc>
              </a:pPr>
              <a:r>
                <a:rPr lang="de-DE" sz="1400" dirty="0">
                  <a:solidFill>
                    <a:srgbClr val="003300"/>
                  </a:solidFill>
                  <a:latin typeface="Tahoma" pitchFamily="34" charset="0"/>
                </a:rPr>
                <a:t>Herkunfts-</a:t>
              </a:r>
              <a:br>
                <a:rPr lang="de-DE" sz="1400" dirty="0">
                  <a:solidFill>
                    <a:srgbClr val="003300"/>
                  </a:solidFill>
                  <a:latin typeface="Tahoma" pitchFamily="34" charset="0"/>
                </a:rPr>
              </a:br>
              <a:r>
                <a:rPr lang="de-DE" sz="1400" dirty="0" err="1">
                  <a:solidFill>
                    <a:srgbClr val="003300"/>
                  </a:solidFill>
                  <a:latin typeface="Tahoma" pitchFamily="34" charset="0"/>
                </a:rPr>
                <a:t>sicherung</a:t>
              </a:r>
              <a:br>
                <a:rPr lang="de-DE" sz="1400">
                  <a:solidFill>
                    <a:srgbClr val="0033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HI-Tier, </a:t>
              </a:r>
              <a:endParaRPr lang="de-DE" sz="1400" dirty="0">
                <a:solidFill>
                  <a:srgbClr val="003300"/>
                </a:solidFill>
                <a:latin typeface="Tahoma" pitchFamily="34" charset="0"/>
              </a:endParaRPr>
            </a:p>
            <a:p>
              <a:pPr eaLnBrk="0" hangingPunct="0">
                <a:lnSpc>
                  <a:spcPts val="2000"/>
                </a:lnSpc>
              </a:pPr>
              <a:r>
                <a:rPr lang="de-DE" sz="1400" dirty="0" err="1">
                  <a:solidFill>
                    <a:srgbClr val="003300"/>
                  </a:solidFill>
                  <a:latin typeface="Tahoma" pitchFamily="34" charset="0"/>
                </a:rPr>
                <a:t>Sanitel</a:t>
              </a:r>
              <a:endParaRPr lang="de-DE" sz="1400" dirty="0">
                <a:solidFill>
                  <a:srgbClr val="003300"/>
                </a:solidFill>
                <a:latin typeface="Tahoma" pitchFamily="34" charset="0"/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4953000" y="4495800"/>
              <a:ext cx="153987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Besamungsdaten</a:t>
              </a:r>
              <a:br>
                <a:rPr lang="de-DE" sz="1400">
                  <a:solidFill>
                    <a:srgbClr val="0080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Rechnungswesen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4953000" y="3505200"/>
              <a:ext cx="1738313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Herdbuchführung</a:t>
              </a:r>
              <a:br>
                <a:rPr lang="de-DE" sz="1400">
                  <a:solidFill>
                    <a:srgbClr val="0080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Verkaufsabwicklung</a:t>
              </a: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4953000" y="2454275"/>
              <a:ext cx="153987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Zwischenberichte</a:t>
              </a:r>
              <a:br>
                <a:rPr lang="de-DE" sz="1400">
                  <a:solidFill>
                    <a:srgbClr val="0080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8000"/>
                  </a:solidFill>
                  <a:latin typeface="Tahoma" pitchFamily="34" charset="0"/>
                </a:rPr>
                <a:t>Jahresabschluss</a:t>
              </a:r>
            </a:p>
          </p:txBody>
        </p:sp>
        <p:sp>
          <p:nvSpPr>
            <p:cNvPr id="35857" name="Rectangle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7543800" y="2330450"/>
              <a:ext cx="1219200" cy="4572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58" name="Rectangle 18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7543800" y="30289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59" name="Rectangle 19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7543800" y="37020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60" name="Rectangle 20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7543800" y="43878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61" name="Rectangle 21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7543800" y="5073650"/>
              <a:ext cx="121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62" name="Rectangle 2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7543800" y="5759450"/>
              <a:ext cx="1219200" cy="4572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7543800" y="2232025"/>
              <a:ext cx="1037463" cy="57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Genom-</a:t>
              </a:r>
              <a:br>
                <a:rPr lang="de-DE" sz="1400">
                  <a:solidFill>
                    <a:srgbClr val="0033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Datenbank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7566025" y="2917825"/>
              <a:ext cx="994183" cy="57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Leistungs-</a:t>
              </a:r>
              <a:br>
                <a:rPr lang="de-DE" sz="1400">
                  <a:solidFill>
                    <a:srgbClr val="0033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prüfung</a:t>
              </a:r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7543800" y="3625850"/>
              <a:ext cx="945195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Herdbuch</a:t>
              </a:r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7543800" y="4311650"/>
              <a:ext cx="1009507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Besamung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7543800" y="4997450"/>
              <a:ext cx="1175065" cy="32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Fakturierung</a:t>
              </a:r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7543800" y="5683250"/>
              <a:ext cx="1040478" cy="57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Zuchtwert-</a:t>
              </a:r>
              <a:br>
                <a:rPr lang="de-DE" sz="1400">
                  <a:solidFill>
                    <a:srgbClr val="003300"/>
                  </a:solidFill>
                  <a:latin typeface="Tahoma" pitchFamily="34" charset="0"/>
                </a:rPr>
              </a:b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Schätzung</a:t>
              </a:r>
            </a:p>
          </p:txBody>
        </p: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7754938" y="1254125"/>
              <a:ext cx="1094915" cy="834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Datenbank-</a:t>
              </a:r>
            </a:p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system</a:t>
              </a:r>
            </a:p>
            <a:p>
              <a:pPr>
                <a:lnSpc>
                  <a:spcPts val="2000"/>
                </a:lnSpc>
              </a:pPr>
              <a:r>
                <a:rPr lang="de-DE" sz="1400">
                  <a:solidFill>
                    <a:srgbClr val="003300"/>
                  </a:solidFill>
                  <a:latin typeface="Tahoma" pitchFamily="34" charset="0"/>
                </a:rPr>
                <a:t>Rind</a:t>
              </a:r>
            </a:p>
          </p:txBody>
        </p:sp>
        <p:pic>
          <p:nvPicPr>
            <p:cNvPr id="35870" name="Picture 30" descr="P:\VIT\PowerPoint_Vorlagen\4_Entwuerfe\iconKlein_besamun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038" y="4378325"/>
              <a:ext cx="5254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1" name="Picture 31" descr="P:\VIT\PowerPoint_Vorlagen\4_Entwuerfe\iconKlein_fakturieru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038" y="5064125"/>
              <a:ext cx="5254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2" name="Picture 32" descr="P:\VIT\PowerPoint_Vorlagen\4_Entwuerfe\iconKlein_genom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038" y="2320925"/>
              <a:ext cx="5254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3" name="Picture 33" descr="P:\VIT\PowerPoint_Vorlagen\4_Entwuerfe\iconKlein_herdbuch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038" y="3692525"/>
              <a:ext cx="5254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4" name="Picture 34" descr="P:\VIT\PowerPoint_Vorlagen\4_Entwuerfe\iconKlein_leistun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038" y="3006725"/>
              <a:ext cx="5254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5" name="Picture 35" descr="P:\VIT\PowerPoint_Vorlagen\4_Entwuerfe\iconKlein_zuchtwert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038" y="5749925"/>
              <a:ext cx="5254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6" name="Picture 36" descr="P:\VIT\PowerPoint_Vorlagen\4_Entwuerfe\diagramm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" t="84200" r="75079" b="12546"/>
            <a:stretch>
              <a:fillRect/>
            </a:stretch>
          </p:blipFill>
          <p:spPr bwMode="auto">
            <a:xfrm>
              <a:off x="304800" y="6207125"/>
              <a:ext cx="2060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C57D243-C944-612A-1750-86C87208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947A75A2-80BC-46F0-183A-DAB968909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F07E3-41B1-4508-8783-E298CDBA0FB4}" type="datetime4">
              <a:rPr lang="de-DE" smtClean="0">
                <a:solidFill>
                  <a:schemeClr val="bg1"/>
                </a:solidFill>
              </a:rPr>
              <a:pPr eaLnBrk="1" hangingPunct="1"/>
              <a:t>10. August 2023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4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4970463" y="6524626"/>
            <a:ext cx="2133600" cy="2889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chemeClr val="bg1"/>
                </a:solidFill>
              </a:rPr>
              <a:t>Seite </a:t>
            </a:r>
            <a:fld id="{C22DE82F-585E-422F-83FC-D0E4455B9046}" type="slidenum">
              <a:rPr lang="de-DE" smtClean="0">
                <a:solidFill>
                  <a:schemeClr val="bg1"/>
                </a:solidFill>
              </a:rPr>
              <a:pPr eaLnBrk="1" hangingPunct="1"/>
              <a:t>31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524000" y="3244334"/>
            <a:ext cx="184731" cy="369332"/>
          </a:xfrm>
          <a:prstGeom prst="rect">
            <a:avLst/>
          </a:prstGeom>
          <a:solidFill>
            <a:srgbClr val="008D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6149" name="Picture 3" descr="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071813" y="5502276"/>
            <a:ext cx="58086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de-DE" sz="3000">
                <a:solidFill>
                  <a:schemeClr val="bg1"/>
                </a:solidFill>
              </a:rPr>
              <a:t>Service &amp; Daten aus einer Quelle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7104063" y="3644900"/>
            <a:ext cx="431800" cy="431800"/>
          </a:xfrm>
          <a:prstGeom prst="rect">
            <a:avLst/>
          </a:prstGeom>
          <a:solidFill>
            <a:srgbClr val="008D9A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8113713" y="3644900"/>
            <a:ext cx="431800" cy="431800"/>
          </a:xfrm>
          <a:prstGeom prst="rect">
            <a:avLst/>
          </a:prstGeom>
          <a:solidFill>
            <a:srgbClr val="008D9A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7104063" y="4148138"/>
            <a:ext cx="431800" cy="431800"/>
          </a:xfrm>
          <a:prstGeom prst="rect">
            <a:avLst/>
          </a:prstGeom>
          <a:solidFill>
            <a:srgbClr val="68AC1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7608888" y="4148138"/>
            <a:ext cx="431800" cy="431800"/>
          </a:xfrm>
          <a:prstGeom prst="rect">
            <a:avLst/>
          </a:prstGeom>
          <a:solidFill>
            <a:srgbClr val="008D9A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8113713" y="4148138"/>
            <a:ext cx="431800" cy="431800"/>
          </a:xfrm>
          <a:prstGeom prst="rect">
            <a:avLst/>
          </a:prstGeom>
          <a:solidFill>
            <a:srgbClr val="68AC1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7104063" y="4652963"/>
            <a:ext cx="431800" cy="431800"/>
          </a:xfrm>
          <a:prstGeom prst="rect">
            <a:avLst/>
          </a:prstGeom>
          <a:solidFill>
            <a:srgbClr val="68AC1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7608888" y="4652963"/>
            <a:ext cx="431800" cy="431800"/>
          </a:xfrm>
          <a:prstGeom prst="rect">
            <a:avLst/>
          </a:prstGeom>
          <a:solidFill>
            <a:srgbClr val="68AC1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8113713" y="4652963"/>
            <a:ext cx="431800" cy="431800"/>
          </a:xfrm>
          <a:prstGeom prst="rect">
            <a:avLst/>
          </a:prstGeom>
          <a:solidFill>
            <a:srgbClr val="68AC1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159" name="Picture 13" descr="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9" y="2997200"/>
            <a:ext cx="3514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006784-0A1D-6455-D490-0DC8C0BA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-129583"/>
            <a:ext cx="1399872" cy="70869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49999D-C7C7-5136-CD26-60F44726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688" y="-128868"/>
            <a:ext cx="1399872" cy="70869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44D4ED-37FE-1111-FAA6-2C2351965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159" y="-147308"/>
            <a:ext cx="1399872" cy="70869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A4AD64-5A02-40B0-8180-0F92D68C7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357" y="-152557"/>
            <a:ext cx="1399872" cy="70869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4C8D54-2F5D-9B8A-F416-13837975E6F3}"/>
              </a:ext>
            </a:extLst>
          </p:cNvPr>
          <p:cNvSpPr txBox="1"/>
          <p:nvPr/>
        </p:nvSpPr>
        <p:spPr>
          <a:xfrm>
            <a:off x="1462403" y="5273913"/>
            <a:ext cx="9144000" cy="1323439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Danke für Ihre Aufmerksamkeit !</a:t>
            </a:r>
          </a:p>
          <a:p>
            <a:pPr algn="ctr"/>
            <a:r>
              <a:rPr lang="de-DE" sz="4000" dirty="0"/>
              <a:t>Bitte Fragen und Diskussion</a:t>
            </a:r>
          </a:p>
        </p:txBody>
      </p:sp>
    </p:spTree>
    <p:extLst>
      <p:ext uri="{BB962C8B-B14F-4D97-AF65-F5344CB8AC3E}">
        <p14:creationId xmlns:p14="http://schemas.microsoft.com/office/powerpoint/2010/main" val="21893467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EF5C-A1F6-B36F-3B44-EB8A98E3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Milchrinderzucht in Deutschland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A44FB-7FAB-A451-97FC-8FD63E91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4945273" cy="2869861"/>
          </a:xfrm>
        </p:spPr>
        <p:txBody>
          <a:bodyPr/>
          <a:lstStyle/>
          <a:p>
            <a:r>
              <a:rPr lang="de-DE" sz="2000" i="1" kern="0" dirty="0"/>
              <a:t>11,04 Mio. Rinder</a:t>
            </a:r>
          </a:p>
          <a:p>
            <a:pPr lvl="1"/>
            <a:r>
              <a:rPr lang="de-DE" sz="1800" i="1" kern="0" dirty="0"/>
              <a:t>3.833.000 Milchkühe</a:t>
            </a:r>
          </a:p>
          <a:p>
            <a:pPr lvl="1"/>
            <a:r>
              <a:rPr lang="de-DE" sz="1800" i="1" kern="0" dirty="0"/>
              <a:t>   612.000 Mutterkühe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de-DE" sz="1800" i="1" kern="0" dirty="0"/>
          </a:p>
          <a:p>
            <a:r>
              <a:rPr lang="de-DE" sz="2000" b="1" kern="0" dirty="0"/>
              <a:t>3.833.000 Milchkühe</a:t>
            </a:r>
          </a:p>
          <a:p>
            <a:pPr lvl="1"/>
            <a:r>
              <a:rPr lang="de-DE" sz="1800" kern="0" dirty="0"/>
              <a:t>in 54.800 Betrieben (</a:t>
            </a:r>
            <a:r>
              <a:rPr lang="de-DE" sz="1800" kern="0" dirty="0">
                <a:sym typeface="Symbol"/>
              </a:rPr>
              <a:t> 70 Kühe/Betr.)</a:t>
            </a:r>
          </a:p>
          <a:p>
            <a:pPr lvl="1"/>
            <a:r>
              <a:rPr lang="de-DE" sz="1800" kern="0" dirty="0">
                <a:sym typeface="Symbol"/>
              </a:rPr>
              <a:t>88% unter Milchkontrolle</a:t>
            </a:r>
          </a:p>
          <a:p>
            <a:pPr lvl="1"/>
            <a:r>
              <a:rPr lang="de-DE" sz="1800" kern="0" dirty="0">
                <a:sym typeface="Symbol"/>
              </a:rPr>
              <a:t>67% im Herdbuch</a:t>
            </a:r>
          </a:p>
          <a:p>
            <a:pPr lvl="1"/>
            <a:r>
              <a:rPr lang="de-DE" sz="1800" kern="0" dirty="0">
                <a:sym typeface="Symbol"/>
              </a:rPr>
              <a:t>&gt;90% KB (3,6 Mio. Erst-Besamungen)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B419F7-0E7C-E64F-3208-ABEC489E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10. August 2023</a:t>
            </a:fld>
            <a:endParaRPr lang="de-DE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C2FBCC-8E24-E197-FA35-B0A311DAD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D94FF3E-91AF-967C-280B-5FAB1D9F4CB3}"/>
              </a:ext>
            </a:extLst>
          </p:cNvPr>
          <p:cNvSpPr/>
          <p:nvPr/>
        </p:nvSpPr>
        <p:spPr bwMode="auto">
          <a:xfrm>
            <a:off x="6240016" y="4314868"/>
            <a:ext cx="340584" cy="4572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</a:pPr>
            <a:endParaRPr lang="de-DE">
              <a:latin typeface="Arial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62BA20-D68F-B4B3-5DA0-42EE075F4B80}"/>
              </a:ext>
            </a:extLst>
          </p:cNvPr>
          <p:cNvSpPr/>
          <p:nvPr/>
        </p:nvSpPr>
        <p:spPr bwMode="auto">
          <a:xfrm rot="16200000">
            <a:off x="6261316" y="4536872"/>
            <a:ext cx="340584" cy="4572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</a:pPr>
            <a:endParaRPr lang="de-DE">
              <a:latin typeface="Arial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5627952-AB57-6367-FC15-6B42ABC2DE43}"/>
              </a:ext>
            </a:extLst>
          </p:cNvPr>
          <p:cNvGrpSpPr/>
          <p:nvPr/>
        </p:nvGrpSpPr>
        <p:grpSpPr>
          <a:xfrm>
            <a:off x="604615" y="859972"/>
            <a:ext cx="10089928" cy="5638800"/>
            <a:chOff x="-919385" y="838200"/>
            <a:chExt cx="10089928" cy="563880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CEB1D4A-6FAC-EB2B-0657-1D1D08B28A16}"/>
                </a:ext>
              </a:extLst>
            </p:cNvPr>
            <p:cNvGrpSpPr/>
            <p:nvPr/>
          </p:nvGrpSpPr>
          <p:grpSpPr>
            <a:xfrm>
              <a:off x="-919385" y="838200"/>
              <a:ext cx="10089928" cy="5638800"/>
              <a:chOff x="-4338328" y="838200"/>
              <a:chExt cx="10089928" cy="5638800"/>
            </a:xfrm>
          </p:grpSpPr>
          <p:pic>
            <p:nvPicPr>
              <p:cNvPr id="12" name="Picture 5" descr="J:\V I T\Protokoll\Karte Deutschland mit Luxemburg - ohne Ländername _ farbig.bmp">
                <a:extLst>
                  <a:ext uri="{FF2B5EF4-FFF2-40B4-BE49-F238E27FC236}">
                    <a16:creationId xmlns:a16="http://schemas.microsoft.com/office/drawing/2014/main" id="{D9BFD1C1-EE05-6A38-044E-75495F23AC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7751" y="838200"/>
                <a:ext cx="4185633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83DCA7A7-A79E-3C76-5CF0-67BCAA27E595}"/>
                  </a:ext>
                </a:extLst>
              </p:cNvPr>
              <p:cNvSpPr/>
              <p:nvPr/>
            </p:nvSpPr>
            <p:spPr bwMode="auto">
              <a:xfrm rot="20914613">
                <a:off x="2186125" y="4428907"/>
                <a:ext cx="3048564" cy="1949548"/>
              </a:xfrm>
              <a:prstGeom prst="ellipse">
                <a:avLst/>
              </a:prstGeom>
              <a:noFill/>
              <a:ln w="25400" cap="flat" cmpd="sng" algn="ctr">
                <a:solidFill>
                  <a:srgbClr val="93460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D9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8D9A"/>
                  </a:buClr>
                </a:pPr>
                <a:r>
                  <a:rPr lang="de-DE" sz="3600" dirty="0">
                    <a:solidFill>
                      <a:srgbClr val="934607"/>
                    </a:solidFill>
                    <a:latin typeface="Arial" charset="0"/>
                  </a:rPr>
                  <a:t>Fleckvieh</a:t>
                </a:r>
                <a:endParaRPr lang="de-DE" dirty="0">
                  <a:solidFill>
                    <a:srgbClr val="934607"/>
                  </a:solidFill>
                  <a:latin typeface="Arial" charset="0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0D7B54D8-DB13-7B5A-EADB-F149A86AEAD7}"/>
                  </a:ext>
                </a:extLst>
              </p:cNvPr>
              <p:cNvSpPr/>
              <p:nvPr/>
            </p:nvSpPr>
            <p:spPr bwMode="auto">
              <a:xfrm>
                <a:off x="3117732" y="5391706"/>
                <a:ext cx="792088" cy="989621"/>
              </a:xfrm>
              <a:prstGeom prst="ellipse">
                <a:avLst/>
              </a:prstGeom>
              <a:noFill/>
              <a:ln w="25400" cap="flat" cmpd="sng" algn="ctr">
                <a:solidFill>
                  <a:srgbClr val="6B5B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D9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8D9A"/>
                  </a:buClr>
                </a:pPr>
                <a:endParaRPr lang="de-DE" sz="900" dirty="0">
                  <a:solidFill>
                    <a:srgbClr val="906D0A"/>
                  </a:solidFill>
                  <a:latin typeface="Arial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4C5E8789-E850-22DC-EFC0-9464259A55D4}"/>
                  </a:ext>
                </a:extLst>
              </p:cNvPr>
              <p:cNvSpPr/>
              <p:nvPr/>
            </p:nvSpPr>
            <p:spPr bwMode="auto">
              <a:xfrm rot="19752212">
                <a:off x="1211416" y="1204127"/>
                <a:ext cx="4540184" cy="3312368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8D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D9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008D9A"/>
                  </a:buClr>
                </a:pPr>
                <a:r>
                  <a:rPr lang="de-DE" sz="3600" dirty="0">
                    <a:solidFill>
                      <a:srgbClr val="008D9A"/>
                    </a:solidFill>
                    <a:latin typeface="Arial" charset="0"/>
                  </a:rPr>
                  <a:t>Holstein</a:t>
                </a:r>
                <a:endParaRPr lang="de-DE" dirty="0">
                  <a:solidFill>
                    <a:srgbClr val="008D9A"/>
                  </a:solidFill>
                  <a:latin typeface="Arial" charset="0"/>
                </a:endParaRPr>
              </a:p>
            </p:txBody>
          </p:sp>
          <p:sp>
            <p:nvSpPr>
              <p:cNvPr id="16" name="Inhaltsplatzhalter 3">
                <a:extLst>
                  <a:ext uri="{FF2B5EF4-FFF2-40B4-BE49-F238E27FC236}">
                    <a16:creationId xmlns:a16="http://schemas.microsoft.com/office/drawing/2014/main" id="{E02C5BD5-2BBA-ABA2-C322-15B45A0CE1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4338328" y="4437988"/>
                <a:ext cx="5200415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r>
                  <a:rPr lang="de-DE" kern="0" dirty="0">
                    <a:sym typeface="Symbol"/>
                  </a:rPr>
                  <a:t>Rasseverteilung:</a:t>
                </a:r>
              </a:p>
              <a:p>
                <a:pPr lvl="2"/>
                <a:r>
                  <a:rPr lang="de-DE" kern="0" dirty="0">
                    <a:sym typeface="Symbol"/>
                  </a:rPr>
                  <a:t>59% Holstein</a:t>
                </a:r>
              </a:p>
              <a:p>
                <a:pPr lvl="2"/>
                <a:r>
                  <a:rPr lang="de-DE" kern="0" dirty="0">
                    <a:sym typeface="Symbol"/>
                  </a:rPr>
                  <a:t>27% </a:t>
                </a:r>
                <a:r>
                  <a:rPr lang="de-DE" sz="1800" kern="0" dirty="0">
                    <a:sym typeface="Symbol"/>
                  </a:rPr>
                  <a:t>Fleckvieh</a:t>
                </a:r>
                <a:endParaRPr lang="de-DE" kern="0" dirty="0">
                  <a:sym typeface="Symbol"/>
                </a:endParaRPr>
              </a:p>
              <a:p>
                <a:pPr lvl="2"/>
                <a:r>
                  <a:rPr lang="de-DE" kern="0" dirty="0">
                    <a:sym typeface="Symbol"/>
                  </a:rPr>
                  <a:t>  4% Braunvieh</a:t>
                </a:r>
              </a:p>
              <a:p>
                <a:pPr lvl="2"/>
                <a:r>
                  <a:rPr lang="de-DE" kern="0" dirty="0">
                    <a:sym typeface="Symbol"/>
                  </a:rPr>
                  <a:t>  10% sonstige (inkl. 6% Kreuzungen)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AF80735-FCC2-66E1-D571-B9CADF00568E}"/>
                </a:ext>
              </a:extLst>
            </p:cNvPr>
            <p:cNvSpPr txBox="1"/>
            <p:nvPr/>
          </p:nvSpPr>
          <p:spPr bwMode="auto">
            <a:xfrm rot="16200000">
              <a:off x="6430720" y="5742034"/>
              <a:ext cx="106150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de-DE" sz="1100" b="1" dirty="0">
                  <a:solidFill>
                    <a:srgbClr val="6B5B2F"/>
                  </a:solidFill>
                </a:rPr>
                <a:t>Brown Swiss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633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15" y="598717"/>
            <a:ext cx="6994525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Milchrinderzucht in Deutschland</a:t>
            </a:r>
            <a:endParaRPr lang="de-DE" sz="2400" dirty="0"/>
          </a:p>
        </p:txBody>
      </p:sp>
      <p:pic>
        <p:nvPicPr>
          <p:cNvPr id="15367" name="Picture 5" descr="J:\V I T\Protokoll\Karte Deutschland mit Luxemburg - ohne Ländername _ farbig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01" y="838200"/>
            <a:ext cx="418563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240016" y="4293096"/>
            <a:ext cx="340584" cy="4572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</a:pPr>
            <a:endParaRPr lang="de-DE"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 rot="16200000">
            <a:off x="6261316" y="4515100"/>
            <a:ext cx="340584" cy="4572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</a:pPr>
            <a:endParaRPr lang="de-DE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98715" y="1137780"/>
            <a:ext cx="6559979" cy="28672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11,04 Mio. Rinder</a:t>
            </a:r>
          </a:p>
          <a:p>
            <a:pPr lvl="1">
              <a:spcBef>
                <a:spcPts val="200"/>
              </a:spcBef>
            </a:pPr>
            <a:r>
              <a:rPr lang="de-DE" sz="1800" i="1" dirty="0">
                <a:solidFill>
                  <a:schemeClr val="bg1">
                    <a:lumMod val="50000"/>
                  </a:schemeClr>
                </a:solidFill>
              </a:rPr>
              <a:t>3.833.000 Milchkühe</a:t>
            </a:r>
          </a:p>
          <a:p>
            <a:pPr lvl="1">
              <a:spcBef>
                <a:spcPts val="200"/>
              </a:spcBef>
            </a:pPr>
            <a:r>
              <a:rPr lang="de-DE" sz="1800" i="1" dirty="0">
                <a:solidFill>
                  <a:schemeClr val="bg1">
                    <a:lumMod val="50000"/>
                  </a:schemeClr>
                </a:solidFill>
              </a:rPr>
              <a:t>   612.000 Mutterkühe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de-DE" sz="5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3.833.000 Milchkühe</a:t>
            </a:r>
          </a:p>
          <a:p>
            <a:pPr lvl="1">
              <a:spcBef>
                <a:spcPts val="200"/>
              </a:spcBef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in 54.800 Betrieben (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 70 Kühe/Betr.)</a:t>
            </a:r>
          </a:p>
          <a:p>
            <a:pPr lvl="1">
              <a:spcBef>
                <a:spcPts val="200"/>
              </a:spcBef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88% unter Milchkontrolle</a:t>
            </a:r>
          </a:p>
          <a:p>
            <a:pPr lvl="1">
              <a:spcBef>
                <a:spcPts val="200"/>
              </a:spcBef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67% im Herdbuch</a:t>
            </a:r>
          </a:p>
          <a:p>
            <a:pPr lvl="1">
              <a:spcBef>
                <a:spcPts val="200"/>
              </a:spcBef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&gt;90% KB (3,6 Mio. Erst-Besamungen)</a:t>
            </a:r>
          </a:p>
        </p:txBody>
      </p:sp>
      <p:sp>
        <p:nvSpPr>
          <p:cNvPr id="31" name="Inhaltsplatzhalter 3"/>
          <p:cNvSpPr txBox="1">
            <a:spLocks/>
          </p:cNvSpPr>
          <p:nvPr/>
        </p:nvSpPr>
        <p:spPr bwMode="auto">
          <a:xfrm>
            <a:off x="587831" y="3741303"/>
            <a:ext cx="6658121" cy="162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200"/>
              </a:spcBef>
            </a:pPr>
            <a:r>
              <a:rPr lang="de-DE" sz="1800" kern="0" dirty="0">
                <a:solidFill>
                  <a:schemeClr val="bg1">
                    <a:lumMod val="50000"/>
                  </a:schemeClr>
                </a:solidFill>
                <a:sym typeface="Symbol"/>
              </a:rPr>
              <a:t>Rasseverteilung:</a:t>
            </a:r>
          </a:p>
          <a:p>
            <a:pPr lvl="2">
              <a:spcBef>
                <a:spcPts val="200"/>
              </a:spcBef>
            </a:pPr>
            <a:r>
              <a:rPr lang="de-DE" sz="1800" kern="0" dirty="0">
                <a:solidFill>
                  <a:schemeClr val="bg1">
                    <a:lumMod val="50000"/>
                  </a:schemeClr>
                </a:solidFill>
                <a:sym typeface="Symbol"/>
              </a:rPr>
              <a:t>59% Holstein</a:t>
            </a:r>
          </a:p>
          <a:p>
            <a:pPr lvl="2">
              <a:spcBef>
                <a:spcPts val="200"/>
              </a:spcBef>
            </a:pPr>
            <a:r>
              <a:rPr lang="de-DE" sz="1800" kern="0" dirty="0">
                <a:solidFill>
                  <a:schemeClr val="bg1">
                    <a:lumMod val="50000"/>
                  </a:schemeClr>
                </a:solidFill>
                <a:sym typeface="Symbol"/>
              </a:rPr>
              <a:t>27% Fleckvieh</a:t>
            </a:r>
          </a:p>
          <a:p>
            <a:pPr lvl="2">
              <a:spcBef>
                <a:spcPts val="200"/>
              </a:spcBef>
            </a:pPr>
            <a:r>
              <a:rPr lang="de-DE" sz="1800" kern="0" dirty="0">
                <a:solidFill>
                  <a:schemeClr val="bg1">
                    <a:lumMod val="50000"/>
                  </a:schemeClr>
                </a:solidFill>
                <a:sym typeface="Symbol"/>
              </a:rPr>
              <a:t>  4% Braunvieh</a:t>
            </a:r>
          </a:p>
          <a:p>
            <a:pPr lvl="2">
              <a:spcBef>
                <a:spcPts val="200"/>
              </a:spcBef>
            </a:pPr>
            <a:r>
              <a:rPr lang="de-DE" sz="1800" kern="0" dirty="0">
                <a:solidFill>
                  <a:schemeClr val="bg1">
                    <a:lumMod val="50000"/>
                  </a:schemeClr>
                </a:solidFill>
                <a:sym typeface="Symbol"/>
              </a:rPr>
              <a:t>  10% sonstige (inkl. 6% Kreuzungen)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7EC89A-62B2-43D4-8482-9BE5F4DF15F3}"/>
              </a:ext>
            </a:extLst>
          </p:cNvPr>
          <p:cNvGrpSpPr/>
          <p:nvPr/>
        </p:nvGrpSpPr>
        <p:grpSpPr>
          <a:xfrm>
            <a:off x="598716" y="1473558"/>
            <a:ext cx="9817765" cy="4815991"/>
            <a:chOff x="-925285" y="1473558"/>
            <a:chExt cx="9817765" cy="4815991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-925285" y="1473558"/>
              <a:ext cx="9817765" cy="4815991"/>
              <a:chOff x="-925285" y="1473558"/>
              <a:chExt cx="9817765" cy="4815991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5193675" y="1473558"/>
                <a:ext cx="3698805" cy="4293628"/>
                <a:chOff x="5193675" y="1473558"/>
                <a:chExt cx="3698805" cy="4293628"/>
              </a:xfrm>
            </p:grpSpPr>
            <p:pic>
              <p:nvPicPr>
                <p:cNvPr id="17" name="Picture 7" descr="N:\RIND\HB\HF\VOST.bmp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00A800"/>
                    </a:clrFrom>
                    <a:clrTo>
                      <a:srgbClr val="00A8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74" t="1880" r="2538"/>
                <a:stretch>
                  <a:fillRect/>
                </a:stretch>
              </p:blipFill>
              <p:spPr bwMode="auto">
                <a:xfrm>
                  <a:off x="5739697" y="1804473"/>
                  <a:ext cx="268165" cy="383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3" descr="N:\RIND\HB\HF\SRB.bmp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7299" y="4968025"/>
                  <a:ext cx="505636" cy="46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CC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15" descr="N:\RIND\HB\HF\RUW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3675" y="3776730"/>
                  <a:ext cx="697875" cy="342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16" descr="N:\RIND\HB\HF\RBW.bmp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46633" y="5365124"/>
                  <a:ext cx="432941" cy="402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CC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17" descr="N:\RIND\HB\HF\RSH.bmp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0267" y="1473558"/>
                  <a:ext cx="542792" cy="297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CC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18" descr="W:\KKuwan\Logos\OHG.bmp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4693" y="2777365"/>
                  <a:ext cx="471712" cy="296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9" descr="N:\Schaf_Ziege\Ausschreibung OviCap\Fragenkatalog\Abbildungen\Embleme\logo_masterrind.gif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EFEFEF"/>
                    </a:clrFrom>
                    <a:clrTo>
                      <a:srgbClr val="EFEFE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29" t="16347" b="-798"/>
                <a:stretch>
                  <a:fillRect/>
                </a:stretch>
              </p:blipFill>
              <p:spPr bwMode="auto">
                <a:xfrm>
                  <a:off x="6072480" y="2545724"/>
                  <a:ext cx="1083968" cy="218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19" descr="N:\Schaf_Ziege\Ausschreibung OviCap\Fragenkatalog\Abbildungen\Embleme\logo_masterrind.gif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EFEFEF"/>
                    </a:clrFrom>
                    <a:clrTo>
                      <a:srgbClr val="EFEFE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29" t="16347" b="-798"/>
                <a:stretch>
                  <a:fillRect/>
                </a:stretch>
              </p:blipFill>
              <p:spPr bwMode="auto">
                <a:xfrm>
                  <a:off x="7808512" y="3570636"/>
                  <a:ext cx="1083968" cy="218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Grafik 32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25" t="2473" r="85625" b="50000"/>
                <a:stretch/>
              </p:blipFill>
              <p:spPr>
                <a:xfrm>
                  <a:off x="7452320" y="1700808"/>
                  <a:ext cx="514350" cy="347663"/>
                </a:xfrm>
                <a:prstGeom prst="rect">
                  <a:avLst/>
                </a:prstGeom>
              </p:spPr>
            </p:pic>
            <p:pic>
              <p:nvPicPr>
                <p:cNvPr id="34" name="Grafik 33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25" t="2473" r="85625" b="50000"/>
                <a:stretch/>
              </p:blipFill>
              <p:spPr>
                <a:xfrm>
                  <a:off x="7226771" y="3016002"/>
                  <a:ext cx="514350" cy="347663"/>
                </a:xfrm>
                <a:prstGeom prst="rect">
                  <a:avLst/>
                </a:prstGeom>
              </p:spPr>
            </p:pic>
          </p:grpSp>
          <p:sp>
            <p:nvSpPr>
              <p:cNvPr id="16" name="Inhaltsplatzhalter 3"/>
              <p:cNvSpPr txBox="1">
                <a:spLocks/>
              </p:cNvSpPr>
              <p:nvPr/>
            </p:nvSpPr>
            <p:spPr bwMode="auto">
              <a:xfrm>
                <a:off x="-925285" y="5222878"/>
                <a:ext cx="7369494" cy="1066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D9A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200"/>
                  </a:spcBef>
                </a:pPr>
                <a:r>
                  <a:rPr lang="de-DE" sz="1800" kern="0" dirty="0">
                    <a:sym typeface="Symbol"/>
                  </a:rPr>
                  <a:t>Organisationsstruktur: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de-DE" sz="1800" kern="0" dirty="0">
                    <a:sym typeface="Symbol"/>
                  </a:rPr>
                  <a:t>regionale Organisationen (MLP, HB, KB)</a:t>
                </a:r>
              </a:p>
              <a:p>
                <a:pPr lvl="2">
                  <a:spcBef>
                    <a:spcPts val="200"/>
                  </a:spcBef>
                </a:pPr>
                <a:r>
                  <a:rPr lang="de-DE" sz="1800" kern="0" dirty="0">
                    <a:sym typeface="Symbol"/>
                  </a:rPr>
                  <a:t>Herdbuch u. KB meist fusioniert</a:t>
                </a:r>
                <a:endParaRPr lang="de-DE" sz="1800" kern="0" dirty="0"/>
              </a:p>
            </p:txBody>
          </p:sp>
        </p:grpSp>
        <p:pic>
          <p:nvPicPr>
            <p:cNvPr id="35" name="Picture 2" descr="https://service.vit.de/bulli-web/assets/images/verbandlogos/QN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905396"/>
              <a:ext cx="652370" cy="17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s://service.vit.de/bulli-web/assets/images/verbandlogos/QN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468" y="3833388"/>
              <a:ext cx="652370" cy="17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service.vit.de/bulli-web/assets/images/verbandlogos/RBB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490" y="2877250"/>
              <a:ext cx="525141" cy="312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38" y="2105906"/>
            <a:ext cx="635739" cy="4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Gerade Verbindung mit Pfeil 27"/>
          <p:cNvCxnSpPr/>
          <p:nvPr/>
        </p:nvCxnSpPr>
        <p:spPr bwMode="auto">
          <a:xfrm flipH="1">
            <a:off x="8395881" y="1489496"/>
            <a:ext cx="2759985" cy="852175"/>
          </a:xfrm>
          <a:prstGeom prst="straightConnector1">
            <a:avLst/>
          </a:prstGeom>
          <a:noFill/>
          <a:ln w="50800" cap="flat" cmpd="sng" algn="ctr">
            <a:solidFill>
              <a:srgbClr val="008D9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Datumsplatzhalter 3">
            <a:extLst>
              <a:ext uri="{FF2B5EF4-FFF2-40B4-BE49-F238E27FC236}">
                <a16:creationId xmlns:a16="http://schemas.microsoft.com/office/drawing/2014/main" id="{623C10D7-298A-41E0-A8C4-338162E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3" name="Foliennummernplatzhalter 4">
            <a:extLst>
              <a:ext uri="{FF2B5EF4-FFF2-40B4-BE49-F238E27FC236}">
                <a16:creationId xmlns:a16="http://schemas.microsoft.com/office/drawing/2014/main" id="{B8DC764C-D3EB-4EFA-84F0-00C563A08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BAFDFD6-841E-4B59-C116-54A730A7E2A0}"/>
              </a:ext>
            </a:extLst>
          </p:cNvPr>
          <p:cNvSpPr txBox="1">
            <a:spLocks/>
          </p:cNvSpPr>
          <p:nvPr/>
        </p:nvSpPr>
        <p:spPr bwMode="auto">
          <a:xfrm>
            <a:off x="598713" y="6142754"/>
            <a:ext cx="7369494" cy="4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spcBef>
                <a:spcPts val="200"/>
              </a:spcBef>
            </a:pPr>
            <a:r>
              <a:rPr lang="de-DE" sz="1800" kern="0" dirty="0">
                <a:sym typeface="Symbol"/>
              </a:rPr>
              <a:t>Datenverarbeitung meist zentralisiert</a:t>
            </a:r>
            <a:endParaRPr lang="de-DE" sz="1800" kern="0" dirty="0"/>
          </a:p>
        </p:txBody>
      </p:sp>
    </p:spTree>
    <p:extLst>
      <p:ext uri="{BB962C8B-B14F-4D97-AF65-F5344CB8AC3E}">
        <p14:creationId xmlns:p14="http://schemas.microsoft.com/office/powerpoint/2010/main" val="2283617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548681"/>
            <a:ext cx="8366126" cy="5048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Deutschland: Datenverarbeitung in der Milchrinderzucht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71599"/>
            <a:ext cx="10972800" cy="4937719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2"/>
                </a:solidFill>
              </a:rPr>
              <a:t>Im Prinzip verarbeitet jede regionale Organisation ihre Daten selbst,</a:t>
            </a:r>
          </a:p>
          <a:p>
            <a:pPr eaLnBrk="1" hangingPunct="1"/>
            <a:r>
              <a:rPr lang="de-DE" sz="2000" dirty="0">
                <a:solidFill>
                  <a:schemeClr val="tx2"/>
                </a:solidFill>
              </a:rPr>
              <a:t>aber viele Organisationen haben die Datenverarbeitung an spezialisierte Dienstleister </a:t>
            </a:r>
            <a:r>
              <a:rPr lang="de-DE" sz="2000" b="1" dirty="0" err="1">
                <a:solidFill>
                  <a:schemeClr val="tx2"/>
                </a:solidFill>
              </a:rPr>
              <a:t>vit</a:t>
            </a:r>
            <a:r>
              <a:rPr lang="de-DE" sz="2000" dirty="0">
                <a:solidFill>
                  <a:schemeClr val="tx2"/>
                </a:solidFill>
              </a:rPr>
              <a:t> übertragen</a:t>
            </a:r>
          </a:p>
          <a:p>
            <a:pPr eaLnBrk="1" hangingPunct="1"/>
            <a:r>
              <a:rPr lang="de-DE" sz="2000" b="1" dirty="0" err="1">
                <a:solidFill>
                  <a:schemeClr val="tx2"/>
                </a:solidFill>
              </a:rPr>
              <a:t>vit</a:t>
            </a:r>
            <a:r>
              <a:rPr lang="de-DE" sz="2000" dirty="0">
                <a:solidFill>
                  <a:schemeClr val="tx2"/>
                </a:solidFill>
              </a:rPr>
              <a:t>:</a:t>
            </a:r>
          </a:p>
          <a:p>
            <a:pPr lvl="1" eaLnBrk="1" hangingPunct="1"/>
            <a:r>
              <a:rPr lang="de-DE" sz="1800" dirty="0"/>
              <a:t>HB-Datenverarbeitung für alle 12 Milchrasse-Zuchtorganisationen</a:t>
            </a:r>
          </a:p>
          <a:p>
            <a:pPr lvl="1" eaLnBrk="1" hangingPunct="1"/>
            <a:r>
              <a:rPr lang="de-DE" sz="1800" dirty="0"/>
              <a:t>8 Milchkontroll-Organisationen mit 70% aller Holstein-Kühe</a:t>
            </a:r>
          </a:p>
          <a:p>
            <a:pPr lvl="1" eaLnBrk="1" hangingPunct="1"/>
            <a:r>
              <a:rPr lang="de-DE" sz="1800" dirty="0"/>
              <a:t>6 Besamungs-Organisationen mit 40% der Erstbesamungen auf Holsteins</a:t>
            </a:r>
          </a:p>
          <a:p>
            <a:pPr lvl="1" eaLnBrk="1" hangingPunct="1">
              <a:buNone/>
            </a:pPr>
            <a:endParaRPr lang="de-DE" sz="1800" dirty="0"/>
          </a:p>
          <a:p>
            <a:pPr eaLnBrk="1" hangingPunct="1"/>
            <a:r>
              <a:rPr lang="de-DE" sz="2000" dirty="0"/>
              <a:t>Auch Luxembourg (CONVIS) lässt alle Daten bei </a:t>
            </a:r>
            <a:r>
              <a:rPr lang="de-DE" sz="2000" b="1" dirty="0" err="1"/>
              <a:t>vit</a:t>
            </a:r>
            <a:r>
              <a:rPr lang="de-DE" sz="2000" dirty="0"/>
              <a:t> verarbeiten </a:t>
            </a:r>
          </a:p>
          <a:p>
            <a:pPr lvl="1" eaLnBrk="1" hangingPunct="1">
              <a:buNone/>
            </a:pPr>
            <a:endParaRPr lang="de-DE" sz="1800" dirty="0"/>
          </a:p>
          <a:p>
            <a:pPr eaLnBrk="1" hangingPunct="1"/>
            <a:r>
              <a:rPr lang="de-DE" sz="2000" dirty="0"/>
              <a:t>Alle Organisationen (auch die mit eigener Datenverarbeitung) müssen ihre Daten für die Zuchtwertschätzung an </a:t>
            </a:r>
            <a:r>
              <a:rPr lang="de-DE" sz="2000" b="1" dirty="0" err="1"/>
              <a:t>vit</a:t>
            </a:r>
            <a:r>
              <a:rPr lang="de-DE" sz="2000" dirty="0"/>
              <a:t> liefern</a:t>
            </a:r>
          </a:p>
          <a:p>
            <a:pPr lvl="1" eaLnBrk="1" hangingPunct="1"/>
            <a:r>
              <a:rPr lang="de-DE" sz="1800" dirty="0"/>
              <a:t>Auch Luxembourg lässt Zuchtwertschätzung bei </a:t>
            </a:r>
            <a:r>
              <a:rPr lang="de-DE" sz="2000" b="1" dirty="0" err="1"/>
              <a:t>vit</a:t>
            </a:r>
            <a:r>
              <a:rPr lang="de-DE" sz="1800" dirty="0"/>
              <a:t> durchführen</a:t>
            </a:r>
          </a:p>
          <a:p>
            <a:pPr lvl="1" eaLnBrk="1" hangingPunct="1"/>
            <a:r>
              <a:rPr lang="de-DE" sz="1800" dirty="0"/>
              <a:t>Auch Österreich lässt Zuchtwertschätzung bei </a:t>
            </a:r>
            <a:r>
              <a:rPr lang="de-DE" sz="2000" b="1" dirty="0" err="1"/>
              <a:t>vit</a:t>
            </a:r>
            <a:endParaRPr lang="de-DE" sz="1800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D823AB0-32FF-BBFB-AFAF-1DC4A4C0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D983149-DCAD-A3DD-903F-4BFB80EE1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013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547912"/>
            <a:ext cx="8366126" cy="5048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400" dirty="0" err="1"/>
              <a:t>vit</a:t>
            </a:r>
            <a:r>
              <a:rPr lang="de-DE" sz="2400" dirty="0"/>
              <a:t>: Dienstleister für Informationsverarbeitung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1" y="1345746"/>
            <a:ext cx="9601199" cy="4680545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err="1">
                <a:solidFill>
                  <a:schemeClr val="tx2"/>
                </a:solidFill>
              </a:rPr>
              <a:t>vit</a:t>
            </a:r>
            <a:r>
              <a:rPr lang="de-DE" sz="2000" dirty="0">
                <a:solidFill>
                  <a:schemeClr val="tx2"/>
                </a:solidFill>
              </a:rPr>
              <a:t> = Vereinigte Informationssysteme Tierhaltung </a:t>
            </a:r>
            <a:r>
              <a:rPr lang="de-DE" sz="2000" dirty="0" err="1">
                <a:solidFill>
                  <a:schemeClr val="tx2"/>
                </a:solidFill>
              </a:rPr>
              <a:t>w.V</a:t>
            </a:r>
            <a:r>
              <a:rPr lang="de-DE" sz="2000" dirty="0">
                <a:solidFill>
                  <a:schemeClr val="tx2"/>
                </a:solidFill>
              </a:rPr>
              <a:t>.</a:t>
            </a:r>
            <a:endParaRPr lang="de-DE" sz="2000" dirty="0"/>
          </a:p>
          <a:p>
            <a:pPr eaLnBrk="1" hangingPunct="1">
              <a:spcBef>
                <a:spcPct val="50000"/>
              </a:spcBef>
            </a:pPr>
            <a:r>
              <a:rPr lang="de-DE" dirty="0"/>
              <a:t>Unabhängiges Datenverarbeitungs-Dienstleistungszentrum für Landwirtschaft, insbesondere Tierhaltung</a:t>
            </a:r>
          </a:p>
          <a:p>
            <a:pPr lvl="1" eaLnBrk="1" hangingPunct="1"/>
            <a:r>
              <a:rPr lang="de-DE" dirty="0"/>
              <a:t>Alle Tierarten (Milchrinder, Fleischrinder, Pferde, Schafe/Ziegen, Schweine)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/>
              <a:t>Genossenschaftlich organisiert (non-profit)</a:t>
            </a:r>
          </a:p>
          <a:p>
            <a:pPr lvl="1" eaLnBrk="1" hangingPunct="1"/>
            <a:r>
              <a:rPr lang="de-DE" dirty="0"/>
              <a:t>Mitglieder sind landwirtschaftliche </a:t>
            </a:r>
            <a:r>
              <a:rPr lang="de-DE" u="sng" dirty="0"/>
              <a:t>Organisationen</a:t>
            </a:r>
          </a:p>
          <a:p>
            <a:pPr eaLnBrk="1" hangingPunct="1">
              <a:spcBef>
                <a:spcPct val="50000"/>
              </a:spcBef>
            </a:pPr>
            <a:r>
              <a:rPr lang="de-DE" b="1" dirty="0" err="1"/>
              <a:t>vit</a:t>
            </a:r>
            <a:r>
              <a:rPr lang="de-DE" dirty="0"/>
              <a:t> arbeitet bundesweit und im (deutschsprachigen) Ausland</a:t>
            </a:r>
          </a:p>
          <a:p>
            <a:pPr lvl="1" eaLnBrk="1" hangingPunct="1"/>
            <a:r>
              <a:rPr lang="de-DE" dirty="0"/>
              <a:t>Für Mitglieder und Kunden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/>
              <a:t>Ca. 130 Mitarbeiter und 14,5 Mio. € Umsatz</a:t>
            </a:r>
          </a:p>
          <a:p>
            <a:pPr lvl="1" eaLnBrk="1" hangingPunct="1"/>
            <a:r>
              <a:rPr lang="de-DE" dirty="0"/>
              <a:t>Wichtigster Bereich ist Datenverarbeitung für Milchrinder mit ca. 50 % des Umsatzes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/>
              <a:t>Finanzierung</a:t>
            </a:r>
          </a:p>
          <a:p>
            <a:pPr lvl="1" eaLnBrk="1" hangingPunct="1"/>
            <a:r>
              <a:rPr lang="de-DE" dirty="0"/>
              <a:t>98% leistungsabhängige Einnahmen für Serviceleistungen</a:t>
            </a:r>
          </a:p>
          <a:p>
            <a:pPr lvl="1" eaLnBrk="1" hangingPunct="1"/>
            <a:r>
              <a:rPr lang="de-DE" dirty="0"/>
              <a:t>  2% Mitgliedsbeiträge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FA80F-DFF8-D747-4412-58BE0DC0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7944AD-E586-A1A7-A21A-5622CAEA2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70463" y="6524626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722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kumente und Einstellungen\SASCHULZ\Eigene Dateien\Bild 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15" y="1329531"/>
            <a:ext cx="7413486" cy="510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835240" y="605246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</a:rPr>
              <a:t>Winter 1967 / 1968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552701" y="3244334"/>
            <a:ext cx="1847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599" y="559710"/>
            <a:ext cx="79984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Anfänge des Tierzuchtstandortes Verden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33AB152-3B21-D3DB-4822-B58BB5B3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10.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05744941-196B-541C-3F15-BA6D1431E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992830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rgbClr val="FFFFFF"/>
                </a:solidFill>
              </a:rPr>
              <a:t>Seite </a:t>
            </a:r>
            <a:fld id="{E49DBE3C-36E0-4CF6-8304-21368963F152}" type="slidenum">
              <a:rPr lang="de-DE" altLang="de-DE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31372" y="557218"/>
            <a:ext cx="9147630" cy="504825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Technischer Betrieb / TÜV Zertifizierung</a:t>
            </a:r>
          </a:p>
        </p:txBody>
      </p:sp>
      <p:sp>
        <p:nvSpPr>
          <p:cNvPr id="50180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31372" y="1484313"/>
            <a:ext cx="9590541" cy="43926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Zertifizierung nach „TÜV </a:t>
            </a:r>
            <a:r>
              <a:rPr lang="de-DE" altLang="de-DE" kern="0" dirty="0" err="1">
                <a:solidFill>
                  <a:srgbClr val="000000"/>
                </a:solidFill>
              </a:rPr>
              <a:t>PROFiCERT</a:t>
            </a:r>
            <a:r>
              <a:rPr lang="de-DE" altLang="de-DE" kern="0" dirty="0">
                <a:solidFill>
                  <a:srgbClr val="000000"/>
                </a:solidFill>
              </a:rPr>
              <a:t>-plus geprüftes Rechenzentrum / Planung - Ausführung - Betrieb Stufe 3“</a:t>
            </a:r>
          </a:p>
          <a:p>
            <a:pPr eaLnBrk="1" hangingPunct="1"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Zertifizierungsstufe 3 „Sehr hoher Schutzbedarf mit sehr hohen Verfügbarkeitsanforderungen“</a:t>
            </a:r>
          </a:p>
          <a:p>
            <a:pPr marL="457200" lvl="1" indent="0" eaLnBrk="1" hangingPunct="1">
              <a:buNone/>
            </a:pPr>
            <a:endParaRPr lang="de-DE" altLang="de-DE" dirty="0"/>
          </a:p>
        </p:txBody>
      </p:sp>
      <p:graphicFrame>
        <p:nvGraphicFramePr>
          <p:cNvPr id="5018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81874"/>
              </p:ext>
            </p:extLst>
          </p:nvPr>
        </p:nvGraphicFramePr>
        <p:xfrm>
          <a:off x="8120743" y="1908854"/>
          <a:ext cx="3144839" cy="4447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981" imgH="9075240" progId="AcroExch.Document.11">
                  <p:embed/>
                </p:oleObj>
              </mc:Choice>
              <mc:Fallback>
                <p:oleObj name="Acrobat Document" r:id="rId2" imgW="6415981" imgH="9075240" progId="AcroExch.Document.11">
                  <p:embed/>
                  <p:pic>
                    <p:nvPicPr>
                      <p:cNvPr id="5018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0743" y="1908854"/>
                        <a:ext cx="3144839" cy="4447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90793"/>
              </p:ext>
            </p:extLst>
          </p:nvPr>
        </p:nvGraphicFramePr>
        <p:xfrm>
          <a:off x="6143853" y="3855146"/>
          <a:ext cx="1743074" cy="151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55234" imgH="571320" progId="AcroExch.Document.11">
                  <p:embed/>
                </p:oleObj>
              </mc:Choice>
              <mc:Fallback>
                <p:oleObj name="Acrobat Document" r:id="rId4" imgW="655234" imgH="571320" progId="AcroExch.Document.11">
                  <p:embed/>
                  <p:pic>
                    <p:nvPicPr>
                      <p:cNvPr id="50183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853" y="3855146"/>
                        <a:ext cx="1743074" cy="1518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hteck 2"/>
          <p:cNvSpPr>
            <a:spLocks noChangeArrowheads="1"/>
          </p:cNvSpPr>
          <p:nvPr/>
        </p:nvSpPr>
        <p:spPr bwMode="auto">
          <a:xfrm>
            <a:off x="5078413" y="3198814"/>
            <a:ext cx="13367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>
                <a:solidFill>
                  <a:srgbClr val="FFFFFF"/>
                </a:solidFill>
              </a:rPr>
              <a:t> </a:t>
            </a:r>
            <a:fld id="{45AFB712-4853-4903-B053-83D07768D0B1}" type="datetime4">
              <a:rPr lang="de-DE" altLang="de-DE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10. August 2023</a:t>
            </a:fld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0185" name="Rechteck 4"/>
          <p:cNvSpPr>
            <a:spLocks noChangeArrowheads="1"/>
          </p:cNvSpPr>
          <p:nvPr/>
        </p:nvSpPr>
        <p:spPr bwMode="auto">
          <a:xfrm>
            <a:off x="1981200" y="6559551"/>
            <a:ext cx="1293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6C4444D-1910-4EF8-8F57-592C3905F99E}" type="datetime4">
              <a:rPr lang="de-DE" altLang="de-DE" sz="12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10. August 2023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423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it-ppt-template-wiss">
  <a:themeElements>
    <a:clrScheme name="vit-ppt-template-wi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-ppt-template-w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anose="05000000000000000000" pitchFamily="2" charset="2"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anose="05000000000000000000" pitchFamily="2" charset="2"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it-ppt-template-wi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t-template">
  <a:themeElements>
    <a:clrScheme name="vit-ppt-template-wi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-ppt-template-w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t-ppt-template-wi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C539B364DF84F8D0FBC8381FAE62F" ma:contentTypeVersion="2" ma:contentTypeDescription="Ein neues Dokument erstellen." ma:contentTypeScope="" ma:versionID="c0832b6096f4c06e83f688c368414078">
  <xsd:schema xmlns:xsd="http://www.w3.org/2001/XMLSchema" xmlns:xs="http://www.w3.org/2001/XMLSchema" xmlns:p="http://schemas.microsoft.com/office/2006/metadata/properties" xmlns:ns2="cd78171f-6185-4bdc-8466-81ac55b065b7" targetNamespace="http://schemas.microsoft.com/office/2006/metadata/properties" ma:root="true" ma:fieldsID="8625b2b925bc18e64bc62b747ac50137" ns2:_="">
    <xsd:import namespace="cd78171f-6185-4bdc-8466-81ac55b06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8171f-6185-4bdc-8466-81ac55b06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4F8B4-6943-40E2-AC1E-9ECBD4E89F7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d78171f-6185-4bdc-8466-81ac55b065b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978870-23FE-42F2-A388-937DBDB2B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B5C2D-C615-46F9-A256-4F41DF744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8171f-6185-4bdc-8466-81ac55b06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1855</Words>
  <Application>Microsoft Office PowerPoint</Application>
  <PresentationFormat>Breitbild</PresentationFormat>
  <Paragraphs>420</Paragraphs>
  <Slides>31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vit-ppt-template-wiss</vt:lpstr>
      <vt:lpstr>vit-template</vt:lpstr>
      <vt:lpstr>Acrobat Document</vt:lpstr>
      <vt:lpstr>Workshop „Rechtliche Regulierung und Betrieb von Zucht- und Informationssystemen in der Tierzucht in der EU und Deutschland“, 16. August 2023   Online-Teil Informationssysteme im Bereich der Tierhaltung in Deutschland</vt:lpstr>
      <vt:lpstr>Einleitung</vt:lpstr>
      <vt:lpstr>Deutschland: Struktur der Nutztierzucht</vt:lpstr>
      <vt:lpstr>Milchrinderzucht in Deutschland</vt:lpstr>
      <vt:lpstr>Milchrinderzucht in Deutschland</vt:lpstr>
      <vt:lpstr>Deutschland: Datenverarbeitung in der Milchrinderzucht</vt:lpstr>
      <vt:lpstr>vit: Dienstleister für Informationsverarbeitung</vt:lpstr>
      <vt:lpstr>PowerPoint-Präsentation</vt:lpstr>
      <vt:lpstr>Technischer Betrieb / TÜV Zertifizierung</vt:lpstr>
      <vt:lpstr>PowerPoint-Präsentation</vt:lpstr>
      <vt:lpstr>Zentrale Identifikation und Bewegungskontrolle</vt:lpstr>
      <vt:lpstr>Daten in Veterinär-Datenbank HIT</vt:lpstr>
      <vt:lpstr>Registrierung: erfasste Basis-Daten auch als Rinderpass</vt:lpstr>
      <vt:lpstr>PowerPoint-Präsentation</vt:lpstr>
      <vt:lpstr>Datenerhebung Milchleistungsprüfung</vt:lpstr>
      <vt:lpstr>Datenerhebung im Milchlabor</vt:lpstr>
      <vt:lpstr>Daten-Zusammenführung und Verarbeitung</vt:lpstr>
      <vt:lpstr>Daten für den Betrieb</vt:lpstr>
      <vt:lpstr>Daten für den Betrieb</vt:lpstr>
      <vt:lpstr>Daten für den Betrieb</vt:lpstr>
      <vt:lpstr>PowerPoint-Präsentation</vt:lpstr>
      <vt:lpstr>Herdbuch: Verkaufs- und Schaumanagement</vt:lpstr>
      <vt:lpstr>PowerPoint-Präsentation</vt:lpstr>
      <vt:lpstr>Produkte u. Dienstleistungen: Service für Landwirte</vt:lpstr>
      <vt:lpstr>PowerPoint-Präsentation</vt:lpstr>
      <vt:lpstr>Struktur der Nutztierzucht am Beispiel Pferdezucht</vt:lpstr>
      <vt:lpstr>PowerPoint-Präsentation</vt:lpstr>
      <vt:lpstr>PowerPoint-Präsentation</vt:lpstr>
      <vt:lpstr>Datenfluss in der Milchviehzucht</vt:lpstr>
      <vt:lpstr>Dienstleister für Rinderzuchtorganisationen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Polman Leen</dc:creator>
  <cp:lastModifiedBy>Rensing Stefan</cp:lastModifiedBy>
  <cp:revision>261</cp:revision>
  <dcterms:created xsi:type="dcterms:W3CDTF">2022-03-14T12:28:34Z</dcterms:created>
  <dcterms:modified xsi:type="dcterms:W3CDTF">2023-08-10T16:02:35Z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0x010100920C539B364DF84F8D0FBC8381FAE62F</vt:lpwstr>
  </property>
</Properties>
</file>