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7" r:id="rId6"/>
    <p:sldMasterId id="2147483690" r:id="rId7"/>
    <p:sldMasterId id="2147483703" r:id="rId8"/>
  </p:sldMasterIdLst>
  <p:notesMasterIdLst>
    <p:notesMasterId r:id="rId40"/>
  </p:notesMasterIdLst>
  <p:sldIdLst>
    <p:sldId id="1448" r:id="rId9"/>
    <p:sldId id="1588" r:id="rId10"/>
    <p:sldId id="2525" r:id="rId11"/>
    <p:sldId id="1449" r:id="rId12"/>
    <p:sldId id="1450" r:id="rId13"/>
    <p:sldId id="1451" r:id="rId14"/>
    <p:sldId id="392" r:id="rId15"/>
    <p:sldId id="697" r:id="rId16"/>
    <p:sldId id="1453" r:id="rId17"/>
    <p:sldId id="1454" r:id="rId18"/>
    <p:sldId id="1457" r:id="rId19"/>
    <p:sldId id="490" r:id="rId20"/>
    <p:sldId id="1471" r:id="rId21"/>
    <p:sldId id="1476" r:id="rId22"/>
    <p:sldId id="425" r:id="rId23"/>
    <p:sldId id="1482" r:id="rId24"/>
    <p:sldId id="2558" r:id="rId25"/>
    <p:sldId id="1387" r:id="rId26"/>
    <p:sldId id="2559" r:id="rId27"/>
    <p:sldId id="2352" r:id="rId28"/>
    <p:sldId id="1605" r:id="rId29"/>
    <p:sldId id="1606" r:id="rId30"/>
    <p:sldId id="1607" r:id="rId31"/>
    <p:sldId id="2530" r:id="rId32"/>
    <p:sldId id="1486" r:id="rId33"/>
    <p:sldId id="2531" r:id="rId34"/>
    <p:sldId id="2535" r:id="rId35"/>
    <p:sldId id="2533" r:id="rId36"/>
    <p:sldId id="2537" r:id="rId37"/>
    <p:sldId id="2538" r:id="rId38"/>
    <p:sldId id="2539" r:id="rId3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A9B3"/>
    <a:srgbClr val="FF9933"/>
    <a:srgbClr val="1583A6"/>
    <a:srgbClr val="3399FF"/>
    <a:srgbClr val="7CC5CA"/>
    <a:srgbClr val="F3F9FA"/>
    <a:srgbClr val="E7F3F4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286" autoAdjust="0"/>
  </p:normalViewPr>
  <p:slideViewPr>
    <p:cSldViewPr snapToGrid="0">
      <p:cViewPr varScale="1">
        <p:scale>
          <a:sx n="94" d="100"/>
          <a:sy n="94" d="100"/>
        </p:scale>
        <p:origin x="123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5E736-AA7D-4151-B7E5-674D3D524EA6}" type="datetimeFigureOut">
              <a:rPr lang="de-DE" smtClean="0"/>
              <a:t>14.08.2023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C1295-3F20-4DC7-8D3A-20BE30320B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708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BRS-Bericht 2021 (Ausgabe 2022):</a:t>
            </a:r>
          </a:p>
          <a:p>
            <a:r>
              <a:rPr lang="de-DE" dirty="0"/>
              <a:t>Tab. 4.2 (Umfang der Milchleistungsprüfung)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Tab. 4.7 (Durchschnittsleistungen</a:t>
            </a:r>
            <a:r>
              <a:rPr lang="de-DE" baseline="0" dirty="0"/>
              <a:t> von MLP-Kühen nach Rassen</a:t>
            </a:r>
            <a:r>
              <a:rPr lang="de-DE" dirty="0"/>
              <a:t>)</a:t>
            </a:r>
          </a:p>
          <a:p>
            <a:r>
              <a:rPr lang="de-DE" dirty="0"/>
              <a:t>Tab. 4.17 (Anwendung ICAR-anerkannter MLP-Prüfmethoden)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Tab. 4.3 (Herdbuchdichte in MLP-Betrieben)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979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949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1295-3F20-4DC7-8D3A-20BE30320BFF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9284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dirty="0">
                <a:solidFill>
                  <a:schemeClr val="tx1"/>
                </a:solidFill>
              </a:rPr>
              <a:t>N:zws/Veröffentlichungen/Leistungsentwicklung_bis_2021.xlsx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92B2-CA43-4100-A424-366EA8FD4A99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385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BBEC8C-32AF-4DA1-814F-76DD4C41498B}" type="slidenum">
              <a:rPr lang="de-DE"/>
              <a:pPr/>
              <a:t>9</a:t>
            </a:fld>
            <a:endParaRPr lang="de-DE"/>
          </a:p>
        </p:txBody>
      </p:sp>
      <p:sp>
        <p:nvSpPr>
          <p:cNvPr id="24064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1613" y="509588"/>
            <a:ext cx="4530725" cy="2549525"/>
          </a:xfrm>
          <a:ln/>
        </p:spPr>
      </p:sp>
      <p:sp>
        <p:nvSpPr>
          <p:cNvPr id="24064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334701" y="3228553"/>
            <a:ext cx="7345330" cy="3125222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53203" indent="-289693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58773" indent="-231755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22283" indent="-231755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85792" indent="-231755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49301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3012811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76320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939830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68D289D6-D00F-4F06-9818-571D00698F83}" type="slidenum">
              <a:rPr lang="de-DE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10</a:t>
            </a:fld>
            <a:endParaRPr lang="de-DE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3" y="754063"/>
            <a:ext cx="6592887" cy="3709987"/>
          </a:xfrm>
          <a:ln w="12700" cap="flat">
            <a:solidFill>
              <a:schemeClr val="tx1"/>
            </a:solidFill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787" y="4714912"/>
            <a:ext cx="5032795" cy="4463302"/>
          </a:xfrm>
          <a:noFill/>
        </p:spPr>
        <p:txBody>
          <a:bodyPr lIns="102842" tIns="53081" rIns="102842" bIns="53081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53203" indent="-289693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58773" indent="-231755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22283" indent="-231755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85792" indent="-231755" defTabSz="952769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49301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3012811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76320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939830" indent="-231755" defTabSz="95276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fld id="{3BEEA17D-BC8C-4BBD-AC8E-C56218DE2B43}" type="slidenum">
              <a:rPr lang="de-DE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de-DE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763" y="754063"/>
            <a:ext cx="6592887" cy="3709987"/>
          </a:xfrm>
          <a:ln w="12700" cap="flat">
            <a:solidFill>
              <a:schemeClr val="tx1"/>
            </a:solidFill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787" y="4714912"/>
            <a:ext cx="5032795" cy="4463302"/>
          </a:xfrm>
          <a:noFill/>
        </p:spPr>
        <p:txBody>
          <a:bodyPr lIns="102842" tIns="53081" rIns="102842" bIns="53081"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>
                <a:latin typeface="Arial" pitchFamily="34" charset="0"/>
              </a:rPr>
              <a:t>Früher: starke Beachtung des direkten Zuchtwertes (Färsenbulle), langfristig aber maternaler Zuchtwert wichtiger</a:t>
            </a:r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7FFA7E-5A38-4514-A13D-7DA2506CEDF3}" type="slidenum">
              <a:rPr lang="de-DE" smtClean="0"/>
              <a:pPr eaLnBrk="1" hangingPunct="1"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N:\Geschaeftsbereich\Biometrie\ZWS Veröffentlichung\ZWS-Beschreibung\181205_Zusammensetzung_Indizes_RZGesund.pptx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1295-3F20-4DC7-8D3A-20BE30320BF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69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230 bis 600 kg Milch, je nach Laktation </a:t>
            </a:r>
          </a:p>
          <a:p>
            <a:r>
              <a:rPr lang="de-DE" dirty="0"/>
              <a:t>6 bis 19 kg Fett, je nach Laktation</a:t>
            </a:r>
          </a:p>
          <a:p>
            <a:r>
              <a:rPr lang="de-DE" dirty="0"/>
              <a:t>8 bis 19 kg Protein, je nach Laktation</a:t>
            </a:r>
          </a:p>
          <a:p>
            <a:endParaRPr lang="de-DE" dirty="0"/>
          </a:p>
          <a:p>
            <a:r>
              <a:rPr lang="de-DE" dirty="0"/>
              <a:t>N:\Geschaeftsbereich\Biometrie\Persistenz\plots_zw_pers_daughters_AI_bulls\L1_mkg_top_bottom_table.2208.xlsx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C1295-3F20-4DC7-8D3A-20BE30320BFF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1982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lienbildplatzhalter 1">
            <a:extLst>
              <a:ext uri="{FF2B5EF4-FFF2-40B4-BE49-F238E27FC236}">
                <a16:creationId xmlns:a16="http://schemas.microsoft.com/office/drawing/2014/main" id="{2398B6F1-314F-4FBC-86E9-8979A0CA1F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Notizenplatzhalter 2">
            <a:extLst>
              <a:ext uri="{FF2B5EF4-FFF2-40B4-BE49-F238E27FC236}">
                <a16:creationId xmlns:a16="http://schemas.microsoft.com/office/drawing/2014/main" id="{F55C0C83-98DD-42C5-AFCE-3553E5B1B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N:\Geschaeftsbereich\Biometrie\DHV\BRS_Innovationsgruppe\Ökonomische Gesamtzuchtwert\Merkmale_2001t.xls</a:t>
            </a:r>
          </a:p>
          <a:p>
            <a:r>
              <a:rPr lang="de-DE" altLang="de-DE" dirty="0">
                <a:latin typeface="Arial" panose="020B0604020202020204" pitchFamily="34" charset="0"/>
              </a:rPr>
              <a:t>Tabellenblatt:</a:t>
            </a:r>
            <a:r>
              <a:rPr lang="de-DE" altLang="de-DE" baseline="0" dirty="0">
                <a:latin typeface="Arial" panose="020B0604020202020204" pitchFamily="34" charset="0"/>
              </a:rPr>
              <a:t> Indexgruppe 29.01.2020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59396" name="Foliennummernplatzhalter 3">
            <a:extLst>
              <a:ext uri="{FF2B5EF4-FFF2-40B4-BE49-F238E27FC236}">
                <a16:creationId xmlns:a16="http://schemas.microsoft.com/office/drawing/2014/main" id="{0D90B96F-14B7-4E25-B152-9636D442CD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6265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B9A311-AB3D-41C1-B4A1-301446BB34A6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6265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8" name="Picture 12">
            <a:extLst>
              <a:ext uri="{FF2B5EF4-FFF2-40B4-BE49-F238E27FC236}">
                <a16:creationId xmlns:a16="http://schemas.microsoft.com/office/drawing/2014/main" id="{CA041E3A-C5AD-4D90-AF75-5CEE36771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0" name="Rectangle 4">
            <a:extLst>
              <a:ext uri="{FF2B5EF4-FFF2-40B4-BE49-F238E27FC236}">
                <a16:creationId xmlns:a16="http://schemas.microsoft.com/office/drawing/2014/main" id="{15D3418C-1158-4AE7-A1EA-A381ABE7AD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00151" y="5661025"/>
            <a:ext cx="9984316" cy="863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Master-Untertitelformat bearbeiten</a:t>
            </a:r>
          </a:p>
        </p:txBody>
      </p:sp>
      <p:sp>
        <p:nvSpPr>
          <p:cNvPr id="188424" name="Rectangle 8">
            <a:extLst>
              <a:ext uri="{FF2B5EF4-FFF2-40B4-BE49-F238E27FC236}">
                <a16:creationId xmlns:a16="http://schemas.microsoft.com/office/drawing/2014/main" id="{7C7F2CA9-F129-477A-A1B5-E584079C9E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00151" y="2924175"/>
            <a:ext cx="9984316" cy="2376488"/>
          </a:xfrm>
        </p:spPr>
        <p:txBody>
          <a:bodyPr anchor="t"/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en-US" noProof="0"/>
              <a:t>Mastertitelformat bearbeiten</a:t>
            </a:r>
          </a:p>
        </p:txBody>
      </p:sp>
      <p:sp>
        <p:nvSpPr>
          <p:cNvPr id="188425" name="Text Box 9">
            <a:extLst>
              <a:ext uri="{FF2B5EF4-FFF2-40B4-BE49-F238E27FC236}">
                <a16:creationId xmlns:a16="http://schemas.microsoft.com/office/drawing/2014/main" id="{BDC07B15-5581-49F0-B168-8DB3FF88A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973139"/>
            <a:ext cx="15888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Service &amp; Daten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aus einer Quelle</a:t>
            </a:r>
          </a:p>
        </p:txBody>
      </p:sp>
      <p:sp>
        <p:nvSpPr>
          <p:cNvPr id="188426" name="Text Box 10">
            <a:extLst>
              <a:ext uri="{FF2B5EF4-FFF2-40B4-BE49-F238E27FC236}">
                <a16:creationId xmlns:a16="http://schemas.microsoft.com/office/drawing/2014/main" id="{A2A10E46-30A3-44ED-A6E2-4890DBD5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1" y="2290763"/>
            <a:ext cx="25603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3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vit informiert</a:t>
            </a:r>
          </a:p>
        </p:txBody>
      </p:sp>
    </p:spTree>
    <p:extLst>
      <p:ext uri="{BB962C8B-B14F-4D97-AF65-F5344CB8AC3E}">
        <p14:creationId xmlns:p14="http://schemas.microsoft.com/office/powerpoint/2010/main" val="2252293818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2A699-9FF8-4FBA-8847-1B960497E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D2A4C4D-6006-4126-A4A5-5B9CF76D9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52D0B85-4BD5-4FF8-9584-22F52340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F97C7E19-6737-48D6-997C-B0FF9BFC7AAB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2336C62-E6BF-443E-833E-B619878E5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4F2F2C3F-C2C7-458B-98BC-C9D6ED65225F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5600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F9330EA-46EE-470E-B1E2-92D399550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561976"/>
            <a:ext cx="2743200" cy="5459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7AF7C-61CA-4C0D-9343-EB6210D9A6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561976"/>
            <a:ext cx="8026400" cy="5459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F1B20A-5642-410B-B502-A32C26B3D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2FF71DF4-C36F-4881-9F14-08B57D822979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36D918-3235-4023-8BC0-49E1223ECD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F93B995B-9156-404D-8602-0D094FE08D0F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95651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titelfolie">
            <a:extLst>
              <a:ext uri="{FF2B5EF4-FFF2-40B4-BE49-F238E27FC236}">
                <a16:creationId xmlns:a16="http://schemas.microsoft.com/office/drawing/2014/main" id="{74E7212D-0CE5-CB22-E1F2-F76AD3E74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>
            <a:fillRect/>
          </a:stretch>
        </p:blipFill>
        <p:spPr bwMode="auto">
          <a:xfrm>
            <a:off x="695325" y="0"/>
            <a:ext cx="975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C9CB48AD-B56B-D861-B040-13B3025E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052513"/>
            <a:ext cx="15890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500" dirty="0">
                <a:solidFill>
                  <a:schemeClr val="bg1"/>
                </a:solidFill>
              </a:rPr>
              <a:t>Service &amp; Daten</a:t>
            </a:r>
          </a:p>
          <a:p>
            <a:pPr eaLnBrk="1" hangingPunct="1">
              <a:defRPr/>
            </a:pPr>
            <a:r>
              <a:rPr lang="de-DE" altLang="de-DE" sz="1500" dirty="0">
                <a:solidFill>
                  <a:schemeClr val="bg1"/>
                </a:solidFill>
              </a:rPr>
              <a:t>aus einer Quelle</a:t>
            </a:r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00151" y="5661025"/>
            <a:ext cx="9984316" cy="863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Formatvorlage des Untertitelmasters durch Klicken bearbeiten</a:t>
            </a:r>
          </a:p>
        </p:txBody>
      </p:sp>
      <p:sp>
        <p:nvSpPr>
          <p:cNvPr id="1884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200151" y="2924175"/>
            <a:ext cx="9984316" cy="2376488"/>
          </a:xfrm>
        </p:spPr>
        <p:txBody>
          <a:bodyPr anchor="t"/>
          <a:lstStyle>
            <a:lvl1pPr>
              <a:defRPr sz="58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altLang="de-DE" noProof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0506392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rgbClr val="008D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347301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EFC08C1-66EA-5AAE-2D36-FD0E5546C3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804F2-77EE-4B08-8EEF-2AB24E713012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D7789109-D96A-4846-543E-EFB8B0AA2D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F584752-BF51-4AE5-88E7-5A5D9B7B5AE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503430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7E53599C-3D8E-845F-C7E7-0659E73FDB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C6C26-6B5E-4036-B521-8916E46B09A0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D32074D-68B4-DF0E-84B1-FB00B083FC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095179BE-427C-49E3-A911-90A75E15113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954111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9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E323E019-4DEC-BB36-CD5F-8FE1831C6E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72B4-4716-445E-BE40-008F55A5CD6F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33762D42-AB00-BF9F-08C9-E3466D60DC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A98C64F8-C79E-4BE8-82F7-2ED5A7B90E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459613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E52194F2-2B0E-E9FC-2025-C6788AEFA2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43B03-7C01-40BD-AE09-DF2EA2AF52C9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1413CDCE-23D2-102E-7E75-5E8F783845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FFEA4E4-58E7-481B-BB75-437FF57CFE2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046229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5">
            <a:extLst>
              <a:ext uri="{FF2B5EF4-FFF2-40B4-BE49-F238E27FC236}">
                <a16:creationId xmlns:a16="http://schemas.microsoft.com/office/drawing/2014/main" id="{4F941208-D65C-B6BF-C8C1-916D3CF4E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5194B-385A-4E3A-8DE2-A08E9E0A87E5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8B4DDBE-CF42-6C55-12E7-867A7834631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33032018-E623-49E1-9AFC-54A288EA336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332602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>
            <a:extLst>
              <a:ext uri="{FF2B5EF4-FFF2-40B4-BE49-F238E27FC236}">
                <a16:creationId xmlns:a16="http://schemas.microsoft.com/office/drawing/2014/main" id="{E33D9A85-7BA6-79D5-88AF-2409BB0512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D00C7-BF5A-49C4-B9B7-EAD0713036AB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995C5452-B6CA-2942-8F27-070AB39573C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FFC389E-DC30-41F9-8959-826A99A2755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2111483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E30AA1-8940-4B69-B625-B4A9B5E9C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4EC3E-6649-4BF2-993A-FA87585A8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160098-CB01-4313-A685-EB650769A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5BDDE6B3-6385-4E25-A36F-3B0AB0CFB222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B4FE8D-195B-4E55-BA53-71114B164C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EDEC07D8-46BB-4ACA-B01C-F78F4D78CD06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943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BC4027E9-F6B1-4D86-FEC3-DC5F738FA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B8904-751B-4151-80C5-9903D700C67B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9E8A8936-1F89-5251-42C6-0473FE33D29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5346C5CE-61B8-4AA6-9AC8-60CDE3E277F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045960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CA5EF101-35A6-FDD3-9AD3-39257DC59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CC311-5EFC-4C24-BB96-C1BB2B441EE2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CB9BF7C-4BE0-7DA9-BCE9-692F2C6720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64540F58-946D-4964-AC6E-7141713308E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784506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E810275B-C0D8-802D-EE8B-96F055BE3A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A14DF-A6A7-47FA-9990-51B7C36CF55B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5C11764-8B20-93EE-15DC-FB6AB730683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ECCF3502-8CBF-47FC-B36A-90F4E04D408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5811678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561976"/>
            <a:ext cx="2743200" cy="545941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561976"/>
            <a:ext cx="8026400" cy="5459413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5">
            <a:extLst>
              <a:ext uri="{FF2B5EF4-FFF2-40B4-BE49-F238E27FC236}">
                <a16:creationId xmlns:a16="http://schemas.microsoft.com/office/drawing/2014/main" id="{C0553805-5D8E-DD1A-5B4A-DEA2513FCB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B1FA1-0680-447F-93B5-A14F4065B828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5B198E35-AD5C-493F-6762-394B087247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altLang="de-DE"/>
              <a:t>Seite </a:t>
            </a:r>
            <a:fld id="{CD678AFD-3072-47B3-8B77-D7A2D3D189D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486313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663576"/>
            <a:ext cx="9321800" cy="7016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1" y="1628775"/>
            <a:ext cx="5382684" cy="43894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5484" y="1628775"/>
            <a:ext cx="5382683" cy="43894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>
          <a:xfrm>
            <a:off x="624418" y="6524625"/>
            <a:ext cx="2840567" cy="2857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idx="11"/>
          </p:nvPr>
        </p:nvSpPr>
        <p:spPr>
          <a:xfrm>
            <a:off x="4595285" y="6524625"/>
            <a:ext cx="2840567" cy="2857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8340C2F0-D6A4-4FC2-9119-D975E707D78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3742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6000" y="2044700"/>
            <a:ext cx="10244667" cy="660400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2781300"/>
            <a:ext cx="10244667" cy="1739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4600"/>
              </a:lnSpc>
              <a:spcBef>
                <a:spcPts val="0"/>
              </a:spcBef>
              <a:buFont typeface="Arial"/>
              <a:buNone/>
              <a:defRPr sz="4800">
                <a:solidFill>
                  <a:schemeClr val="accent1"/>
                </a:solidFill>
              </a:defRPr>
            </a:lvl1pPr>
            <a:lvl2pPr marL="457200" indent="0">
              <a:buFont typeface="Arial"/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nl-NL" dirty="0" err="1"/>
              <a:t>Subtitle</a:t>
            </a:r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013528" y="5575300"/>
            <a:ext cx="1323272" cy="228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 typeface="Arial"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 typeface="Arial"/>
              <a:buNone/>
              <a:defRPr sz="1400"/>
            </a:lvl2pPr>
            <a:lvl3pPr marL="914400" indent="0">
              <a:buFont typeface="Arial"/>
              <a:buNone/>
              <a:defRPr sz="1400"/>
            </a:lvl3pPr>
            <a:lvl4pPr marL="1371600" indent="0">
              <a:buFont typeface="Arial"/>
              <a:buNone/>
              <a:defRPr sz="1400"/>
            </a:lvl4pPr>
            <a:lvl5pPr marL="1828800" indent="0">
              <a:buFont typeface="Arial"/>
              <a:buNone/>
              <a:defRPr sz="1400"/>
            </a:lvl5pPr>
          </a:lstStyle>
          <a:p>
            <a:pPr lvl="0"/>
            <a:r>
              <a:rPr lang="nl-NL" dirty="0"/>
              <a:t>Version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74334" y="5816600"/>
            <a:ext cx="4055533" cy="2794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nl-NL" dirty="0"/>
              <a:t>Name </a:t>
            </a:r>
          </a:p>
          <a:p>
            <a:pPr lvl="0"/>
            <a:endParaRPr lang="nl-NL" dirty="0"/>
          </a:p>
        </p:txBody>
      </p:sp>
      <p:pic>
        <p:nvPicPr>
          <p:cNvPr id="8" name="Afbeelding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r="24770"/>
          <a:stretch>
            <a:fillRect/>
          </a:stretch>
        </p:blipFill>
        <p:spPr bwMode="auto">
          <a:xfrm>
            <a:off x="10676810" y="103111"/>
            <a:ext cx="1323601" cy="1156205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77711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99067" y="1976438"/>
            <a:ext cx="10295467" cy="1033462"/>
          </a:xfrm>
          <a:prstGeom prst="rect">
            <a:avLst/>
          </a:prstGeom>
        </p:spPr>
        <p:txBody>
          <a:bodyPr vert="horz"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999067" y="3860800"/>
            <a:ext cx="8009467" cy="2082800"/>
          </a:xfrm>
          <a:prstGeom prst="rect">
            <a:avLst/>
          </a:prstGeom>
        </p:spPr>
        <p:txBody>
          <a:bodyPr vert="horz"/>
          <a:lstStyle>
            <a:lvl1pPr>
              <a:defRPr sz="16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dirty="0" err="1"/>
              <a:t>Author</a:t>
            </a:r>
            <a:r>
              <a:rPr lang="nl-NL" dirty="0"/>
              <a:t> / adres</a:t>
            </a:r>
          </a:p>
        </p:txBody>
      </p:sp>
    </p:spTree>
    <p:extLst>
      <p:ext uri="{BB962C8B-B14F-4D97-AF65-F5344CB8AC3E}">
        <p14:creationId xmlns:p14="http://schemas.microsoft.com/office/powerpoint/2010/main" val="3088287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6933" y="692150"/>
            <a:ext cx="12124267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334000"/>
            <a:ext cx="9448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2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1" y="6477002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77002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F2D9C21F-186B-4462-A93D-B63BB4CF8488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12192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</p:grp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09600" y="4077073"/>
            <a:ext cx="10478955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pic>
        <p:nvPicPr>
          <p:cNvPr id="64" name="Picture 63" descr="interbull loggo web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7383" y="116635"/>
            <a:ext cx="2784309" cy="24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41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54D0B-3A4F-4288-AE48-C1CD78BCBF27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871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20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8" indent="0">
              <a:buNone/>
              <a:defRPr sz="1600"/>
            </a:lvl3pPr>
            <a:lvl4pPr marL="1371180" indent="0">
              <a:buNone/>
              <a:defRPr sz="1400"/>
            </a:lvl4pPr>
            <a:lvl5pPr marL="1828239" indent="0">
              <a:buNone/>
              <a:defRPr sz="1400"/>
            </a:lvl5pPr>
            <a:lvl6pPr marL="2285298" indent="0">
              <a:buNone/>
              <a:defRPr sz="1400"/>
            </a:lvl6pPr>
            <a:lvl7pPr marL="2742360" indent="0">
              <a:buNone/>
              <a:defRPr sz="1400"/>
            </a:lvl7pPr>
            <a:lvl8pPr marL="3199416" indent="0">
              <a:buNone/>
              <a:defRPr sz="1400"/>
            </a:lvl8pPr>
            <a:lvl9pPr marL="365647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19E9D-58CA-487F-AB2F-8369F5790672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1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7508C-329A-4A28-968E-81206F4B3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BFBDD6-B840-4905-AF5A-99B533289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6E3364-E435-433E-835F-7E46C859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8C8812E2-8976-42B5-9DB0-3E4367289C70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AFE212D-F688-4F09-B666-E47E18E0FE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0863ADC7-B976-455B-8BC7-A121B87C2156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48619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7" y="1347788"/>
            <a:ext cx="507153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AE1F-0990-41A2-9D0D-DEBD99A7831C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96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8" indent="0">
              <a:buNone/>
              <a:defRPr sz="1800" b="1"/>
            </a:lvl3pPr>
            <a:lvl4pPr marL="1371180" indent="0">
              <a:buNone/>
              <a:defRPr sz="1600" b="1"/>
            </a:lvl4pPr>
            <a:lvl5pPr marL="1828239" indent="0">
              <a:buNone/>
              <a:defRPr sz="1600" b="1"/>
            </a:lvl5pPr>
            <a:lvl6pPr marL="2285298" indent="0">
              <a:buNone/>
              <a:defRPr sz="1600" b="1"/>
            </a:lvl6pPr>
            <a:lvl7pPr marL="2742360" indent="0">
              <a:buNone/>
              <a:defRPr sz="1600" b="1"/>
            </a:lvl7pPr>
            <a:lvl8pPr marL="3199416" indent="0">
              <a:buNone/>
              <a:defRPr sz="1600" b="1"/>
            </a:lvl8pPr>
            <a:lvl9pPr marL="365647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D27E4-4051-4515-BD12-9C663E31C34F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127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C10C-4C59-434B-8E14-605085910143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148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A248-3F2F-4D96-9992-F9DCFE5F2F0D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600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CD61-4B42-4488-BC58-D0F1BFA7B005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79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8" indent="0">
              <a:buNone/>
              <a:defRPr sz="2400"/>
            </a:lvl3pPr>
            <a:lvl4pPr marL="1371180" indent="0">
              <a:buNone/>
              <a:defRPr sz="2000"/>
            </a:lvl4pPr>
            <a:lvl5pPr marL="1828239" indent="0">
              <a:buNone/>
              <a:defRPr sz="2000"/>
            </a:lvl5pPr>
            <a:lvl6pPr marL="2285298" indent="0">
              <a:buNone/>
              <a:defRPr sz="2000"/>
            </a:lvl6pPr>
            <a:lvl7pPr marL="2742360" indent="0">
              <a:buNone/>
              <a:defRPr sz="2000"/>
            </a:lvl7pPr>
            <a:lvl8pPr marL="3199416" indent="0">
              <a:buNone/>
              <a:defRPr sz="2000"/>
            </a:lvl8pPr>
            <a:lvl9pPr marL="3656478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8" indent="0">
              <a:buNone/>
              <a:defRPr sz="1000"/>
            </a:lvl3pPr>
            <a:lvl4pPr marL="1371180" indent="0">
              <a:buNone/>
              <a:defRPr sz="900"/>
            </a:lvl4pPr>
            <a:lvl5pPr marL="1828239" indent="0">
              <a:buNone/>
              <a:defRPr sz="900"/>
            </a:lvl5pPr>
            <a:lvl6pPr marL="2285298" indent="0">
              <a:buNone/>
              <a:defRPr sz="900"/>
            </a:lvl6pPr>
            <a:lvl7pPr marL="2742360" indent="0">
              <a:buNone/>
              <a:defRPr sz="900"/>
            </a:lvl7pPr>
            <a:lvl8pPr marL="3199416" indent="0">
              <a:buNone/>
              <a:defRPr sz="900"/>
            </a:lvl8pPr>
            <a:lvl9pPr marL="365647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853D-E9AF-482A-95B0-2A28339B9C8B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505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219F2-F028-4372-BDB8-3FA2D1577014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643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209550"/>
            <a:ext cx="2698749" cy="6053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5051" y="209550"/>
            <a:ext cx="7899400" cy="6053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F5E4-B2F6-4416-8BC3-2A60523D392E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7143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9551"/>
            <a:ext cx="985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35051" y="1347788"/>
            <a:ext cx="10344149" cy="4914900"/>
          </a:xfrm>
        </p:spPr>
        <p:txBody>
          <a:bodyPr/>
          <a:lstStyle/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29382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429382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29382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7331F781-4760-4BC1-9E63-1C303F224F43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420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3" name="Group 131"/>
          <p:cNvGrpSpPr>
            <a:grpSpLocks/>
          </p:cNvGrpSpPr>
          <p:nvPr/>
        </p:nvGrpSpPr>
        <p:grpSpPr bwMode="auto">
          <a:xfrm flipH="1">
            <a:off x="16933" y="692150"/>
            <a:ext cx="12124267" cy="6165850"/>
            <a:chOff x="0" y="436"/>
            <a:chExt cx="5760" cy="3884"/>
          </a:xfrm>
        </p:grpSpPr>
        <p:sp>
          <p:nvSpPr>
            <p:cNvPr id="3204" name="Line 1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5" name="Line 1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6" name="Line 1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7" name="Line 1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8" name="Line 1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09" name="Line 13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0" name="Line 13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1" name="Line 13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2" name="Line 14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3" name="Line 14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4" name="Line 14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5" name="Line 14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6" name="Line 14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7" name="Line 14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8" name="Line 146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19" name="Line 14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0" name="Line 14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1" name="Line 14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2" name="Line 15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3" name="Line 15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4" name="Line 15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5" name="Line 153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6" name="Line 15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7" name="Line 155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8" name="Line 156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29" name="Line 157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0" name="Line 158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1" name="Line 159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2" name="Line 160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3" name="Line 161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4" name="Line 162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5" name="Line 163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36" name="Line 164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grpSp>
          <p:nvGrpSpPr>
            <p:cNvPr id="3237" name="Group 165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3238" name="Line 166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3239" name="Line 167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3240" name="Line 168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3241" name="Line 169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</p:grpSp>
        <p:sp>
          <p:nvSpPr>
            <p:cNvPr id="3242" name="Line 170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3" name="Line 171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4" name="Line 172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5" name="Line 173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6" name="Line 174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7" name="Line 175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8" name="Line 176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49" name="Line 177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50" name="Line 178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609600" y="5334000"/>
            <a:ext cx="94488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F2D9C21F-186B-4462-A93D-B63BB4CF8488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  <p:grpSp>
        <p:nvGrpSpPr>
          <p:cNvPr id="3251" name="Group 179"/>
          <p:cNvGrpSpPr>
            <a:grpSpLocks/>
          </p:cNvGrpSpPr>
          <p:nvPr/>
        </p:nvGrpSpPr>
        <p:grpSpPr bwMode="auto">
          <a:xfrm flipH="1">
            <a:off x="0" y="0"/>
            <a:ext cx="12192000" cy="2159000"/>
            <a:chOff x="-1" y="0"/>
            <a:chExt cx="5769" cy="1360"/>
          </a:xfrm>
        </p:grpSpPr>
        <p:sp>
          <p:nvSpPr>
            <p:cNvPr id="3252" name="Freeform 180"/>
            <p:cNvSpPr>
              <a:spLocks/>
            </p:cNvSpPr>
            <p:nvPr/>
          </p:nvSpPr>
          <p:spPr bwMode="gray">
            <a:xfrm>
              <a:off x="0" y="0"/>
              <a:ext cx="5768" cy="13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16"/>
                </a:cxn>
                <a:cxn ang="0">
                  <a:pos x="1496" y="460"/>
                </a:cxn>
                <a:cxn ang="0">
                  <a:pos x="5768" y="1360"/>
                </a:cxn>
                <a:cxn ang="0">
                  <a:pos x="5768" y="0"/>
                </a:cxn>
                <a:cxn ang="0">
                  <a:pos x="0" y="0"/>
                </a:cxn>
              </a:cxnLst>
              <a:rect l="0" t="0" r="r" b="b"/>
              <a:pathLst>
                <a:path w="5768" h="1360">
                  <a:moveTo>
                    <a:pt x="0" y="0"/>
                  </a:moveTo>
                  <a:lnTo>
                    <a:pt x="0" y="616"/>
                  </a:lnTo>
                  <a:cubicBezTo>
                    <a:pt x="72" y="608"/>
                    <a:pt x="264" y="510"/>
                    <a:pt x="1496" y="460"/>
                  </a:cubicBezTo>
                  <a:cubicBezTo>
                    <a:pt x="2728" y="411"/>
                    <a:pt x="4632" y="672"/>
                    <a:pt x="5768" y="1360"/>
                  </a:cubicBezTo>
                  <a:lnTo>
                    <a:pt x="5768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3529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3253" name="Freeform 181"/>
            <p:cNvSpPr>
              <a:spLocks/>
            </p:cNvSpPr>
            <p:nvPr/>
          </p:nvSpPr>
          <p:spPr bwMode="gray">
            <a:xfrm>
              <a:off x="-1" y="0"/>
              <a:ext cx="5761" cy="11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32"/>
                </a:cxn>
                <a:cxn ang="0">
                  <a:pos x="1521" y="448"/>
                </a:cxn>
                <a:cxn ang="0">
                  <a:pos x="5761" y="1104"/>
                </a:cxn>
                <a:cxn ang="0">
                  <a:pos x="5760" y="8"/>
                </a:cxn>
                <a:cxn ang="0">
                  <a:pos x="0" y="0"/>
                </a:cxn>
              </a:cxnLst>
              <a:rect l="0" t="0" r="r" b="b"/>
              <a:pathLst>
                <a:path w="5761" h="1104">
                  <a:moveTo>
                    <a:pt x="0" y="0"/>
                  </a:moveTo>
                  <a:lnTo>
                    <a:pt x="0" y="632"/>
                  </a:lnTo>
                  <a:cubicBezTo>
                    <a:pt x="72" y="625"/>
                    <a:pt x="401" y="504"/>
                    <a:pt x="1521" y="448"/>
                  </a:cubicBezTo>
                  <a:cubicBezTo>
                    <a:pt x="2641" y="392"/>
                    <a:pt x="4505" y="504"/>
                    <a:pt x="5761" y="1104"/>
                  </a:cubicBezTo>
                  <a:lnTo>
                    <a:pt x="5760" y="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</p:grpSp>
      <p:sp>
        <p:nvSpPr>
          <p:cNvPr id="3258" name="Rectangle 186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609600" y="4077072"/>
            <a:ext cx="10478955" cy="12192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title style</a:t>
            </a:r>
          </a:p>
        </p:txBody>
      </p:sp>
      <p:pic>
        <p:nvPicPr>
          <p:cNvPr id="64" name="Picture 63" descr="interbull loggo web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7383" y="116633"/>
            <a:ext cx="2784309" cy="24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5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7AB94-3AC9-4C54-B6DB-6FCACC2B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8444BB-7574-473D-A87E-3C1FD1D1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9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B7DFD8-A73F-432D-AA6F-95443FF0B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97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131AEAF-BA6F-4D91-93BF-B1ECA8872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52100436-D1E4-419C-A9B1-03A296899972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68393F-4654-4C25-BBCA-5C84065799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1B0B0C13-F9AD-4FFA-A29B-391DD0ED7B50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25974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54D0B-3A4F-4288-AE48-C1CD78BCBF27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934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819E9D-58CA-487F-AB2F-8369F5790672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2275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1" y="1347788"/>
            <a:ext cx="5069416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7667" y="1347788"/>
            <a:ext cx="5071533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AE1F-0990-41A2-9D0D-DEBD99A7831C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6095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D27E4-4051-4515-BD12-9C663E31C34F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929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BC10C-4C59-434B-8E14-605085910143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840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CA248-3F2F-4D96-9992-F9DCFE5F2F0D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419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BCD61-4B42-4488-BC58-D0F1BFA7B005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022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853D-E9AF-482A-95B0-2A28339B9C8B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78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219F2-F028-4372-BDB8-3FA2D1577014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8722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7651" y="209550"/>
            <a:ext cx="2698749" cy="60531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5051" y="209550"/>
            <a:ext cx="7899400" cy="60531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F5E4-B2F6-4416-8BC3-2A60523D392E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214BC6-4697-430C-95CF-4A145C61A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D1D855A-CCC4-480A-B5CF-BB8DE368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1BD052-4832-4800-AD03-800EF7526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58C0312-5D19-49C2-925A-078CFDE4AB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54097F7-6AA7-4173-8070-AFD19C7836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5B2C2D2-CC58-4728-B158-883532B21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C99B2E58-DC3B-41BA-A155-01DB252AE911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9043B86-E451-41D3-894A-C48EEA07E8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780AD22B-B55D-4A76-8E75-F21475E62CD4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215781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09551"/>
            <a:ext cx="9855200" cy="563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35051" y="1347788"/>
            <a:ext cx="10344149" cy="4914900"/>
          </a:xfrm>
        </p:spPr>
        <p:txBody>
          <a:bodyPr/>
          <a:lstStyle/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293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29376"/>
            <a:ext cx="3860800" cy="320675"/>
          </a:xfrm>
        </p:spPr>
        <p:txBody>
          <a:bodyPr/>
          <a:lstStyle>
            <a:lvl1pPr>
              <a:defRPr/>
            </a:lvl1pPr>
          </a:lstStyle>
          <a:p>
            <a:endParaRPr lang="en-AU">
              <a:solidFill>
                <a:srgbClr val="2F2B2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29376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7331F781-4760-4BC1-9E63-1C303F224F43}" type="slidenum">
              <a:rPr lang="en-AU">
                <a:solidFill>
                  <a:srgbClr val="2F2B20"/>
                </a:solidFill>
              </a:rPr>
              <a:pPr/>
              <a:t>‹Nr.›</a:t>
            </a:fld>
            <a:endParaRPr lang="en-AU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54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086B9-3470-44A7-B87B-E2B843D5D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728B295-72F6-4476-9C71-F5A6A974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2152AC37-C88A-4A9F-84D5-55EF702CB9B5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A2A98B-259C-45C8-85D2-C70DA8225B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957B1918-8474-45C4-B16E-A4D60D3AAEAB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5990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18A82B4-8B00-4DC2-BC27-C850B57B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D4001AB8-5A10-4A0C-97B6-D5D3DCE8E33D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83D77B2-4DE8-44A4-9E3F-927B53A7E3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DB485593-1C99-4253-A7DA-20E4A3BA42DB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0001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FF5BB-9E3C-418D-9176-5621E9E0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2EE41D-1F03-4529-BE1D-46CB2F353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87F1E6A-508E-4189-ABDB-1BB0EBA1D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BB4682C-F023-484D-BF2A-D9FDB3884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37501E0C-ADA4-4BD5-83BC-4A92D75318B9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B8FA0-A146-4B5A-B628-57EF3D8C5A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B34ADB86-B282-4199-8172-5446C3B045A7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585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61FA2-840E-4674-820D-4E55D8AA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0632AD-B3E2-4EA3-8776-28C33A7EB4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BE032AD-011E-4D5A-8CF4-C24A42694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B4910E-1A39-492D-97D5-A41D3B510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fld id="{387504A2-54EE-47BA-AAFC-99433EC64C5E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C20C1BB-55DD-4FDB-A615-320D568532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5F41D9F2-CF21-4B4C-9599-127E29055438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537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>
            <a:extLst>
              <a:ext uri="{FF2B5EF4-FFF2-40B4-BE49-F238E27FC236}">
                <a16:creationId xmlns:a16="http://schemas.microsoft.com/office/drawing/2014/main" id="{B8EBB769-0A5B-4C17-BE19-B2118ED09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6"/>
            <a:ext cx="121920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29DA39B8-3DDC-4837-AE12-9930D892A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561976"/>
            <a:ext cx="932603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6E7C4B-D4C3-4B0D-8E63-063C544004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0861F876-B366-4E5A-A727-CC6AC48B61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4417" y="6524626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2643554A-AC09-4FF8-957A-198DFBA55707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1E02CB78-E20F-4858-9B49-E491BCFB26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95284" y="6524626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0F4098FD-6775-447A-89E7-F7ABB29BBCC7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‹Nr.›</a:t>
            </a:fld>
            <a:endParaRPr lang="de-DE" altLang="en-US">
              <a:solidFill>
                <a:srgbClr val="FFFFF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767F597-049D-556E-29FF-0E345C310F2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96366" y="1453"/>
            <a:ext cx="1495634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8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n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ppt-wissenschftl-footer">
            <a:extLst>
              <a:ext uri="{FF2B5EF4-FFF2-40B4-BE49-F238E27FC236}">
                <a16:creationId xmlns:a16="http://schemas.microsoft.com/office/drawing/2014/main" id="{226D2CA4-F679-DE82-2389-45A870747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75"/>
            <a:ext cx="12192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6F94D9F8-FD33-C2B2-4AEE-CE0523FF7F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61975"/>
            <a:ext cx="93265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D1A537A5-5177-EC51-47B7-58C873BC7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64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39" name="Rectangle 15">
            <a:extLst>
              <a:ext uri="{FF2B5EF4-FFF2-40B4-BE49-F238E27FC236}">
                <a16:creationId xmlns:a16="http://schemas.microsoft.com/office/drawing/2014/main" id="{45A326AE-A8DF-5849-E2C7-A14841634BE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3888" y="6524625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buClrTx/>
              <a:buFontTx/>
              <a:buNone/>
              <a:defRPr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A874E6B3-2DB1-454C-A78B-305333F62C7E}" type="datetime4">
              <a:rPr lang="de-DE" altLang="de-DE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1041" name="Rectangle 17">
            <a:extLst>
              <a:ext uri="{FF2B5EF4-FFF2-40B4-BE49-F238E27FC236}">
                <a16:creationId xmlns:a16="http://schemas.microsoft.com/office/drawing/2014/main" id="{A35F0D37-5C1E-B61A-DC01-B9CD8C5BD8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95813" y="6524625"/>
            <a:ext cx="2844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1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 altLang="de-DE"/>
              <a:t>Seite </a:t>
            </a:r>
            <a:fld id="{2EF8C0FB-EED3-4C42-BD6B-604B081F2516}" type="slidenum">
              <a:rPr lang="de-DE" altLang="de-DE"/>
              <a:pPr/>
              <a:t>‹Nr.›</a:t>
            </a:fld>
            <a:endParaRPr lang="de-DE" altLang="de-DE"/>
          </a:p>
        </p:txBody>
      </p:sp>
      <p:pic>
        <p:nvPicPr>
          <p:cNvPr id="1031" name="Picture 21" descr="ppt-wissenschftl-logo">
            <a:extLst>
              <a:ext uri="{FF2B5EF4-FFF2-40B4-BE49-F238E27FC236}">
                <a16:creationId xmlns:a16="http://schemas.microsoft.com/office/drawing/2014/main" id="{781D2605-0B6A-C71A-84D7-F9490644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338" y="23813"/>
            <a:ext cx="15906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12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/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8D9A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8D9A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CA16127_powerpoint-2.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" y="0"/>
            <a:ext cx="12187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6933" y="692150"/>
            <a:ext cx="12192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6932" y="712788"/>
            <a:ext cx="3119967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11" tIns="45706" rIns="91411" bIns="45706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6932" y="712788"/>
            <a:ext cx="3119967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11" tIns="45706" rIns="91411" bIns="45706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6932" y="692150"/>
            <a:ext cx="3119967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11" tIns="45706" rIns="91411" bIns="45706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6933" y="765175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11" tIns="45706" rIns="91411" bIns="45706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6933" y="0"/>
            <a:ext cx="12208933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411" tIns="45706" rIns="91411" bIns="45706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6933" y="-12700"/>
            <a:ext cx="12208933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lIns="91411" tIns="45706" rIns="91411" bIns="45706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1" y="1347788"/>
            <a:ext cx="10344149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82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429382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82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62471E-9425-4564-934E-2DFF2742610F}" type="slidenum">
              <a:rPr lang="en-AU" b="0">
                <a:solidFill>
                  <a:srgbClr val="2F2B20"/>
                </a:solidFill>
                <a:latin typeface="Arial" charset="0"/>
              </a:rPr>
              <a:pPr/>
              <a:t>‹Nr.›</a:t>
            </a:fld>
            <a:endParaRPr lang="en-AU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981200" y="209551"/>
            <a:ext cx="985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" tIns="45706" rIns="91411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4" name="Picture 63" descr="interbull loggo webb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5362" y="188642"/>
            <a:ext cx="1496221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059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118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18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239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796" indent="-342796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2647" indent="-22852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599708" indent="-228529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677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3830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0888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7949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5006" indent="-22852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sv-SE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0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-16933" y="692150"/>
            <a:ext cx="12192000" cy="6165850"/>
            <a:chOff x="0" y="436"/>
            <a:chExt cx="5760" cy="3884"/>
          </a:xfrm>
        </p:grpSpPr>
        <p:sp>
          <p:nvSpPr>
            <p:cNvPr id="1040" name="Line 1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94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347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06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340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787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216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612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1065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514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0" cy="387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4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19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89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58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gray">
            <a:xfrm>
              <a:off x="1515" y="462"/>
              <a:ext cx="4245" cy="130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0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83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613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43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25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gray">
            <a:xfrm>
              <a:off x="1472" y="448"/>
              <a:ext cx="4288" cy="13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1" name="Line 37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251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gray">
            <a:xfrm flipH="1">
              <a:off x="0" y="462"/>
              <a:ext cx="1461" cy="346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gray">
            <a:xfrm flipH="1">
              <a:off x="249" y="463"/>
              <a:ext cx="1215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gray">
            <a:xfrm flipH="1">
              <a:off x="657" y="472"/>
              <a:ext cx="808" cy="3848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gray">
            <a:xfrm flipH="1">
              <a:off x="1066" y="463"/>
              <a:ext cx="404" cy="385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87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gray">
            <a:xfrm flipH="1">
              <a:off x="0" y="466"/>
              <a:ext cx="1447" cy="132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gray">
            <a:xfrm flipH="1">
              <a:off x="0" y="449"/>
              <a:ext cx="1474" cy="89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gray">
            <a:xfrm flipH="1">
              <a:off x="0" y="471"/>
              <a:ext cx="1435" cy="50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gray">
            <a:xfrm flipH="1">
              <a:off x="0" y="463"/>
              <a:ext cx="1464" cy="20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gray">
            <a:xfrm flipH="1">
              <a:off x="0" y="436"/>
              <a:ext cx="1474" cy="124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grpSp>
          <p:nvGrpSpPr>
            <p:cNvPr id="1073" name="Group 49"/>
            <p:cNvGrpSpPr>
              <a:grpSpLocks/>
            </p:cNvGrpSpPr>
            <p:nvPr userDrawn="1"/>
          </p:nvGrpSpPr>
          <p:grpSpPr bwMode="auto">
            <a:xfrm>
              <a:off x="0" y="2063"/>
              <a:ext cx="5760" cy="1220"/>
              <a:chOff x="235" y="2750"/>
              <a:chExt cx="5241" cy="699"/>
            </a:xfrm>
          </p:grpSpPr>
          <p:sp>
            <p:nvSpPr>
              <p:cNvPr id="1074" name="Line 50"/>
              <p:cNvSpPr>
                <a:spLocks noChangeShapeType="1"/>
              </p:cNvSpPr>
              <p:nvPr/>
            </p:nvSpPr>
            <p:spPr bwMode="gray">
              <a:xfrm>
                <a:off x="235" y="3449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1075" name="Line 51"/>
              <p:cNvSpPr>
                <a:spLocks noChangeShapeType="1"/>
              </p:cNvSpPr>
              <p:nvPr/>
            </p:nvSpPr>
            <p:spPr bwMode="gray">
              <a:xfrm>
                <a:off x="235" y="3191"/>
                <a:ext cx="5241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1076" name="Line 52"/>
              <p:cNvSpPr>
                <a:spLocks noChangeShapeType="1"/>
              </p:cNvSpPr>
              <p:nvPr/>
            </p:nvSpPr>
            <p:spPr bwMode="gray">
              <a:xfrm>
                <a:off x="235" y="2958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  <p:sp>
            <p:nvSpPr>
              <p:cNvPr id="1077" name="Line 53"/>
              <p:cNvSpPr>
                <a:spLocks noChangeShapeType="1"/>
              </p:cNvSpPr>
              <p:nvPr/>
            </p:nvSpPr>
            <p:spPr bwMode="gray">
              <a:xfrm>
                <a:off x="235" y="2750"/>
                <a:ext cx="5239" cy="0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sv-SE" sz="1800" b="0">
                  <a:solidFill>
                    <a:srgbClr val="2F2B20"/>
                  </a:solidFill>
                  <a:latin typeface="Arial" charset="0"/>
                </a:endParaRPr>
              </a:p>
            </p:txBody>
          </p:sp>
        </p:grpSp>
        <p:sp>
          <p:nvSpPr>
            <p:cNvPr id="1078" name="Line 54"/>
            <p:cNvSpPr>
              <a:spLocks noChangeShapeType="1"/>
            </p:cNvSpPr>
            <p:nvPr userDrawn="1"/>
          </p:nvSpPr>
          <p:spPr bwMode="gray">
            <a:xfrm>
              <a:off x="0" y="1753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gray">
            <a:xfrm flipV="1">
              <a:off x="0" y="1455"/>
              <a:ext cx="5760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gray">
            <a:xfrm>
              <a:off x="0" y="1182"/>
              <a:ext cx="5760" cy="9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gray">
            <a:xfrm>
              <a:off x="0" y="965"/>
              <a:ext cx="5734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gray">
            <a:xfrm flipV="1">
              <a:off x="0" y="780"/>
              <a:ext cx="5760" cy="1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gray">
            <a:xfrm>
              <a:off x="0" y="661"/>
              <a:ext cx="5760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gray">
            <a:xfrm flipV="1">
              <a:off x="0" y="558"/>
              <a:ext cx="5760" cy="1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gray">
            <a:xfrm>
              <a:off x="25" y="521"/>
              <a:ext cx="5735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gray">
            <a:xfrm>
              <a:off x="0" y="482"/>
              <a:ext cx="5760" cy="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sv-SE" sz="1800" b="0">
                <a:solidFill>
                  <a:srgbClr val="2F2B20"/>
                </a:solidFill>
                <a:latin typeface="Arial" charset="0"/>
              </a:endParaRPr>
            </a:p>
          </p:txBody>
        </p:sp>
      </p:grpSp>
      <p:sp>
        <p:nvSpPr>
          <p:cNvPr id="1087" name="Line 63"/>
          <p:cNvSpPr>
            <a:spLocks noChangeShapeType="1"/>
          </p:cNvSpPr>
          <p:nvPr/>
        </p:nvSpPr>
        <p:spPr bwMode="gray">
          <a:xfrm flipH="1">
            <a:off x="-16933" y="712788"/>
            <a:ext cx="3119967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88" name="Line 64"/>
          <p:cNvSpPr>
            <a:spLocks noChangeShapeType="1"/>
          </p:cNvSpPr>
          <p:nvPr/>
        </p:nvSpPr>
        <p:spPr bwMode="gray">
          <a:xfrm flipH="1">
            <a:off x="-16933" y="712788"/>
            <a:ext cx="3119967" cy="3492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89" name="Line 65"/>
          <p:cNvSpPr>
            <a:spLocks noChangeShapeType="1"/>
          </p:cNvSpPr>
          <p:nvPr/>
        </p:nvSpPr>
        <p:spPr bwMode="gray">
          <a:xfrm flipH="1">
            <a:off x="-16933" y="692150"/>
            <a:ext cx="3119967" cy="19685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90" name="Line 66"/>
          <p:cNvSpPr>
            <a:spLocks noChangeShapeType="1"/>
          </p:cNvSpPr>
          <p:nvPr/>
        </p:nvSpPr>
        <p:spPr bwMode="gray">
          <a:xfrm>
            <a:off x="-16933" y="765175"/>
            <a:ext cx="1219200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91" name="Freeform 67"/>
          <p:cNvSpPr>
            <a:spLocks/>
          </p:cNvSpPr>
          <p:nvPr/>
        </p:nvSpPr>
        <p:spPr bwMode="gray">
          <a:xfrm>
            <a:off x="-16933" y="0"/>
            <a:ext cx="12208933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88"/>
              </a:cxn>
              <a:cxn ang="0">
                <a:pos x="2008" y="492"/>
              </a:cxn>
              <a:cxn ang="0">
                <a:pos x="5768" y="1008"/>
              </a:cxn>
              <a:cxn ang="0">
                <a:pos x="5768" y="0"/>
              </a:cxn>
              <a:cxn ang="0">
                <a:pos x="0" y="0"/>
              </a:cxn>
            </a:cxnLst>
            <a:rect l="0" t="0" r="r" b="b"/>
            <a:pathLst>
              <a:path w="5768" h="1008">
                <a:moveTo>
                  <a:pt x="0" y="0"/>
                </a:moveTo>
                <a:lnTo>
                  <a:pt x="0" y="688"/>
                </a:lnTo>
                <a:cubicBezTo>
                  <a:pt x="72" y="682"/>
                  <a:pt x="776" y="535"/>
                  <a:pt x="2008" y="492"/>
                </a:cubicBezTo>
                <a:cubicBezTo>
                  <a:pt x="3240" y="449"/>
                  <a:pt x="4792" y="608"/>
                  <a:pt x="5768" y="1008"/>
                </a:cubicBezTo>
                <a:lnTo>
                  <a:pt x="5768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3529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92" name="Freeform 68"/>
          <p:cNvSpPr>
            <a:spLocks/>
          </p:cNvSpPr>
          <p:nvPr/>
        </p:nvSpPr>
        <p:spPr bwMode="gray">
          <a:xfrm>
            <a:off x="-16933" y="-12700"/>
            <a:ext cx="12208933" cy="13541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67"/>
              </a:cxn>
              <a:cxn ang="0">
                <a:pos x="2104" y="448"/>
              </a:cxn>
              <a:cxn ang="0">
                <a:pos x="5768" y="848"/>
              </a:cxn>
              <a:cxn ang="0">
                <a:pos x="5760" y="8"/>
              </a:cxn>
              <a:cxn ang="0">
                <a:pos x="0" y="0"/>
              </a:cxn>
            </a:cxnLst>
            <a:rect l="0" t="0" r="r" b="b"/>
            <a:pathLst>
              <a:path w="5768" h="848">
                <a:moveTo>
                  <a:pt x="0" y="0"/>
                </a:moveTo>
                <a:lnTo>
                  <a:pt x="0" y="767"/>
                </a:lnTo>
                <a:cubicBezTo>
                  <a:pt x="72" y="760"/>
                  <a:pt x="879" y="496"/>
                  <a:pt x="2104" y="448"/>
                </a:cubicBezTo>
                <a:cubicBezTo>
                  <a:pt x="3330" y="401"/>
                  <a:pt x="4792" y="472"/>
                  <a:pt x="5768" y="848"/>
                </a:cubicBezTo>
                <a:lnTo>
                  <a:pt x="5760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sv-SE" sz="1800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1" y="1347788"/>
            <a:ext cx="10344149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29376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AU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29376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AU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29376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62471E-9425-4564-934E-2DFF2742610F}" type="slidenum">
              <a:rPr lang="en-AU" b="0">
                <a:solidFill>
                  <a:srgbClr val="2F2B20"/>
                </a:solidFill>
                <a:latin typeface="Arial" charset="0"/>
              </a:rPr>
              <a:pPr/>
              <a:t>‹Nr.›</a:t>
            </a:fld>
            <a:endParaRPr lang="en-AU" b="0">
              <a:solidFill>
                <a:srgbClr val="2F2B20"/>
              </a:solidFill>
              <a:latin typeface="Arial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981200" y="209551"/>
            <a:ext cx="98552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64" name="Picture 63" descr="interbull loggo webb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335360" y="188641"/>
            <a:ext cx="1496221" cy="129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1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vit.de/vit-fuers-tier/zuchtwertschaetzung/zws-milchrinder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1" y="2314576"/>
            <a:ext cx="6994525" cy="2698601"/>
          </a:xfrm>
        </p:spPr>
        <p:txBody>
          <a:bodyPr/>
          <a:lstStyle/>
          <a:p>
            <a:pPr algn="ctr" eaLnBrk="1" hangingPunct="1"/>
            <a:r>
              <a:rPr lang="de-DE" sz="3600" dirty="0"/>
              <a:t>Zuchtwertschätzung</a:t>
            </a:r>
            <a:br>
              <a:rPr lang="de-DE" sz="3600" dirty="0"/>
            </a:br>
            <a:r>
              <a:rPr lang="de-DE" sz="3600" dirty="0"/>
              <a:t> Milchrinder im </a:t>
            </a:r>
            <a:r>
              <a:rPr lang="de-DE" sz="3600" dirty="0" err="1"/>
              <a:t>vit</a:t>
            </a:r>
            <a:r>
              <a:rPr lang="de-DE" sz="3600" dirty="0"/>
              <a:t>:</a:t>
            </a:r>
            <a:br>
              <a:rPr lang="de-DE" sz="3600" dirty="0"/>
            </a:br>
            <a:r>
              <a:rPr lang="de-DE" sz="3600" dirty="0"/>
              <a:t>- klassisch</a:t>
            </a:r>
            <a:br>
              <a:rPr lang="de-DE" sz="3600" dirty="0"/>
            </a:br>
            <a:r>
              <a:rPr lang="de-DE" sz="3600" dirty="0"/>
              <a:t>-</a:t>
            </a:r>
            <a:r>
              <a:rPr lang="de-DE" sz="3600" dirty="0" err="1"/>
              <a:t>genomisch</a:t>
            </a:r>
            <a:endParaRPr lang="de-DE" sz="3600" dirty="0"/>
          </a:p>
        </p:txBody>
      </p:sp>
      <p:pic>
        <p:nvPicPr>
          <p:cNvPr id="36867" name="Picture 4" descr="ppt2-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3" y="1"/>
            <a:ext cx="9144000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589F396-7811-86C4-630F-9F9DE913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6F07B1A1-FE2E-145D-50C1-07C25596EB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1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640742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171" y="555170"/>
            <a:ext cx="9198429" cy="511630"/>
          </a:xfrm>
          <a:noFill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2400" dirty="0"/>
              <a:t>Zuchtwertschätzung Milchleistung und Zellzahl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71" y="1382489"/>
            <a:ext cx="6226629" cy="4616450"/>
          </a:xfrm>
          <a:noFill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b="1" dirty="0"/>
              <a:t>Testtags-Modell seit 1996</a:t>
            </a:r>
          </a:p>
          <a:p>
            <a:pPr eaLnBrk="1" hangingPunct="1"/>
            <a:r>
              <a:rPr lang="de-DE" b="1" dirty="0"/>
              <a:t>Datengrundlage:</a:t>
            </a:r>
            <a:r>
              <a:rPr lang="de-DE" b="1" dirty="0">
                <a:solidFill>
                  <a:schemeClr val="hlink"/>
                </a:solidFill>
              </a:rPr>
              <a:t>  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2000" b="1" dirty="0"/>
              <a:t>	</a:t>
            </a:r>
            <a:r>
              <a:rPr lang="de-DE" sz="1600" dirty="0"/>
              <a:t>- alle monatlichen Prüfergebnisse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1600" dirty="0"/>
              <a:t>	- aus den Laktationen 1 – 3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1600" dirty="0"/>
              <a:t>	- Zellzahl für alle Prüfergebnisse !</a:t>
            </a:r>
          </a:p>
          <a:p>
            <a:pPr eaLnBrk="1" hangingPunct="1">
              <a:spcBef>
                <a:spcPct val="25000"/>
              </a:spcBef>
            </a:pPr>
            <a:r>
              <a:rPr lang="de-DE" b="1" dirty="0"/>
              <a:t>Merkmale:</a:t>
            </a:r>
            <a:r>
              <a:rPr lang="de-DE" b="1" dirty="0">
                <a:solidFill>
                  <a:schemeClr val="accent1"/>
                </a:solidFill>
              </a:rPr>
              <a:t> 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2000" b="1" dirty="0">
                <a:solidFill>
                  <a:schemeClr val="accent1"/>
                </a:solidFill>
              </a:rPr>
              <a:t>	</a:t>
            </a:r>
            <a:r>
              <a:rPr lang="de-DE" sz="1600" dirty="0"/>
              <a:t>- Milchmenge (kg/Tag)	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1600" dirty="0"/>
              <a:t>	- Fettmenge (kg/Tag)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1600" dirty="0"/>
              <a:t>	- Eiweißmenge (kg/Tag)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1600" dirty="0"/>
              <a:t>	- Zellgehalt (SCS-Skala)</a:t>
            </a:r>
          </a:p>
          <a:p>
            <a:pPr eaLnBrk="1" hangingPunct="1">
              <a:lnSpc>
                <a:spcPts val="2100"/>
              </a:lnSpc>
            </a:pPr>
            <a:r>
              <a:rPr lang="de-DE" b="1" dirty="0"/>
              <a:t>Milchleistungsindex RZM:</a:t>
            </a:r>
          </a:p>
          <a:p>
            <a:pPr lvl="1" eaLnBrk="1" hangingPunct="1">
              <a:lnSpc>
                <a:spcPts val="2100"/>
              </a:lnSpc>
            </a:pPr>
            <a:r>
              <a:rPr lang="de-DE" dirty="0"/>
              <a:t>67% Zuchtwert-Eiweiß-kg</a:t>
            </a:r>
          </a:p>
          <a:p>
            <a:pPr lvl="1" eaLnBrk="1" hangingPunct="1">
              <a:lnSpc>
                <a:spcPts val="2100"/>
              </a:lnSpc>
            </a:pPr>
            <a:r>
              <a:rPr lang="de-DE" dirty="0"/>
              <a:t>33% Zuchtwert-Fett-kg</a:t>
            </a:r>
          </a:p>
          <a:p>
            <a:pPr eaLnBrk="1" hangingPunct="1">
              <a:lnSpc>
                <a:spcPts val="2100"/>
              </a:lnSpc>
              <a:buNone/>
            </a:pPr>
            <a:r>
              <a:rPr lang="de-DE" sz="1600" dirty="0"/>
              <a:t>	</a:t>
            </a:r>
          </a:p>
        </p:txBody>
      </p:sp>
      <p:pic>
        <p:nvPicPr>
          <p:cNvPr id="41988" name="Picture 4" descr="J:\Bilder\Jefferson_Töchter_Ausschni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24300"/>
            <a:ext cx="4953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7927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73630"/>
              </p:ext>
            </p:extLst>
          </p:nvPr>
        </p:nvGraphicFramePr>
        <p:xfrm>
          <a:off x="6477000" y="1828800"/>
          <a:ext cx="3733800" cy="1392875"/>
        </p:xfrm>
        <a:graphic>
          <a:graphicData uri="http://schemas.openxmlformats.org/drawingml/2006/table">
            <a:tbl>
              <a:tblPr/>
              <a:tblGrid>
                <a:gridCol w="1866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April 2023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Probemelken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263.673.315 </a:t>
                      </a:r>
                      <a:endParaRPr kumimoji="0" lang="en-GB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Kühe mit Leistung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13.427.424 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Bullen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380.349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Tiere gesamt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1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20.668.293</a:t>
                      </a: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04651E6E-22F4-E67E-3511-B4DF47517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086A68C1-C296-9A39-37A1-2C7E114F92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10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39000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6057" y="556759"/>
            <a:ext cx="8409669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Datengrundlage Zuchtwertschätzung Exterieur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057" y="1905000"/>
            <a:ext cx="9644743" cy="533400"/>
          </a:xfrm>
        </p:spPr>
        <p:txBody>
          <a:bodyPr/>
          <a:lstStyle/>
          <a:p>
            <a:pPr eaLnBrk="1" hangingPunct="1"/>
            <a:r>
              <a:rPr lang="de-DE" dirty="0"/>
              <a:t>Datenerfassung durch anerkannte </a:t>
            </a:r>
            <a:r>
              <a:rPr lang="de-DE" dirty="0" err="1"/>
              <a:t>Klassifizierer</a:t>
            </a:r>
            <a:r>
              <a:rPr lang="de-DE" dirty="0"/>
              <a:t> der Zuchtverbände</a:t>
            </a:r>
          </a:p>
        </p:txBody>
      </p:sp>
      <p:graphicFrame>
        <p:nvGraphicFramePr>
          <p:cNvPr id="787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842348"/>
              </p:ext>
            </p:extLst>
          </p:nvPr>
        </p:nvGraphicFramePr>
        <p:xfrm>
          <a:off x="2514600" y="2362200"/>
          <a:ext cx="4667250" cy="1524000"/>
        </p:xfrm>
        <a:graphic>
          <a:graphicData uri="http://schemas.openxmlformats.org/drawingml/2006/table">
            <a:tbl>
              <a:tblPr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April 2023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Schwarzbunt</a:t>
                      </a: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Rotbunt</a:t>
                      </a: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 beurteilte Tiere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2.753.117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270.202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onotype Sorts" pitchFamily="2" charset="2"/>
                          <a:cs typeface="Monotype Sorts" pitchFamily="2" charset="2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onotype Sorts" pitchFamily="2" charset="2"/>
                        <a:cs typeface="Monotype Sorts" pitchFamily="2" charset="2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Bullen mit Tö.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31.527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Times New Roman" pitchFamily="18" charset="0"/>
                        </a:rPr>
                        <a:t>5.185</a:t>
                      </a: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onotype Sorts" pitchFamily="2" charset="2"/>
                          <a:cs typeface="Monotype Sorts" pitchFamily="2" charset="2"/>
                        </a:rPr>
                        <a:t> 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onotype Sorts" pitchFamily="2" charset="2"/>
                        <a:cs typeface="Monotype Sorts" pitchFamily="2" charset="2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Tiere im Modell</a:t>
                      </a:r>
                    </a:p>
                  </a:txBody>
                  <a:tcPr marL="76200" marR="19050" marT="19050" marB="190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8D9A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4.959.512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9050" marR="19050" marT="19050" marB="1905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5086" name="Picture 30" descr="J:\Bilder\Fabergruppe_OL_Ausschni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20" y="4038601"/>
            <a:ext cx="4800600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BD1D409-4508-CECD-9BD4-E9C3A87E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C6256580-F578-2A6A-C081-F1ABA0D2FF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11</a:t>
            </a:fld>
            <a:endParaRPr lang="de-DE" alt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FD2A7D-7648-B00C-D2B2-441800CC69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057" y="4759960"/>
            <a:ext cx="6444343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kern="0" dirty="0"/>
              <a:t>21 lineare Merkmale (erfasst auf 1-9-Skala)</a:t>
            </a:r>
          </a:p>
          <a:p>
            <a:pPr lvl="1" eaLnBrk="1" hangingPunct="1"/>
            <a:r>
              <a:rPr lang="de-DE" kern="0" dirty="0"/>
              <a:t>Inklusive alle 19 WHFF-Standard-Merkmale</a:t>
            </a:r>
          </a:p>
          <a:p>
            <a:pPr eaLnBrk="1" hangingPunct="1"/>
            <a:r>
              <a:rPr lang="de-DE" kern="0" dirty="0"/>
              <a:t>4 </a:t>
            </a:r>
            <a:r>
              <a:rPr lang="de-DE" kern="0" dirty="0" err="1"/>
              <a:t>Klassifizierer</a:t>
            </a:r>
            <a:r>
              <a:rPr lang="de-DE" kern="0" dirty="0"/>
              <a:t>-Noten (erfasst auf 65-88 Punkte-Skala)</a:t>
            </a:r>
          </a:p>
          <a:p>
            <a:pPr lvl="1" eaLnBrk="1" hangingPunct="1"/>
            <a:r>
              <a:rPr lang="de-DE" kern="0" dirty="0" err="1"/>
              <a:t>Milchtyp</a:t>
            </a:r>
            <a:r>
              <a:rPr lang="de-DE" kern="0" dirty="0"/>
              <a:t>, Körper, Fundament, Euter</a:t>
            </a:r>
          </a:p>
        </p:txBody>
      </p:sp>
    </p:spTree>
    <p:extLst>
      <p:ext uri="{BB962C8B-B14F-4D97-AF65-F5344CB8AC3E}">
        <p14:creationId xmlns:p14="http://schemas.microsoft.com/office/powerpoint/2010/main" val="13454980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9281" y="476673"/>
            <a:ext cx="8405784" cy="504825"/>
          </a:xfrm>
        </p:spPr>
        <p:txBody>
          <a:bodyPr/>
          <a:lstStyle/>
          <a:p>
            <a:pPr eaLnBrk="1" hangingPunct="1"/>
            <a:r>
              <a:rPr lang="de-DE" sz="2400" dirty="0"/>
              <a:t>Zuchtwertschätzung Nutzungsdauer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589281" y="1412776"/>
            <a:ext cx="11308079" cy="3159224"/>
          </a:xfrm>
        </p:spPr>
        <p:txBody>
          <a:bodyPr/>
          <a:lstStyle/>
          <a:p>
            <a:pPr eaLnBrk="1" hangingPunct="1"/>
            <a:r>
              <a:rPr lang="de-DE" dirty="0"/>
              <a:t>Zuchtwertschätzung schon seit 1995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Merkmal</a:t>
            </a:r>
          </a:p>
          <a:p>
            <a:pPr marL="0" indent="0" eaLnBrk="1" hangingPunct="1">
              <a:buNone/>
              <a:tabLst>
                <a:tab pos="361950" algn="l"/>
              </a:tabLst>
            </a:pPr>
            <a:r>
              <a:rPr lang="de-DE" b="1" dirty="0"/>
              <a:t>	Erreichen der 4. Kalbung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Daten aus Milchkontrolle</a:t>
            </a:r>
          </a:p>
          <a:p>
            <a:pPr lvl="1" eaLnBrk="1" hangingPunct="1"/>
            <a:r>
              <a:rPr lang="de-DE" dirty="0"/>
              <a:t>Inklusive Abgangsgründe</a:t>
            </a:r>
          </a:p>
          <a:p>
            <a:pPr eaLnBrk="1" hangingPunct="1"/>
            <a:endParaRPr lang="de-DE" dirty="0"/>
          </a:p>
          <a:p>
            <a:pPr eaLnBrk="1" hangingPunct="1"/>
            <a:r>
              <a:rPr lang="de-DE" dirty="0"/>
              <a:t>Modell: Mehrmerkmals-Modell für das Überleben von 9 Abschnitten von Erstkalbung bis 4. Kalbung</a:t>
            </a:r>
          </a:p>
        </p:txBody>
      </p:sp>
      <p:pic>
        <p:nvPicPr>
          <p:cNvPr id="6" name="Picture 4" descr="J:\PDF-Dokumente\Ester-Jürge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17" y="1412776"/>
            <a:ext cx="285757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970463" y="6524626"/>
            <a:ext cx="2133600" cy="288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b="0" dirty="0">
                <a:solidFill>
                  <a:srgbClr val="FFFFFF"/>
                </a:solidFill>
              </a:rPr>
              <a:t>Page </a:t>
            </a:r>
            <a:fld id="{D4427A0C-FE5D-4240-AAD4-BA1ABB539248}" type="slidenum">
              <a:rPr lang="de-DE" b="0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de-DE" b="0" dirty="0">
              <a:solidFill>
                <a:srgbClr val="FFFFFF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79077E6-523A-3050-EE66-58ABDA82A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12" y="4769232"/>
            <a:ext cx="9946730" cy="6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A3A33AD2-457F-7B97-D6AE-3D07D5DF6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81" y="5629176"/>
            <a:ext cx="11308079" cy="67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kern="0" dirty="0"/>
              <a:t>Hohe genetische Streuung: 1 Standardabweichung (12 Relativpunkte) = +/- 260 Tage Nutzungsdauer</a:t>
            </a:r>
          </a:p>
        </p:txBody>
      </p:sp>
    </p:spTree>
    <p:extLst>
      <p:ext uri="{BB962C8B-B14F-4D97-AF65-F5344CB8AC3E}">
        <p14:creationId xmlns:p14="http://schemas.microsoft.com/office/powerpoint/2010/main" val="232950406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66057" y="556757"/>
            <a:ext cx="8409669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Zuchtwertschätzung Fruchtbarkeit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057" y="1371601"/>
            <a:ext cx="9949543" cy="4937126"/>
          </a:xfrm>
        </p:spPr>
        <p:txBody>
          <a:bodyPr/>
          <a:lstStyle/>
          <a:p>
            <a:pPr eaLnBrk="1" hangingPunct="1"/>
            <a:r>
              <a:rPr lang="de-DE" dirty="0"/>
              <a:t>Schon seit 1986</a:t>
            </a:r>
          </a:p>
          <a:p>
            <a:pPr eaLnBrk="1" hangingPunct="1"/>
            <a:r>
              <a:rPr lang="de-DE" dirty="0"/>
              <a:t>Alle Besamungen werden für Zuchtwertschätzung geliefert</a:t>
            </a:r>
          </a:p>
          <a:p>
            <a:pPr lvl="1" eaLnBrk="1" hangingPunct="1"/>
            <a:r>
              <a:rPr lang="de-DE" dirty="0">
                <a:sym typeface="Wingdings" pitchFamily="2" charset="2"/>
              </a:rPr>
              <a:t> sehr gute Datengrundlage (&gt;30.000.000 Erstbesamungen)</a:t>
            </a:r>
            <a:endParaRPr lang="de-DE" dirty="0"/>
          </a:p>
          <a:p>
            <a:pPr eaLnBrk="1" hangingPunct="1"/>
            <a:r>
              <a:rPr lang="de-DE" dirty="0"/>
              <a:t>Seit 2008 fünf Merkmale:</a:t>
            </a:r>
          </a:p>
          <a:p>
            <a:pPr lvl="1" eaLnBrk="1" hangingPunct="1"/>
            <a:r>
              <a:rPr lang="de-DE" b="1" dirty="0"/>
              <a:t>Zyklusbeginn</a:t>
            </a:r>
          </a:p>
          <a:p>
            <a:pPr lvl="2" eaLnBrk="1" hangingPunct="1"/>
            <a:r>
              <a:rPr lang="de-DE" dirty="0" err="1"/>
              <a:t>Rastzeit</a:t>
            </a:r>
            <a:r>
              <a:rPr lang="de-DE" dirty="0"/>
              <a:t> (Kalbung bis 1. Besamung)</a:t>
            </a:r>
          </a:p>
          <a:p>
            <a:pPr lvl="1" eaLnBrk="1" hangingPunct="1"/>
            <a:r>
              <a:rPr lang="de-DE" b="1" dirty="0"/>
              <a:t>Konzeptionsfähigkeit</a:t>
            </a:r>
          </a:p>
          <a:p>
            <a:pPr lvl="2" eaLnBrk="1" hangingPunct="1"/>
            <a:r>
              <a:rPr lang="de-DE" dirty="0"/>
              <a:t>NRR-56 Rinder</a:t>
            </a:r>
          </a:p>
          <a:p>
            <a:pPr lvl="2" eaLnBrk="1" hangingPunct="1"/>
            <a:r>
              <a:rPr lang="de-DE" dirty="0"/>
              <a:t>NRR-56 Kühe</a:t>
            </a:r>
          </a:p>
          <a:p>
            <a:pPr lvl="2" eaLnBrk="1" hangingPunct="1"/>
            <a:r>
              <a:rPr lang="de-DE" dirty="0"/>
              <a:t>Verzögerungszeit Rinder (1. bis erfolgreiche Besamung)</a:t>
            </a:r>
          </a:p>
          <a:p>
            <a:pPr lvl="2" eaLnBrk="1" hangingPunct="1"/>
            <a:r>
              <a:rPr lang="de-DE" dirty="0"/>
              <a:t>Verzögerungszeit Kühe (1. bis erfolgreiche Besamung)</a:t>
            </a:r>
          </a:p>
          <a:p>
            <a:pPr lvl="2" eaLnBrk="1" hangingPunct="1">
              <a:buFontTx/>
              <a:buNone/>
            </a:pPr>
            <a:endParaRPr lang="de-DE" dirty="0"/>
          </a:p>
          <a:p>
            <a:pPr eaLnBrk="1" hangingPunct="1"/>
            <a:r>
              <a:rPr lang="de-DE" dirty="0"/>
              <a:t>Nur Deutschland, Kanada und Skandinavien haben alle 5 Interbull-Merkmale</a:t>
            </a:r>
          </a:p>
          <a:p>
            <a:pPr eaLnBrk="1" hangingPunct="1"/>
            <a:r>
              <a:rPr lang="en-GB" b="1" dirty="0" err="1"/>
              <a:t>Töchter-Fruchtbarkeitsindex</a:t>
            </a:r>
            <a:r>
              <a:rPr lang="en-GB" b="1" dirty="0"/>
              <a:t> RZR</a:t>
            </a:r>
            <a:r>
              <a:rPr lang="en-GB" dirty="0"/>
              <a:t>: 90% </a:t>
            </a:r>
            <a:r>
              <a:rPr lang="en-GB" dirty="0" err="1"/>
              <a:t>Konzeption</a:t>
            </a:r>
            <a:r>
              <a:rPr lang="en-GB" dirty="0"/>
              <a:t>, 10% </a:t>
            </a:r>
            <a:r>
              <a:rPr lang="en-GB" dirty="0" err="1"/>
              <a:t>Rastzeit</a:t>
            </a:r>
            <a:endParaRPr lang="de-DE" dirty="0"/>
          </a:p>
        </p:txBody>
      </p:sp>
      <p:pic>
        <p:nvPicPr>
          <p:cNvPr id="53253" name="Picture 4" descr="J:\Bilder\Besamung_SB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0" y="2060575"/>
            <a:ext cx="19558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579F644F-B832-1244-38B2-DDD78EC4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BFBCB3EB-9CB8-9137-A9B5-700A5B78D4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13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3563314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44286" y="1364795"/>
            <a:ext cx="7609114" cy="4728501"/>
          </a:xfrm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de-DE" dirty="0"/>
              <a:t>Bereits seit den 80‘er Jahren</a:t>
            </a:r>
          </a:p>
          <a:p>
            <a:pPr eaLnBrk="1" hangingPunct="1">
              <a:defRPr/>
            </a:pPr>
            <a:r>
              <a:rPr lang="de-DE" dirty="0"/>
              <a:t>Datengrundlage:</a:t>
            </a:r>
          </a:p>
          <a:p>
            <a:pPr lvl="1" eaLnBrk="1" hangingPunct="1">
              <a:defRPr/>
            </a:pPr>
            <a:r>
              <a:rPr lang="de-DE" dirty="0"/>
              <a:t>Geburtsverlauf u. Totgeburt nein/ja für alle Kalbungen !</a:t>
            </a:r>
          </a:p>
          <a:p>
            <a:pPr lvl="1" eaLnBrk="1" hangingPunct="1">
              <a:defRPr/>
            </a:pPr>
            <a:r>
              <a:rPr lang="de-DE" dirty="0"/>
              <a:t>Aktuell &gt;30.000.000 Beobachtungen </a:t>
            </a:r>
          </a:p>
          <a:p>
            <a:pPr eaLnBrk="1" hangingPunct="1">
              <a:defRPr/>
            </a:pPr>
            <a:r>
              <a:rPr lang="de-DE" dirty="0"/>
              <a:t>Schätzmerkmale:</a:t>
            </a:r>
          </a:p>
          <a:p>
            <a:pPr lvl="1" eaLnBrk="1" hangingPunct="1">
              <a:lnSpc>
                <a:spcPts val="2100"/>
              </a:lnSpc>
              <a:defRPr/>
            </a:pPr>
            <a:r>
              <a:rPr lang="de-DE" dirty="0"/>
              <a:t>Geburtsverlauf</a:t>
            </a:r>
          </a:p>
          <a:p>
            <a:pPr lvl="1" eaLnBrk="1" hangingPunct="1">
              <a:lnSpc>
                <a:spcPts val="2100"/>
              </a:lnSpc>
              <a:defRPr/>
            </a:pPr>
            <a:r>
              <a:rPr lang="de-DE" dirty="0"/>
              <a:t>Totgeburtenrate</a:t>
            </a:r>
          </a:p>
          <a:p>
            <a:pPr lvl="1" eaLnBrk="1" hangingPunct="1">
              <a:lnSpc>
                <a:spcPts val="2100"/>
              </a:lnSpc>
              <a:defRPr/>
            </a:pPr>
            <a:r>
              <a:rPr lang="de-DE" dirty="0"/>
              <a:t>Direkt/</a:t>
            </a:r>
            <a:r>
              <a:rPr lang="de-DE" dirty="0" err="1"/>
              <a:t>paternal</a:t>
            </a:r>
            <a:r>
              <a:rPr lang="de-DE" dirty="0"/>
              <a:t> (Kalb des Bullen)</a:t>
            </a:r>
          </a:p>
          <a:p>
            <a:pPr lvl="1" eaLnBrk="1" hangingPunct="1">
              <a:lnSpc>
                <a:spcPts val="2100"/>
              </a:lnSpc>
              <a:defRPr/>
            </a:pPr>
            <a:r>
              <a:rPr lang="de-DE" dirty="0" err="1"/>
              <a:t>Maternal</a:t>
            </a:r>
            <a:r>
              <a:rPr lang="de-DE" dirty="0"/>
              <a:t> (Tochter des Bullen)</a:t>
            </a:r>
          </a:p>
          <a:p>
            <a:pPr lvl="1" eaLnBrk="1" hangingPunct="1">
              <a:lnSpc>
                <a:spcPts val="2100"/>
              </a:lnSpc>
              <a:defRPr/>
            </a:pPr>
            <a:r>
              <a:rPr lang="de-DE" dirty="0"/>
              <a:t>1. u. 2./3. Kalbung getrennte </a:t>
            </a:r>
            <a:r>
              <a:rPr lang="de-DE" dirty="0" err="1"/>
              <a:t>Merkm</a:t>
            </a:r>
            <a:r>
              <a:rPr lang="de-DE" dirty="0"/>
              <a:t>.</a:t>
            </a:r>
          </a:p>
          <a:p>
            <a:pPr eaLnBrk="1" hangingPunct="1">
              <a:lnSpc>
                <a:spcPts val="2100"/>
              </a:lnSpc>
              <a:defRPr/>
            </a:pPr>
            <a:r>
              <a:rPr lang="de-DE" b="1" dirty="0">
                <a:sym typeface="Wingdings" pitchFamily="2" charset="2"/>
              </a:rPr>
              <a:t> Zielmerkmal ist 1. Kalbung</a:t>
            </a:r>
          </a:p>
          <a:p>
            <a:pPr lvl="1" eaLnBrk="1" hangingPunct="1">
              <a:lnSpc>
                <a:spcPts val="2100"/>
              </a:lnSpc>
              <a:spcBef>
                <a:spcPts val="0"/>
              </a:spcBef>
              <a:defRPr/>
            </a:pPr>
            <a:r>
              <a:rPr lang="de-DE" dirty="0">
                <a:sym typeface="Wingdings" pitchFamily="2" charset="2"/>
              </a:rPr>
              <a:t>1. u. 2./3. Kalbung ist genetisch</a:t>
            </a:r>
          </a:p>
          <a:p>
            <a:pPr marL="457200" lvl="1" indent="0" eaLnBrk="1" hangingPunct="1">
              <a:lnSpc>
                <a:spcPts val="2100"/>
              </a:lnSpc>
              <a:spcBef>
                <a:spcPts val="0"/>
              </a:spcBef>
              <a:buNone/>
              <a:defRPr/>
            </a:pPr>
            <a:r>
              <a:rPr lang="de-DE" dirty="0">
                <a:sym typeface="Wingdings" pitchFamily="2" charset="2"/>
              </a:rPr>
              <a:t>      nicht das gleiche Merkmal</a:t>
            </a:r>
            <a:endParaRPr lang="de-DE" dirty="0"/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44286" y="555170"/>
            <a:ext cx="9209314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de-DE" sz="2400" b="1" dirty="0"/>
              <a:t>Zuchtwertschätzung Kalbemerkmale</a:t>
            </a:r>
          </a:p>
        </p:txBody>
      </p:sp>
      <p:pic>
        <p:nvPicPr>
          <p:cNvPr id="59396" name="Picture 4" descr="C:\Eigene Dateien\Eigene Bilder\Kalb_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68688"/>
            <a:ext cx="3581400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E75892A3-22EA-61DA-7975-0C690566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BA5F0FA9-8B5C-8741-555D-D7BF462917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14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3672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C:\Eigene Dateien\Eigene Bilder\Leif Tochter 13_014787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844801"/>
            <a:ext cx="363819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Direkter und maternaler Effekt</a:t>
            </a:r>
          </a:p>
        </p:txBody>
      </p:sp>
      <p:sp>
        <p:nvSpPr>
          <p:cNvPr id="6149" name="Foliennummernplatzhalt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>
                <a:solidFill>
                  <a:schemeClr val="bg1"/>
                </a:solidFill>
              </a:rPr>
              <a:t>Seite </a:t>
            </a:r>
            <a:fld id="{33309242-B965-429B-89E1-B839D032AF41}" type="slidenum">
              <a:rPr lang="de-DE" smtClean="0">
                <a:solidFill>
                  <a:schemeClr val="bg1"/>
                </a:solidFill>
              </a:rPr>
              <a:pPr eaLnBrk="1" hangingPunct="1"/>
              <a:t>15</a:t>
            </a:fld>
            <a:endParaRPr lang="de-DE">
              <a:solidFill>
                <a:schemeClr val="bg1"/>
              </a:solidFill>
            </a:endParaRPr>
          </a:p>
        </p:txBody>
      </p:sp>
      <p:pic>
        <p:nvPicPr>
          <p:cNvPr id="6150" name="Picture 7" descr="C:\Eigene Dateien\Eigene Bilder\Preuse 4900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1" y="2897684"/>
            <a:ext cx="2017713" cy="13954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nhaltsplatzhalter 19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8166" r="-1423" b="-1"/>
          <a:stretch/>
        </p:blipFill>
        <p:spPr>
          <a:xfrm rot="1243414">
            <a:off x="5007457" y="3697809"/>
            <a:ext cx="951259" cy="834135"/>
          </a:xfrm>
          <a:prstGeom prst="ellipse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6152" name="Gerade Verbindung mit Pfeil 23"/>
          <p:cNvCxnSpPr>
            <a:cxnSpLocks noChangeShapeType="1"/>
            <a:stCxn id="6150" idx="3"/>
            <a:endCxn id="20" idx="2"/>
          </p:cNvCxnSpPr>
          <p:nvPr/>
        </p:nvCxnSpPr>
        <p:spPr bwMode="auto">
          <a:xfrm>
            <a:off x="3871914" y="3595390"/>
            <a:ext cx="1166317" cy="351180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3" name="Textfeld 25"/>
          <p:cNvSpPr txBox="1">
            <a:spLocks noChangeArrowheads="1"/>
          </p:cNvSpPr>
          <p:nvPr/>
        </p:nvSpPr>
        <p:spPr bwMode="auto">
          <a:xfrm>
            <a:off x="8365369" y="4160839"/>
            <a:ext cx="20227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 dirty="0"/>
              <a:t>Einfluss der Mutter</a:t>
            </a:r>
          </a:p>
          <a:p>
            <a:pPr eaLnBrk="1" hangingPunct="1">
              <a:spcBef>
                <a:spcPct val="0"/>
              </a:spcBef>
            </a:pPr>
            <a:r>
              <a:rPr lang="de-DE" sz="1600" dirty="0"/>
              <a:t>(Abkalbe-Fähigkeit)</a:t>
            </a:r>
          </a:p>
          <a:p>
            <a:pPr eaLnBrk="1" hangingPunct="1">
              <a:spcBef>
                <a:spcPct val="0"/>
              </a:spcBef>
            </a:pPr>
            <a:r>
              <a:rPr lang="de-DE" sz="1600" dirty="0">
                <a:solidFill>
                  <a:srgbClr val="008600"/>
                </a:solidFill>
                <a:sym typeface="Wingdings" pitchFamily="2" charset="2"/>
              </a:rPr>
              <a:t> </a:t>
            </a:r>
            <a:r>
              <a:rPr lang="de-DE" sz="1600" dirty="0">
                <a:solidFill>
                  <a:srgbClr val="008600"/>
                </a:solidFill>
              </a:rPr>
              <a:t>maternaler Effekt</a:t>
            </a:r>
          </a:p>
        </p:txBody>
      </p:sp>
      <p:sp>
        <p:nvSpPr>
          <p:cNvPr id="6154" name="Textfeld 27"/>
          <p:cNvSpPr txBox="1">
            <a:spLocks noChangeArrowheads="1"/>
          </p:cNvSpPr>
          <p:nvPr/>
        </p:nvSpPr>
        <p:spPr bwMode="auto">
          <a:xfrm>
            <a:off x="2100835" y="4308476"/>
            <a:ext cx="20345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sz="1600" dirty="0"/>
              <a:t>Einfluss des Kalbes</a:t>
            </a:r>
          </a:p>
          <a:p>
            <a:pPr eaLnBrk="1" hangingPunct="1">
              <a:spcBef>
                <a:spcPct val="0"/>
              </a:spcBef>
            </a:pPr>
            <a:r>
              <a:rPr lang="de-DE" sz="1600" dirty="0"/>
              <a:t>selbst (Größe/Form)</a:t>
            </a:r>
          </a:p>
          <a:p>
            <a:pPr eaLnBrk="1" hangingPunct="1">
              <a:spcBef>
                <a:spcPct val="0"/>
              </a:spcBef>
            </a:pPr>
            <a:r>
              <a:rPr lang="de-DE" sz="1600" dirty="0">
                <a:solidFill>
                  <a:srgbClr val="FF0000"/>
                </a:solidFill>
                <a:sym typeface="Wingdings" pitchFamily="2" charset="2"/>
              </a:rPr>
              <a:t> </a:t>
            </a:r>
            <a:r>
              <a:rPr lang="de-DE" sz="1600" dirty="0">
                <a:solidFill>
                  <a:srgbClr val="FF0000"/>
                </a:solidFill>
              </a:rPr>
              <a:t>direkter Effekt</a:t>
            </a:r>
          </a:p>
        </p:txBody>
      </p:sp>
      <p:sp>
        <p:nvSpPr>
          <p:cNvPr id="6155" name="Textfeld 34"/>
          <p:cNvSpPr txBox="1">
            <a:spLocks noChangeArrowheads="1"/>
          </p:cNvSpPr>
          <p:nvPr/>
        </p:nvSpPr>
        <p:spPr bwMode="auto">
          <a:xfrm>
            <a:off x="2242157" y="2584133"/>
            <a:ext cx="17307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1600" dirty="0"/>
              <a:t>Vater des Kalbes</a:t>
            </a:r>
          </a:p>
        </p:txBody>
      </p:sp>
      <p:sp>
        <p:nvSpPr>
          <p:cNvPr id="13324" name="Inhaltsplatzhalter 2"/>
          <p:cNvSpPr txBox="1">
            <a:spLocks/>
          </p:cNvSpPr>
          <p:nvPr/>
        </p:nvSpPr>
        <p:spPr bwMode="auto">
          <a:xfrm>
            <a:off x="1981200" y="1196975"/>
            <a:ext cx="5754688" cy="106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rgbClr val="008D9A"/>
              </a:buClr>
              <a:defRPr/>
            </a:pPr>
            <a:r>
              <a:rPr lang="de-DE" sz="1600" dirty="0"/>
              <a:t>An jeder Kalbung sind zwei Parteien beteiligt:</a:t>
            </a:r>
          </a:p>
          <a:p>
            <a:pPr algn="l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/>
            </a:pPr>
            <a:r>
              <a:rPr lang="de-DE" sz="1600" dirty="0"/>
              <a:t>Das Kalb selbst (z.B. Größe) </a:t>
            </a:r>
            <a:r>
              <a:rPr lang="de-DE" sz="1600" u="sng" dirty="0"/>
              <a:t>and</a:t>
            </a:r>
          </a:p>
          <a:p>
            <a:pPr algn="l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  <a:defRPr/>
            </a:pPr>
            <a:r>
              <a:rPr lang="de-DE" sz="1600" dirty="0"/>
              <a:t>Die Mutter (Kalbeeigenschaften, z.B. Beckenform)</a:t>
            </a:r>
          </a:p>
        </p:txBody>
      </p: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6477002" y="1051598"/>
            <a:ext cx="4497625" cy="2894972"/>
            <a:chOff x="5004048" y="836712"/>
            <a:chExt cx="4496703" cy="2894583"/>
          </a:xfrm>
        </p:grpSpPr>
        <p:pic>
          <p:nvPicPr>
            <p:cNvPr id="6159" name="Picture 16" descr="C:\Eigene Dateien\Eigene Bilder\Leif 801705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5177" y="1127225"/>
              <a:ext cx="2227263" cy="1541462"/>
            </a:xfrm>
            <a:prstGeom prst="rect">
              <a:avLst/>
            </a:prstGeom>
            <a:noFill/>
            <a:ln w="19050">
              <a:solidFill>
                <a:srgbClr val="008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160" name="Gerade Verbindung mit Pfeil 21"/>
            <p:cNvCxnSpPr>
              <a:cxnSpLocks noChangeShapeType="1"/>
              <a:stCxn id="6159" idx="2"/>
            </p:cNvCxnSpPr>
            <p:nvPr/>
          </p:nvCxnSpPr>
          <p:spPr bwMode="auto">
            <a:xfrm flipH="1">
              <a:off x="5004048" y="2668687"/>
              <a:ext cx="2414761" cy="1062608"/>
            </a:xfrm>
            <a:prstGeom prst="straightConnector1">
              <a:avLst/>
            </a:prstGeom>
            <a:noFill/>
            <a:ln w="25400" algn="ctr">
              <a:solidFill>
                <a:srgbClr val="008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61" name="Textfeld 33"/>
            <p:cNvSpPr txBox="1">
              <a:spLocks noChangeArrowheads="1"/>
            </p:cNvSpPr>
            <p:nvPr/>
          </p:nvSpPr>
          <p:spPr bwMode="auto">
            <a:xfrm>
              <a:off x="6530004" y="836712"/>
              <a:ext cx="1913078" cy="3385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1600" dirty="0"/>
                <a:t>Vater der Kuh/Rind</a:t>
              </a:r>
            </a:p>
          </p:txBody>
        </p:sp>
        <p:sp>
          <p:nvSpPr>
            <p:cNvPr id="6162" name="Textfeld 25"/>
            <p:cNvSpPr txBox="1">
              <a:spLocks noChangeArrowheads="1"/>
            </p:cNvSpPr>
            <p:nvPr/>
          </p:nvSpPr>
          <p:spPr bwMode="auto">
            <a:xfrm>
              <a:off x="6368035" y="3046905"/>
              <a:ext cx="3132716" cy="584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de-DE" sz="1600" dirty="0"/>
                <a:t>Kalbeeigenschaften der Tochter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de-DE" sz="1600" dirty="0">
                  <a:solidFill>
                    <a:srgbClr val="008600"/>
                  </a:solidFill>
                  <a:sym typeface="Wingdings" pitchFamily="2" charset="2"/>
                </a:rPr>
                <a:t> </a:t>
              </a:r>
              <a:r>
                <a:rPr lang="de-DE" sz="1600" dirty="0">
                  <a:solidFill>
                    <a:srgbClr val="008600"/>
                  </a:solidFill>
                </a:rPr>
                <a:t>maternaler Effekt</a:t>
              </a:r>
            </a:p>
          </p:txBody>
        </p:sp>
      </p:grp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1824038" y="5661025"/>
            <a:ext cx="8520434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4000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20000"/>
              </a:spcBef>
              <a:buClr>
                <a:srgbClr val="008D9A"/>
              </a:buClr>
            </a:pPr>
            <a:r>
              <a:rPr lang="de-DE" sz="1600" dirty="0">
                <a:sym typeface="Wingdings" pitchFamily="2" charset="2"/>
              </a:rPr>
              <a:t>Der Einfluss der Kuh auf die Schwere der Kalbung ist größer als der des Anpaarungsbullen</a:t>
            </a:r>
          </a:p>
          <a:p>
            <a:pPr marL="285750" indent="-285750" algn="l">
              <a:spcBef>
                <a:spcPct val="20000"/>
              </a:spcBef>
              <a:buClr>
                <a:srgbClr val="008D9A"/>
              </a:buClr>
              <a:buFont typeface="Wingdings" panose="05000000000000000000" pitchFamily="2" charset="2"/>
              <a:buChar char="è"/>
            </a:pPr>
            <a:r>
              <a:rPr lang="de-DE" sz="1600" dirty="0">
                <a:sym typeface="Wingdings" pitchFamily="2" charset="2"/>
              </a:rPr>
              <a:t>Nicht nur auf Einsatz </a:t>
            </a:r>
            <a:r>
              <a:rPr lang="de-DE" sz="1600" dirty="0" err="1">
                <a:sym typeface="Wingdings" pitchFamily="2" charset="2"/>
              </a:rPr>
              <a:t>leichtkalbiger</a:t>
            </a:r>
            <a:r>
              <a:rPr lang="de-DE" sz="1600" dirty="0">
                <a:sym typeface="Wingdings" pitchFamily="2" charset="2"/>
              </a:rPr>
              <a:t> Bullen achten,</a:t>
            </a:r>
          </a:p>
          <a:p>
            <a:pPr marL="285750" indent="-285750" algn="l">
              <a:spcBef>
                <a:spcPct val="20000"/>
              </a:spcBef>
              <a:buClr>
                <a:srgbClr val="008D9A"/>
              </a:buClr>
              <a:buFont typeface="Wingdings" panose="05000000000000000000" pitchFamily="2" charset="2"/>
              <a:buChar char="è"/>
            </a:pPr>
            <a:r>
              <a:rPr lang="de-DE" sz="1600" dirty="0">
                <a:sym typeface="Wingdings" pitchFamily="2" charset="2"/>
              </a:rPr>
              <a:t>sondern auch den maternalen Kalbezuchtwert des Bullen berücksichtigen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1507971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171" y="556760"/>
            <a:ext cx="8420555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Zuchtwertschätzung Melkbarkeit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71" y="1327151"/>
            <a:ext cx="9655629" cy="2330449"/>
          </a:xfrm>
        </p:spPr>
        <p:txBody>
          <a:bodyPr/>
          <a:lstStyle/>
          <a:p>
            <a:pPr eaLnBrk="1" hangingPunct="1"/>
            <a:r>
              <a:rPr lang="de-DE" dirty="0"/>
              <a:t>Daten:</a:t>
            </a:r>
          </a:p>
          <a:p>
            <a:pPr lvl="1" eaLnBrk="1" hangingPunct="1"/>
            <a:r>
              <a:rPr lang="de-DE" dirty="0"/>
              <a:t>Daten aus automatischer Milchmengenmessung (kg-Milch/Minute)</a:t>
            </a:r>
          </a:p>
          <a:p>
            <a:pPr lvl="1" eaLnBrk="1" hangingPunct="1"/>
            <a:r>
              <a:rPr lang="de-DE" dirty="0"/>
              <a:t>(Befragung von Besitzern (Skala 1-5))</a:t>
            </a:r>
          </a:p>
          <a:p>
            <a:pPr eaLnBrk="1" hangingPunct="1"/>
            <a:r>
              <a:rPr lang="de-DE" dirty="0"/>
              <a:t>Veröffentlichung als Relativ-Zuchtwert </a:t>
            </a:r>
            <a:r>
              <a:rPr lang="de-DE" b="1" dirty="0"/>
              <a:t>RZD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555171" y="3810001"/>
            <a:ext cx="842055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de-DE" sz="2000" b="1" dirty="0"/>
              <a:t>Zuchtwertschätzung Temperament</a:t>
            </a: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555171" y="4341813"/>
            <a:ext cx="9655629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Daten:</a:t>
            </a:r>
          </a:p>
          <a:p>
            <a:pPr marL="742950" lvl="1" indent="-28575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Befragung von Besitzern (Skala 1-5)1-5)</a:t>
            </a:r>
          </a:p>
          <a:p>
            <a:pPr marL="342900" indent="-34290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Veröffentlichung als Relativ-Zuchtwert MVH</a:t>
            </a:r>
          </a:p>
          <a:p>
            <a:pPr marL="342900" indent="-34290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n"/>
            </a:pPr>
            <a:r>
              <a:rPr lang="de-DE" dirty="0"/>
              <a:t>Nicht alle Regionen erfassen Daten</a:t>
            </a:r>
          </a:p>
          <a:p>
            <a:pPr marL="742950" lvl="1" indent="-285750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</a:pPr>
            <a:r>
              <a:rPr lang="de-DE" sz="1600" dirty="0"/>
              <a:t>Nicht alle Bullen haben veröffentlichten Zuchtwert</a:t>
            </a:r>
          </a:p>
        </p:txBody>
      </p:sp>
      <p:pic>
        <p:nvPicPr>
          <p:cNvPr id="62471" name="Picture 7" descr="milki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447801"/>
            <a:ext cx="28194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F6151E2-4A81-84EF-0C59-D479F9387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4D11E550-BB12-B29A-127B-5BE04EA799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16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5266454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9" y="548681"/>
            <a:ext cx="8351838" cy="504825"/>
          </a:xfrm>
        </p:spPr>
        <p:txBody>
          <a:bodyPr/>
          <a:lstStyle/>
          <a:p>
            <a:r>
              <a:rPr lang="de-DE" sz="2400" dirty="0">
                <a:solidFill>
                  <a:schemeClr val="tx1"/>
                </a:solidFill>
              </a:rPr>
              <a:t>Zuchtwertschätzung direkte Gesundheitsmerkmale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3888" y="1371600"/>
            <a:ext cx="10044112" cy="833264"/>
          </a:xfrm>
        </p:spPr>
        <p:txBody>
          <a:bodyPr/>
          <a:lstStyle/>
          <a:p>
            <a:r>
              <a:rPr lang="de-DE" dirty="0"/>
              <a:t>13 Einzelmerkmale zusammengefasst zu 4 Komplex-Indizes und </a:t>
            </a:r>
            <a:r>
              <a:rPr lang="de-DE" dirty="0" err="1"/>
              <a:t>RZGesund</a:t>
            </a:r>
            <a:endParaRPr lang="de-DE" dirty="0"/>
          </a:p>
          <a:p>
            <a:r>
              <a:rPr lang="de-DE" dirty="0"/>
              <a:t>Ausgedrückt auf Relativ-Skala mit höheren Werten = mehr gesunde Tiere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de-DE">
              <a:solidFill>
                <a:srgbClr val="FFFFFF"/>
              </a:solidFill>
            </a:endParaRPr>
          </a:p>
        </p:txBody>
      </p:sp>
      <p:graphicFrame>
        <p:nvGraphicFramePr>
          <p:cNvPr id="7" name="Inhaltsplatzhalter 3">
            <a:extLst>
              <a:ext uri="{FF2B5EF4-FFF2-40B4-BE49-F238E27FC236}">
                <a16:creationId xmlns:a16="http://schemas.microsoft.com/office/drawing/2014/main" id="{5428D84F-A3BC-C368-2E40-F86373EAB7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674412"/>
              </p:ext>
            </p:extLst>
          </p:nvPr>
        </p:nvGraphicFramePr>
        <p:xfrm>
          <a:off x="1085528" y="2078897"/>
          <a:ext cx="8149912" cy="4402205"/>
        </p:xfrm>
        <a:graphic>
          <a:graphicData uri="http://schemas.openxmlformats.org/drawingml/2006/table">
            <a:tbl>
              <a:tblPr firstRow="1" bandRow="1"/>
              <a:tblGrid>
                <a:gridCol w="15885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52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97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9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7821">
                <a:tc>
                  <a:txBody>
                    <a:bodyPr/>
                    <a:lstStyle/>
                    <a:p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Merkmalskomplex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Gesundheitsmerkmal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h²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Index-Gewicht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h² Index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Gesamt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4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r>
                        <a:rPr lang="de-DE" sz="14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RZEuterfit</a:t>
                      </a:r>
                      <a:endParaRPr lang="de-DE" sz="1400" b="1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4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EFit</a:t>
                      </a:r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Mastitis-Resistenz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100%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0,08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223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kumimoji="0" lang="de-DE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RZKlaue</a:t>
                      </a:r>
                      <a:endParaRPr kumimoji="0" lang="de-DE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(KLG)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baseline="0" noProof="0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DDcontrol</a:t>
                      </a:r>
                      <a:r>
                        <a:rPr lang="de-DE" sz="1400" b="0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400" b="1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de-DE" sz="1400" b="1" baseline="0" noProof="0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DDc</a:t>
                      </a:r>
                      <a:r>
                        <a:rPr lang="de-DE" sz="1400" b="1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400" b="0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200" b="0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(Dermatitis </a:t>
                      </a:r>
                      <a:r>
                        <a:rPr lang="de-DE" sz="1200" b="0" baseline="0" noProof="0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digitalis</a:t>
                      </a:r>
                      <a:r>
                        <a:rPr lang="de-DE" sz="1200" b="0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/ </a:t>
                      </a:r>
                      <a:r>
                        <a:rPr lang="de-DE" sz="1200" b="0" baseline="0" noProof="0" dirty="0" err="1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Mortellaro</a:t>
                      </a:r>
                      <a:r>
                        <a:rPr lang="de-DE" sz="1200" b="0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</a:t>
                      </a:r>
                      <a:endParaRPr lang="de-DE" sz="1400" b="0" baseline="0" noProof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0,12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30%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Klauengeschwüre (KGS)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15%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96000" marR="36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kumimoji="0" lang="de-DE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noProof="0" dirty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Panaritium (digitale Phlegmone) (PAN)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0,09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15%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396000" marR="36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lang="de-DE" sz="1400" b="0" baseline="0" noProof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Weiße-Linie-Erkrankung (WLE)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0,06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15%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396000" marR="36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lang="de-DE" sz="1400" b="0" baseline="0" noProof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Klauenrehe (REH)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15%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396000" marR="36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77800" algn="l"/>
                        </a:tabLst>
                        <a:defRPr/>
                      </a:pPr>
                      <a:endParaRPr lang="de-DE" sz="1400" b="0" baseline="0" noProof="0" dirty="0">
                        <a:effectLst/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Limax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(</a:t>
                      </a:r>
                      <a:r>
                        <a:rPr kumimoji="0" lang="de-DE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Tylom</a:t>
                      </a:r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, Zwischenklauenwulst) (LIM)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0,11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10%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396000" marR="36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22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r>
                        <a:rPr lang="de-DE" sz="14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RZRepro</a:t>
                      </a:r>
                      <a:endParaRPr lang="de-DE" sz="1400" b="1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(REP)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Zyklusstörungen (ZYS)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0,06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50%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0,07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Endometritis / Metritis (MET)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baseline="0" dirty="0"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Nachgeburtsverhaltung (NGV)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latin typeface="Calibri" panose="020F0502020204030204" pitchFamily="34" charset="0"/>
                        </a:rPr>
                        <a:t>25%</a:t>
                      </a:r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223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r>
                        <a:rPr lang="de-DE" sz="14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RZMetabol</a:t>
                      </a:r>
                      <a:endParaRPr lang="de-DE" sz="1400" b="1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(META)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Linksseitige Labmagenverlagerung (LMV)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40%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Milchfieber (MIF)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0,04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30%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223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  <a:tabLst/>
                      </a:pPr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Ketose (KET)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de-DE" sz="1400" b="0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0,03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30%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72000" marR="72000" marT="14400" marB="144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975" algn="l"/>
                        </a:tabLst>
                      </a:pPr>
                      <a:r>
                        <a:rPr lang="de-DE" sz="1600" b="1" baseline="0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RZGesund</a:t>
                      </a:r>
                      <a:r>
                        <a:rPr lang="de-DE" sz="16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(GES)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/>
                      </a:pPr>
                      <a:endParaRPr lang="de-DE" sz="16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0" baseline="0" dirty="0">
                        <a:latin typeface="Calibri" panose="020F0502020204030204" pitchFamily="34" charset="0"/>
                      </a:endParaRPr>
                    </a:p>
                  </a:txBody>
                  <a:tcPr marL="468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b="0" baseline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baseline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</a:p>
                  </a:txBody>
                  <a:tcPr marL="72000" marR="72000" marT="18000" marB="180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7F9C7BB5-A2E2-A650-25B3-F618FCDD60E4}"/>
              </a:ext>
            </a:extLst>
          </p:cNvPr>
          <p:cNvSpPr txBox="1"/>
          <p:nvPr/>
        </p:nvSpPr>
        <p:spPr>
          <a:xfrm>
            <a:off x="9387840" y="2672080"/>
            <a:ext cx="2987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Landwirte erfassen alle Diagnosen und Behandlungen im Herdenmanagement-programm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D4447FF-78CD-7E64-353A-A0869CE87806}"/>
              </a:ext>
            </a:extLst>
          </p:cNvPr>
          <p:cNvSpPr txBox="1"/>
          <p:nvPr/>
        </p:nvSpPr>
        <p:spPr>
          <a:xfrm>
            <a:off x="9387840" y="4612640"/>
            <a:ext cx="2804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Klauengesundheit:</a:t>
            </a:r>
          </a:p>
          <a:p>
            <a:r>
              <a:rPr lang="de-DE" dirty="0"/>
              <a:t>Klauenpfleger erfassen alle Diagnosen je Klaue</a:t>
            </a:r>
          </a:p>
        </p:txBody>
      </p:sp>
    </p:spTree>
    <p:extLst>
      <p:ext uri="{BB962C8B-B14F-4D97-AF65-F5344CB8AC3E}">
        <p14:creationId xmlns:p14="http://schemas.microsoft.com/office/powerpoint/2010/main" val="114329582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D2EB-FF06-4332-8DAD-373F95861E35}" type="datetime4">
              <a:rPr lang="de-DE" altLang="de-DE"/>
              <a:pPr/>
              <a:t>14. August 2023</a:t>
            </a:fld>
            <a:endParaRPr lang="de-DE" alt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DB67B92-E261-4C56-AF07-E5B46A74C211}" type="slidenum">
              <a:rPr lang="de-DE" altLang="de-DE"/>
              <a:pPr/>
              <a:t>18</a:t>
            </a:fld>
            <a:endParaRPr lang="de-DE" altLang="de-DE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Zuchtwertschätzung Kälberfitness (</a:t>
            </a:r>
            <a:r>
              <a:rPr lang="de-DE" sz="2400" dirty="0" err="1"/>
              <a:t>RZKälberfit</a:t>
            </a:r>
            <a:r>
              <a:rPr lang="de-DE" sz="2400" dirty="0"/>
              <a:t>)</a:t>
            </a:r>
            <a:endParaRPr lang="de-DE" altLang="de-DE" sz="2400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1371600"/>
            <a:ext cx="9326563" cy="5225752"/>
          </a:xfrm>
        </p:spPr>
        <p:txBody>
          <a:bodyPr/>
          <a:lstStyle/>
          <a:p>
            <a:r>
              <a:rPr lang="de-DE" altLang="de-DE" b="1" u="sng" dirty="0">
                <a:sym typeface="Wingdings" pitchFamily="2" charset="2"/>
              </a:rPr>
              <a:t>Weibliche</a:t>
            </a:r>
            <a:r>
              <a:rPr lang="de-DE" altLang="de-DE" dirty="0">
                <a:sym typeface="Wingdings" pitchFamily="2" charset="2"/>
              </a:rPr>
              <a:t> Kälber: Wahrscheinlichkeit, bis zum </a:t>
            </a:r>
            <a:r>
              <a:rPr lang="de-DE" altLang="de-DE" b="1" dirty="0">
                <a:sym typeface="Wingdings" pitchFamily="2" charset="2"/>
              </a:rPr>
              <a:t>458. Tag</a:t>
            </a:r>
            <a:r>
              <a:rPr lang="de-DE" altLang="de-DE" dirty="0">
                <a:sym typeface="Wingdings" pitchFamily="2" charset="2"/>
              </a:rPr>
              <a:t> (15 Monate) zu überleben</a:t>
            </a:r>
          </a:p>
          <a:p>
            <a:r>
              <a:rPr lang="de-DE" altLang="de-DE" dirty="0">
                <a:sym typeface="Wingdings" pitchFamily="2" charset="2"/>
              </a:rPr>
              <a:t>Unterteilung in 5 Alters-Abschnitte (Tage ab Geburt):</a:t>
            </a:r>
          </a:p>
          <a:p>
            <a:endParaRPr lang="de-DE" altLang="de-DE" b="1" dirty="0">
              <a:sym typeface="Wingdings" pitchFamily="2" charset="2"/>
            </a:endParaRPr>
          </a:p>
          <a:p>
            <a:endParaRPr lang="de-DE" altLang="de-DE" b="1" dirty="0">
              <a:sym typeface="Wingdings" pitchFamily="2" charset="2"/>
            </a:endParaRPr>
          </a:p>
          <a:p>
            <a:endParaRPr lang="de-DE" altLang="de-DE" b="1" dirty="0">
              <a:sym typeface="Wingdings" pitchFamily="2" charset="2"/>
            </a:endParaRPr>
          </a:p>
          <a:p>
            <a:endParaRPr lang="de-DE" altLang="de-DE" b="1" dirty="0">
              <a:sym typeface="Wingdings" pitchFamily="2" charset="2"/>
            </a:endParaRPr>
          </a:p>
          <a:p>
            <a:endParaRPr lang="de-DE" altLang="de-DE" b="1" dirty="0">
              <a:sym typeface="Wingdings" pitchFamily="2" charset="2"/>
            </a:endParaRPr>
          </a:p>
          <a:p>
            <a:endParaRPr lang="de-DE" altLang="de-DE" b="1" dirty="0">
              <a:sym typeface="Wingdings" pitchFamily="2" charset="2"/>
            </a:endParaRPr>
          </a:p>
          <a:p>
            <a:endParaRPr lang="de-DE" altLang="de-DE" b="1" dirty="0">
              <a:sym typeface="Wingdings" pitchFamily="2" charset="2"/>
            </a:endParaRPr>
          </a:p>
          <a:p>
            <a:endParaRPr lang="de-DE" altLang="de-DE" b="1" dirty="0">
              <a:sym typeface="Wingdings" pitchFamily="2" charset="2"/>
            </a:endParaRPr>
          </a:p>
          <a:p>
            <a:r>
              <a:rPr lang="de-DE" altLang="de-DE" dirty="0">
                <a:sym typeface="Wingdings" pitchFamily="2" charset="2"/>
              </a:rPr>
              <a:t>Es wird jeweils das Überleben (1/0) betrachtet, ähnlich wie für das Merkmal Nutzungsdauer</a:t>
            </a:r>
          </a:p>
          <a:p>
            <a:r>
              <a:rPr lang="de-DE" altLang="de-DE" dirty="0">
                <a:sym typeface="Wingdings" pitchFamily="2" charset="2"/>
              </a:rPr>
              <a:t>Abgangsursachen „Verendung“ und „Tötung“ aus HI-Tier</a:t>
            </a:r>
          </a:p>
          <a:p>
            <a:pPr lvl="1"/>
            <a:r>
              <a:rPr lang="de-DE" altLang="de-DE" dirty="0">
                <a:sym typeface="Wingdings" pitchFamily="2" charset="2"/>
              </a:rPr>
              <a:t>ca. 8 Mio. weibliche Jungtiere geb. ab 2006</a:t>
            </a:r>
          </a:p>
          <a:p>
            <a:pPr lvl="1"/>
            <a:r>
              <a:rPr lang="de-DE" altLang="de-DE" dirty="0">
                <a:sym typeface="Wingdings" pitchFamily="2" charset="2"/>
              </a:rPr>
              <a:t>ca. 10.500 KB-Bullen mit </a:t>
            </a:r>
            <a:r>
              <a:rPr lang="de-DE" altLang="de-DE" dirty="0" err="1">
                <a:sym typeface="Wingdings" pitchFamily="2" charset="2"/>
              </a:rPr>
              <a:t>konv</a:t>
            </a:r>
            <a:r>
              <a:rPr lang="de-DE" altLang="de-DE" dirty="0">
                <a:sym typeface="Wingdings" pitchFamily="2" charset="2"/>
              </a:rPr>
              <a:t>. ZW </a:t>
            </a:r>
          </a:p>
          <a:p>
            <a:endParaRPr lang="de-DE" altLang="de-DE" dirty="0">
              <a:sym typeface="Wingdings" pitchFamily="2" charset="2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423592" y="2212072"/>
          <a:ext cx="30243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Abschnitt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Start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Ende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121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S5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201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>
                          <a:solidFill>
                            <a:schemeClr val="tx1"/>
                          </a:solidFill>
                        </a:rPr>
                        <a:t>458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1341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521B3-782D-4AB4-AEBE-622CD50B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Zuchtwertschätzung Persistenz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6EE4B-5E51-4F0D-812E-B3E8DFA6A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190" y="1704514"/>
            <a:ext cx="10972800" cy="568170"/>
          </a:xfrm>
          <a:ln w="38100">
            <a:solidFill>
              <a:schemeClr val="accent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de-DE" b="1" dirty="0"/>
              <a:t>Persistenz</a:t>
            </a:r>
            <a:r>
              <a:rPr lang="de-DE" dirty="0"/>
              <a:t> = Aufrechterhaltung der Leistung (Milch, Fett, Protein) nach dem Peak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7FE5160-B360-4FCC-AB47-5F7D8D69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DE6B3-6385-4E25-A36F-3B0AB0CFB222}" type="datetime4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14. August 2023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D7D1B03-A46C-4CC4-AC27-623CF3E76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Seite </a:t>
            </a:r>
            <a:fld id="{EDEC07D8-46BB-4ACA-B01C-F78F4D78CD06}" type="slidenum">
              <a:rPr kumimoji="0" lang="de-DE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43B1FD7-02F7-231D-9A24-866B2951A6CC}"/>
              </a:ext>
            </a:extLst>
          </p:cNvPr>
          <p:cNvSpPr txBox="1"/>
          <p:nvPr/>
        </p:nvSpPr>
        <p:spPr>
          <a:xfrm>
            <a:off x="9950430" y="2272684"/>
            <a:ext cx="15696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1"/>
                <a:ea typeface="+mn-ea"/>
                <a:cs typeface="+mn-cs"/>
              </a:rPr>
              <a:t>Knight and Wilde (1993)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1"/>
                <a:ea typeface="+mn-ea"/>
                <a:cs typeface="+mn-cs"/>
              </a:rPr>
              <a:t>Cole</a:t>
            </a:r>
            <a:r>
              <a:rPr kumimoji="0" lang="de-DE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IDFont+F1"/>
                <a:ea typeface="+mn-ea"/>
                <a:cs typeface="+mn-cs"/>
              </a:rPr>
              <a:t> and Null (2009)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FD7EACAD-2658-4104-9740-BBE55577AE0A}"/>
              </a:ext>
            </a:extLst>
          </p:cNvPr>
          <p:cNvSpPr txBox="1">
            <a:spLocks/>
          </p:cNvSpPr>
          <p:nvPr/>
        </p:nvSpPr>
        <p:spPr bwMode="auto">
          <a:xfrm>
            <a:off x="626227" y="2698614"/>
            <a:ext cx="11242089" cy="17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Ziel des Persistenz-ZW: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Tiere züchten, die (besser) geeignet sind in verlängerten Laktationen wirtschaftlich Milch zu produzieren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Daten: Informationen aus dem Random-Regression-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Testtagsmodell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" panose="05000000000000000000" pitchFamily="2" charset="2"/>
              </a:rPr>
              <a:t> über den Laktationskurvenverlauf bei den Milchleistungsmerkmalen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Wingdings" panose="05000000000000000000" pitchFamily="2" charset="2"/>
            </a:endParaRPr>
          </a:p>
        </p:txBody>
      </p:sp>
      <p:graphicFrame>
        <p:nvGraphicFramePr>
          <p:cNvPr id="8" name="Tabelle 6">
            <a:extLst>
              <a:ext uri="{FF2B5EF4-FFF2-40B4-BE49-F238E27FC236}">
                <a16:creationId xmlns:a16="http://schemas.microsoft.com/office/drawing/2014/main" id="{CED79A75-F3EB-5E8D-6413-F8EA8B2ACEFD}"/>
              </a:ext>
            </a:extLst>
          </p:cNvPr>
          <p:cNvGraphicFramePr>
            <a:graphicFrameLocks/>
          </p:cNvGraphicFramePr>
          <p:nvPr/>
        </p:nvGraphicFramePr>
        <p:xfrm>
          <a:off x="7476451" y="4508486"/>
          <a:ext cx="4030829" cy="1564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443">
                  <a:extLst>
                    <a:ext uri="{9D8B030D-6E8A-4147-A177-3AD203B41FA5}">
                      <a16:colId xmlns:a16="http://schemas.microsoft.com/office/drawing/2014/main" val="3664553674"/>
                    </a:ext>
                  </a:extLst>
                </a:gridCol>
                <a:gridCol w="841151">
                  <a:extLst>
                    <a:ext uri="{9D8B030D-6E8A-4147-A177-3AD203B41FA5}">
                      <a16:colId xmlns:a16="http://schemas.microsoft.com/office/drawing/2014/main" val="3263008688"/>
                    </a:ext>
                  </a:extLst>
                </a:gridCol>
                <a:gridCol w="906745">
                  <a:extLst>
                    <a:ext uri="{9D8B030D-6E8A-4147-A177-3AD203B41FA5}">
                      <a16:colId xmlns:a16="http://schemas.microsoft.com/office/drawing/2014/main" val="230280328"/>
                    </a:ext>
                  </a:extLst>
                </a:gridCol>
                <a:gridCol w="906745">
                  <a:extLst>
                    <a:ext uri="{9D8B030D-6E8A-4147-A177-3AD203B41FA5}">
                      <a16:colId xmlns:a16="http://schemas.microsoft.com/office/drawing/2014/main" val="2522492999"/>
                    </a:ext>
                  </a:extLst>
                </a:gridCol>
                <a:gridCol w="906745">
                  <a:extLst>
                    <a:ext uri="{9D8B030D-6E8A-4147-A177-3AD203B41FA5}">
                      <a16:colId xmlns:a16="http://schemas.microsoft.com/office/drawing/2014/main" val="3043852312"/>
                    </a:ext>
                  </a:extLst>
                </a:gridCol>
              </a:tblGrid>
              <a:tr h="312913"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Ø Leistungen und Laktationslängen *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826611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La.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Milch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Fett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Eiweiß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chemeClr val="tx1"/>
                          </a:solidFill>
                        </a:rPr>
                        <a:t>DIM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404057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9654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11725017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10.701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355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89364969"/>
                  </a:ext>
                </a:extLst>
              </a:tr>
              <a:tr h="312913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11.137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356</a:t>
                      </a: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55374037"/>
                  </a:ext>
                </a:extLst>
              </a:tr>
            </a:tbl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41BE3B61-1206-2841-4A66-7B8AF45D9AEB}"/>
              </a:ext>
            </a:extLst>
          </p:cNvPr>
          <p:cNvSpPr/>
          <p:nvPr/>
        </p:nvSpPr>
        <p:spPr bwMode="auto">
          <a:xfrm>
            <a:off x="10615232" y="4818325"/>
            <a:ext cx="877083" cy="1244335"/>
          </a:xfrm>
          <a:prstGeom prst="rect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F5F3720-4466-4CDD-48CF-7509E76703E1}"/>
              </a:ext>
            </a:extLst>
          </p:cNvPr>
          <p:cNvSpPr txBox="1"/>
          <p:nvPr/>
        </p:nvSpPr>
        <p:spPr>
          <a:xfrm>
            <a:off x="7476451" y="6062660"/>
            <a:ext cx="4015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rgbClr val="000000"/>
                </a:solidFill>
                <a:latin typeface="Arial"/>
              </a:rPr>
              <a:t>*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mind. 270 DIM &amp; nachfolgende Kalbung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92C556-73E7-ECBA-7911-3DC24FA6D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038" y="4511503"/>
            <a:ext cx="3406562" cy="1897483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3B279274-5E8D-48AB-9B80-33AC6840CA42}"/>
              </a:ext>
            </a:extLst>
          </p:cNvPr>
          <p:cNvSpPr/>
          <p:nvPr/>
        </p:nvSpPr>
        <p:spPr bwMode="auto">
          <a:xfrm>
            <a:off x="1950720" y="4508486"/>
            <a:ext cx="2092960" cy="28892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218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feld 1"/>
          <p:cNvSpPr txBox="1">
            <a:spLocks noChangeArrowheads="1"/>
          </p:cNvSpPr>
          <p:nvPr/>
        </p:nvSpPr>
        <p:spPr bwMode="auto">
          <a:xfrm>
            <a:off x="2855914" y="2852739"/>
            <a:ext cx="734528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3200" dirty="0">
                <a:solidFill>
                  <a:schemeClr val="tx1"/>
                </a:solidFill>
              </a:rPr>
              <a:t>Klassische Zuchtwertschätzung</a:t>
            </a:r>
          </a:p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auf Basis von Eigen- und Nachkommen-Leistung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06F3DEA-C4F1-CA57-C7EE-B7F4700B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5324E0D0-43D8-B91E-7D6F-86D3B58658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46597421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8E9D9BB-A04A-C0AE-ED0B-DDFF9E2C9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67" y="3222406"/>
            <a:ext cx="5493958" cy="330222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96100D8-9F2D-F63F-6FD2-F9765CFD1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Persistenz: Deutliche Unterschiede zwischen den Töchtern der Bullen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506937-D9BF-109A-AD8E-FEBD0CA49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5BDDE6B3-6385-4E25-A36F-3B0AB0CFB222}" type="datetime4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14. August 2023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38F31E-5560-8681-B00D-CB2E38CDFA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de-DE" altLang="en-US">
                <a:solidFill>
                  <a:srgbClr val="FFFFFF"/>
                </a:solidFill>
              </a:rPr>
              <a:t>Seite </a:t>
            </a:r>
            <a:fld id="{EDEC07D8-46BB-4ACA-B01C-F78F4D78CD06}" type="slidenum">
              <a:rPr lang="de-DE" altLang="en-US" smtClean="0">
                <a:solidFill>
                  <a:srgbClr val="FFFFFF"/>
                </a:solidFill>
              </a:rPr>
              <a:pPr fontAlgn="base">
                <a:spcAft>
                  <a:spcPct val="0"/>
                </a:spcAft>
              </a:pPr>
              <a:t>20</a:t>
            </a:fld>
            <a:endParaRPr lang="de-DE" altLang="en-US">
              <a:solidFill>
                <a:srgbClr val="FFFFFF"/>
              </a:solidFill>
            </a:endParaRP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107526E-C154-483E-4535-72465DECCBBB}"/>
              </a:ext>
            </a:extLst>
          </p:cNvPr>
          <p:cNvSpPr txBox="1">
            <a:spLocks/>
          </p:cNvSpPr>
          <p:nvPr/>
        </p:nvSpPr>
        <p:spPr bwMode="auto">
          <a:xfrm>
            <a:off x="609600" y="1371600"/>
            <a:ext cx="11253858" cy="19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n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Töchter von SBT-Besamungsbullen (Top/Bottom 25%)</a:t>
            </a:r>
          </a:p>
          <a:p>
            <a:pPr lvl="1"/>
            <a:r>
              <a:rPr lang="de-DE" dirty="0"/>
              <a:t>Ca. 1.000 KB-Bullen geb. 2013-2016</a:t>
            </a:r>
          </a:p>
          <a:p>
            <a:r>
              <a:rPr lang="de-DE" dirty="0"/>
              <a:t>mittlere phänotypische Töchterkurven </a:t>
            </a:r>
          </a:p>
          <a:p>
            <a:pPr lvl="1"/>
            <a:r>
              <a:rPr lang="de-DE" dirty="0"/>
              <a:t>je ca. 200.000 Töchter</a:t>
            </a:r>
          </a:p>
          <a:p>
            <a:pPr lvl="1"/>
            <a:r>
              <a:rPr lang="de-DE" dirty="0"/>
              <a:t>Top 25%:     </a:t>
            </a:r>
            <a:r>
              <a:rPr lang="de-DE" dirty="0">
                <a:cs typeface="Arial"/>
              </a:rPr>
              <a:t>  </a:t>
            </a:r>
            <a:r>
              <a:rPr lang="de-DE" dirty="0">
                <a:ea typeface="Calibri" panose="020F0502020204030204" pitchFamily="34" charset="0"/>
                <a:cs typeface="Times New Roman"/>
                <a:sym typeface="Symbol" panose="05050102010706020507" pitchFamily="18" charset="2"/>
              </a:rPr>
              <a:t></a:t>
            </a:r>
            <a:r>
              <a:rPr lang="de-DE" dirty="0">
                <a:ea typeface="Calibri" panose="020F0502020204030204" pitchFamily="34" charset="0"/>
                <a:cs typeface="Times New Roman"/>
              </a:rPr>
              <a:t> 117,6 ZW-Persistenz</a:t>
            </a:r>
          </a:p>
          <a:p>
            <a:pPr lvl="1"/>
            <a:r>
              <a:rPr lang="de-DE" dirty="0">
                <a:cs typeface="Times New Roman"/>
              </a:rPr>
              <a:t>Bottom 25%:  </a:t>
            </a:r>
            <a:r>
              <a:rPr lang="de-DE" dirty="0">
                <a:ea typeface="Calibri" panose="020F0502020204030204" pitchFamily="34" charset="0"/>
                <a:cs typeface="Times New Roman"/>
                <a:sym typeface="Symbol" panose="05050102010706020507" pitchFamily="18" charset="2"/>
              </a:rPr>
              <a:t></a:t>
            </a:r>
            <a:r>
              <a:rPr lang="de-DE" dirty="0">
                <a:ea typeface="Calibri" panose="020F0502020204030204" pitchFamily="34" charset="0"/>
                <a:cs typeface="Times New Roman"/>
              </a:rPr>
              <a:t> </a:t>
            </a:r>
            <a:r>
              <a:rPr lang="de-DE" dirty="0">
                <a:solidFill>
                  <a:srgbClr val="000000"/>
                </a:solidFill>
                <a:ea typeface="Calibri" panose="020F0502020204030204" pitchFamily="34" charset="0"/>
                <a:cs typeface="Times New Roman"/>
              </a:rPr>
              <a:t> </a:t>
            </a:r>
            <a:r>
              <a:rPr lang="de-DE" dirty="0">
                <a:ea typeface="Calibri" panose="020F0502020204030204" pitchFamily="34" charset="0"/>
                <a:cs typeface="Times New Roman"/>
              </a:rPr>
              <a:t>94,6 ZW-Persistenz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744B929-10C0-784C-A7EB-926E83F4EE58}"/>
              </a:ext>
            </a:extLst>
          </p:cNvPr>
          <p:cNvSpPr txBox="1"/>
          <p:nvPr/>
        </p:nvSpPr>
        <p:spPr>
          <a:xfrm>
            <a:off x="6707170" y="1397876"/>
            <a:ext cx="2081497" cy="369332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Milch-kg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4DA5A7F-78F0-22A6-F5E4-1A42407C0769}"/>
              </a:ext>
            </a:extLst>
          </p:cNvPr>
          <p:cNvCxnSpPr>
            <a:cxnSpLocks/>
          </p:cNvCxnSpPr>
          <p:nvPr/>
        </p:nvCxnSpPr>
        <p:spPr bwMode="auto">
          <a:xfrm>
            <a:off x="7113708" y="5424496"/>
            <a:ext cx="4448503" cy="0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0CEB9E09-F461-9750-FDC0-7C1AC2B9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180" y="3222406"/>
            <a:ext cx="5493958" cy="3302220"/>
          </a:xfrm>
          <a:prstGeom prst="rect">
            <a:avLst/>
          </a:prstGeom>
        </p:spPr>
      </p:pic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0F12D6C-87D1-F208-91E6-9687458C1345}"/>
              </a:ext>
            </a:extLst>
          </p:cNvPr>
          <p:cNvCxnSpPr>
            <a:cxnSpLocks/>
          </p:cNvCxnSpPr>
          <p:nvPr/>
        </p:nvCxnSpPr>
        <p:spPr bwMode="auto">
          <a:xfrm>
            <a:off x="10519361" y="4653280"/>
            <a:ext cx="0" cy="1126816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F0BDCD05-E95E-DBD8-3577-98953ECDADC3}"/>
              </a:ext>
            </a:extLst>
          </p:cNvPr>
          <p:cNvCxnSpPr>
            <a:cxnSpLocks/>
          </p:cNvCxnSpPr>
          <p:nvPr/>
        </p:nvCxnSpPr>
        <p:spPr bwMode="auto">
          <a:xfrm>
            <a:off x="4771704" y="4653280"/>
            <a:ext cx="0" cy="1126816"/>
          </a:xfrm>
          <a:prstGeom prst="line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781463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057" y="561976"/>
            <a:ext cx="8698295" cy="504825"/>
          </a:xfrm>
        </p:spPr>
        <p:txBody>
          <a:bodyPr/>
          <a:lstStyle/>
          <a:p>
            <a:r>
              <a:rPr lang="en-US" sz="2400" dirty="0" err="1"/>
              <a:t>Gesamt-Zuchtwert</a:t>
            </a:r>
            <a:r>
              <a:rPr lang="en-US" sz="2400" dirty="0"/>
              <a:t> RZG für Holstein </a:t>
            </a:r>
            <a:r>
              <a:rPr lang="en-US" sz="2400" b="0" dirty="0"/>
              <a:t>= </a:t>
            </a:r>
            <a:r>
              <a:rPr lang="en-US" sz="2400" b="0" dirty="0" err="1"/>
              <a:t>allgemeines</a:t>
            </a:r>
            <a:r>
              <a:rPr lang="en-US" sz="2400" b="0" dirty="0"/>
              <a:t> </a:t>
            </a:r>
            <a:r>
              <a:rPr lang="en-US" sz="2400" b="0" dirty="0" err="1"/>
              <a:t>Zuchtziel</a:t>
            </a:r>
            <a:endParaRPr lang="en-US" sz="2400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1" y="5445226"/>
            <a:ext cx="7427169" cy="1008111"/>
          </a:xfrm>
        </p:spPr>
        <p:txBody>
          <a:bodyPr/>
          <a:lstStyle/>
          <a:p>
            <a:r>
              <a:rPr lang="en-US" dirty="0"/>
              <a:t>Relative </a:t>
            </a:r>
            <a:r>
              <a:rPr lang="en-US" dirty="0" err="1"/>
              <a:t>Gewichtung</a:t>
            </a:r>
            <a:r>
              <a:rPr lang="en-US" dirty="0"/>
              <a:t> </a:t>
            </a:r>
            <a:r>
              <a:rPr lang="en-US" dirty="0" err="1"/>
              <a:t>orientiert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an </a:t>
            </a:r>
            <a:r>
              <a:rPr lang="en-US" dirty="0" err="1"/>
              <a:t>ökonomischer</a:t>
            </a:r>
            <a:r>
              <a:rPr lang="en-US" dirty="0"/>
              <a:t> </a:t>
            </a:r>
            <a:r>
              <a:rPr lang="en-US" dirty="0" err="1"/>
              <a:t>Bedeutung</a:t>
            </a:r>
            <a:endParaRPr lang="en-US" dirty="0"/>
          </a:p>
          <a:p>
            <a:pPr lvl="1"/>
            <a:r>
              <a:rPr lang="de-DE" dirty="0"/>
              <a:t>mit Berücksichtigung genetischer Beziehungen zwischen Merkmalen und  Sicherheiten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970463" y="6524626"/>
            <a:ext cx="2133600" cy="2889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>
                <a:solidFill>
                  <a:srgbClr val="FFFFFF"/>
                </a:solidFill>
                <a:latin typeface="Arial" charset="0"/>
              </a:rPr>
              <a:t>Seite </a:t>
            </a:r>
            <a:fld id="{D4427A0C-FE5D-4240-AAD4-BA1ABB539248}" type="slidenum">
              <a:rPr lang="de-DE">
                <a:solidFill>
                  <a:srgbClr val="FFFFFF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de-DE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1991544" y="2872600"/>
            <a:ext cx="3240360" cy="914400"/>
          </a:xfrm>
          <a:prstGeom prst="rect">
            <a:avLst/>
          </a:prstGeom>
          <a:solidFill>
            <a:srgbClr val="FFF89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RZM</a:t>
            </a:r>
          </a:p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</a:rPr>
              <a:t>Index </a:t>
            </a:r>
            <a:r>
              <a:rPr lang="en-US" sz="1400" dirty="0" err="1">
                <a:solidFill>
                  <a:srgbClr val="000000"/>
                </a:solidFill>
                <a:latin typeface="Arial" charset="0"/>
              </a:rPr>
              <a:t>Milchleistungsmerkmale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5284248" y="2874640"/>
            <a:ext cx="1099784" cy="91440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600" dirty="0">
                <a:solidFill>
                  <a:srgbClr val="FFFFFF"/>
                </a:solidFill>
                <a:latin typeface="Arial" charset="0"/>
              </a:rPr>
              <a:t>Fundament,</a:t>
            </a:r>
          </a:p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600" dirty="0" err="1">
                <a:solidFill>
                  <a:srgbClr val="FFFFFF"/>
                </a:solidFill>
                <a:latin typeface="Arial" charset="0"/>
              </a:rPr>
              <a:t>Euter</a:t>
            </a:r>
            <a:endParaRPr lang="en-US" sz="16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470860" y="2872600"/>
            <a:ext cx="1209316" cy="914400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RZN</a:t>
            </a:r>
          </a:p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200" dirty="0" err="1">
                <a:solidFill>
                  <a:srgbClr val="FFFFFF"/>
                </a:solidFill>
                <a:latin typeface="Arial" charset="0"/>
              </a:rPr>
              <a:t>Nutzungsdauer</a:t>
            </a: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9408369" y="2872600"/>
            <a:ext cx="399284" cy="9144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endParaRPr lang="en-US" sz="1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8903584" y="2872600"/>
            <a:ext cx="534695" cy="914400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dirty="0">
                <a:solidFill>
                  <a:srgbClr val="FFFFFF"/>
                </a:solidFill>
                <a:latin typeface="Arial" charset="0"/>
              </a:rPr>
              <a:t>RZR</a:t>
            </a:r>
          </a:p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200" dirty="0" err="1">
                <a:solidFill>
                  <a:srgbClr val="FFFFFF"/>
                </a:solidFill>
                <a:latin typeface="Arial" charset="0"/>
              </a:rPr>
              <a:t>Tö</a:t>
            </a:r>
            <a:r>
              <a:rPr lang="en-US" sz="1200" dirty="0">
                <a:solidFill>
                  <a:srgbClr val="FFFFFF"/>
                </a:solidFill>
                <a:latin typeface="Arial" charset="0"/>
              </a:rPr>
              <a:t>.-</a:t>
            </a:r>
          </a:p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200" dirty="0" err="1">
                <a:solidFill>
                  <a:srgbClr val="FFFFFF"/>
                </a:solidFill>
                <a:latin typeface="Arial" charset="0"/>
              </a:rPr>
              <a:t>Frucht</a:t>
            </a:r>
            <a:r>
              <a:rPr lang="en-US" sz="1200" dirty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cxnSp>
        <p:nvCxnSpPr>
          <p:cNvPr id="13" name="Gerade Verbindung 12"/>
          <p:cNvCxnSpPr/>
          <p:nvPr/>
        </p:nvCxnSpPr>
        <p:spPr bwMode="auto">
          <a:xfrm>
            <a:off x="2528280" y="6813376"/>
            <a:ext cx="360040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/>
          <p:nvPr/>
        </p:nvCxnSpPr>
        <p:spPr bwMode="auto">
          <a:xfrm>
            <a:off x="3248360" y="6813376"/>
            <a:ext cx="360040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>
            <a:off x="3968440" y="6813376"/>
            <a:ext cx="360040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>
            <a:off x="4688520" y="6813376"/>
            <a:ext cx="360040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>
            <a:off x="5850480" y="6813376"/>
            <a:ext cx="360040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/>
          <p:nvPr/>
        </p:nvCxnSpPr>
        <p:spPr bwMode="auto">
          <a:xfrm>
            <a:off x="7025456" y="6813376"/>
            <a:ext cx="360040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Gerade Verbindung 26"/>
          <p:cNvCxnSpPr/>
          <p:nvPr/>
        </p:nvCxnSpPr>
        <p:spPr bwMode="auto">
          <a:xfrm>
            <a:off x="7745536" y="6813376"/>
            <a:ext cx="360040" cy="0"/>
          </a:xfrm>
          <a:prstGeom prst="line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Rechteck 33"/>
          <p:cNvSpPr/>
          <p:nvPr/>
        </p:nvSpPr>
        <p:spPr bwMode="auto">
          <a:xfrm>
            <a:off x="9768408" y="2872600"/>
            <a:ext cx="255352" cy="914400"/>
          </a:xfrm>
          <a:prstGeom prst="rect">
            <a:avLst/>
          </a:prstGeom>
          <a:solidFill>
            <a:srgbClr val="864A3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endParaRPr lang="de-DE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Rechteck 35"/>
          <p:cNvSpPr/>
          <p:nvPr/>
        </p:nvSpPr>
        <p:spPr bwMode="auto">
          <a:xfrm>
            <a:off x="4979876" y="1484784"/>
            <a:ext cx="1692188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 charset="0"/>
              </a:rPr>
              <a:t>RZG</a:t>
            </a:r>
          </a:p>
        </p:txBody>
      </p:sp>
      <p:cxnSp>
        <p:nvCxnSpPr>
          <p:cNvPr id="38" name="Gewinkelte Verbindung 37"/>
          <p:cNvCxnSpPr>
            <a:stCxn id="6" idx="0"/>
            <a:endCxn id="36" idx="2"/>
          </p:cNvCxnSpPr>
          <p:nvPr/>
        </p:nvCxnSpPr>
        <p:spPr bwMode="auto">
          <a:xfrm rot="5400000" flipH="1" flipV="1">
            <a:off x="4482139" y="1528769"/>
            <a:ext cx="473416" cy="2214246"/>
          </a:xfrm>
          <a:prstGeom prst="bentConnector3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Gewinkelte Verbindung 39"/>
          <p:cNvCxnSpPr>
            <a:stCxn id="7" idx="0"/>
            <a:endCxn id="36" idx="2"/>
          </p:cNvCxnSpPr>
          <p:nvPr/>
        </p:nvCxnSpPr>
        <p:spPr bwMode="auto">
          <a:xfrm rot="16200000" flipV="1">
            <a:off x="5592327" y="2632827"/>
            <a:ext cx="475456" cy="8170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Gewinkelte Verbindung 42"/>
          <p:cNvCxnSpPr>
            <a:cxnSpLocks/>
            <a:stCxn id="8" idx="0"/>
            <a:endCxn id="36" idx="2"/>
          </p:cNvCxnSpPr>
          <p:nvPr/>
        </p:nvCxnSpPr>
        <p:spPr bwMode="auto">
          <a:xfrm rot="16200000" flipV="1">
            <a:off x="6214036" y="2011118"/>
            <a:ext cx="473416" cy="1249548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Gewinkelte Verbindung 45"/>
          <p:cNvCxnSpPr>
            <a:cxnSpLocks/>
            <a:stCxn id="9" idx="0"/>
            <a:endCxn id="36" idx="2"/>
          </p:cNvCxnSpPr>
          <p:nvPr/>
        </p:nvCxnSpPr>
        <p:spPr bwMode="auto">
          <a:xfrm rot="16200000" flipV="1">
            <a:off x="7480283" y="744872"/>
            <a:ext cx="473416" cy="378204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Gewinkelte Verbindung 48"/>
          <p:cNvCxnSpPr>
            <a:cxnSpLocks/>
          </p:cNvCxnSpPr>
          <p:nvPr/>
        </p:nvCxnSpPr>
        <p:spPr bwMode="auto">
          <a:xfrm rot="16200000" flipV="1">
            <a:off x="7261743" y="964335"/>
            <a:ext cx="473416" cy="3344961"/>
          </a:xfrm>
          <a:prstGeom prst="bentConnector3">
            <a:avLst>
              <a:gd name="adj1" fmla="val 50000"/>
            </a:avLst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Gewinkelte Verbindung 51"/>
          <p:cNvCxnSpPr>
            <a:stCxn id="34" idx="0"/>
          </p:cNvCxnSpPr>
          <p:nvPr/>
        </p:nvCxnSpPr>
        <p:spPr bwMode="auto">
          <a:xfrm rot="16200000" flipV="1">
            <a:off x="7744447" y="720963"/>
            <a:ext cx="235298" cy="4067977"/>
          </a:xfrm>
          <a:prstGeom prst="bentConnector2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uppieren 10"/>
          <p:cNvGrpSpPr/>
          <p:nvPr/>
        </p:nvGrpSpPr>
        <p:grpSpPr>
          <a:xfrm>
            <a:off x="1991544" y="3933057"/>
            <a:ext cx="3240362" cy="1224136"/>
            <a:chOff x="683568" y="3789041"/>
            <a:chExt cx="3240362" cy="1224136"/>
          </a:xfrm>
        </p:grpSpPr>
        <p:sp>
          <p:nvSpPr>
            <p:cNvPr id="55" name="Geschweifte Klammer links 54"/>
            <p:cNvSpPr/>
            <p:nvPr/>
          </p:nvSpPr>
          <p:spPr bwMode="auto">
            <a:xfrm rot="16200000">
              <a:off x="2091738" y="2400328"/>
              <a:ext cx="443480" cy="3220905"/>
            </a:xfrm>
            <a:prstGeom prst="leftBrace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D9A"/>
                </a:buCl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" name="Rechteck 56"/>
            <p:cNvSpPr/>
            <p:nvPr/>
          </p:nvSpPr>
          <p:spPr bwMode="auto">
            <a:xfrm>
              <a:off x="683568" y="4365105"/>
              <a:ext cx="3240360" cy="648072"/>
            </a:xfrm>
            <a:prstGeom prst="rect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008D9A"/>
                </a:buCl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36%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Milchproduktions-Merkm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.</a:t>
              </a:r>
            </a:p>
            <a:p>
              <a:pPr algn="ctr" fontAlgn="base">
                <a:spcAft>
                  <a:spcPct val="0"/>
                </a:spcAft>
                <a:buClr>
                  <a:srgbClr val="008D9A"/>
                </a:buClr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Arial" charset="0"/>
                </a:rPr>
                <a:t>Einnahmemerkmale</a:t>
              </a:r>
              <a:endParaRPr lang="en-US" b="1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6456040" y="3933057"/>
            <a:ext cx="3589368" cy="1224136"/>
            <a:chOff x="5167731" y="3789041"/>
            <a:chExt cx="3014505" cy="1224136"/>
          </a:xfrm>
        </p:grpSpPr>
        <p:sp>
          <p:nvSpPr>
            <p:cNvPr id="56" name="Geschweifte Klammer links 55"/>
            <p:cNvSpPr/>
            <p:nvPr/>
          </p:nvSpPr>
          <p:spPr bwMode="auto">
            <a:xfrm rot="16200000">
              <a:off x="6448327" y="2508445"/>
              <a:ext cx="443480" cy="3004671"/>
            </a:xfrm>
            <a:prstGeom prst="leftBrace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D9A"/>
                </a:buCl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8" name="Rechteck 57"/>
            <p:cNvSpPr/>
            <p:nvPr/>
          </p:nvSpPr>
          <p:spPr bwMode="auto">
            <a:xfrm>
              <a:off x="5216748" y="4365105"/>
              <a:ext cx="2965488" cy="648072"/>
            </a:xfrm>
            <a:prstGeom prst="rect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008D9A"/>
                </a:buCl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49%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Gesundheits-Merkmale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  <a:p>
              <a:pPr algn="ctr" fontAlgn="base">
                <a:spcAft>
                  <a:spcPct val="0"/>
                </a:spcAft>
                <a:buClr>
                  <a:srgbClr val="008D9A"/>
                </a:buClr>
                <a:defRPr/>
              </a:pPr>
              <a:r>
                <a:rPr lang="en-US" b="1" dirty="0" err="1">
                  <a:solidFill>
                    <a:srgbClr val="000000"/>
                  </a:solidFill>
                  <a:latin typeface="Arial" charset="0"/>
                </a:rPr>
                <a:t>Ausgaben-Merkmale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0" name="Textfeld 59"/>
          <p:cNvSpPr txBox="1"/>
          <p:nvPr/>
        </p:nvSpPr>
        <p:spPr bwMode="auto">
          <a:xfrm rot="16200000">
            <a:off x="9397796" y="3177631"/>
            <a:ext cx="10182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100" b="1" dirty="0" err="1">
                <a:solidFill>
                  <a:srgbClr val="FFFFFF"/>
                </a:solidFill>
                <a:latin typeface="Arial" charset="0"/>
              </a:rPr>
              <a:t>RZKm</a:t>
            </a:r>
            <a:r>
              <a:rPr lang="en-US" sz="1100" b="1" dirty="0">
                <a:solidFill>
                  <a:srgbClr val="FFFFFF"/>
                </a:solidFill>
                <a:latin typeface="Arial" charset="0"/>
              </a:rPr>
              <a:t>/</a:t>
            </a:r>
            <a:r>
              <a:rPr lang="en-US" sz="1100" b="1" dirty="0" err="1">
                <a:solidFill>
                  <a:srgbClr val="FFFFFF"/>
                </a:solidFill>
                <a:latin typeface="Arial" charset="0"/>
              </a:rPr>
              <a:t>RZKd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5283130" y="3933056"/>
            <a:ext cx="1171792" cy="1224136"/>
            <a:chOff x="3986104" y="3789040"/>
            <a:chExt cx="1171792" cy="1224136"/>
          </a:xfrm>
        </p:grpSpPr>
        <p:sp>
          <p:nvSpPr>
            <p:cNvPr id="59" name="Geschweifte Klammer links 58"/>
            <p:cNvSpPr/>
            <p:nvPr/>
          </p:nvSpPr>
          <p:spPr bwMode="auto">
            <a:xfrm rot="16200000">
              <a:off x="4324090" y="3460889"/>
              <a:ext cx="443480" cy="1099781"/>
            </a:xfrm>
            <a:prstGeom prst="leftBrace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Clr>
                  <a:srgbClr val="008D9A"/>
                </a:buClr>
                <a:defRPr/>
              </a:pPr>
              <a:endParaRPr lang="de-D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Rechteck 34"/>
            <p:cNvSpPr/>
            <p:nvPr/>
          </p:nvSpPr>
          <p:spPr bwMode="auto">
            <a:xfrm>
              <a:off x="3986104" y="4365104"/>
              <a:ext cx="1171792" cy="648072"/>
            </a:xfrm>
            <a:prstGeom prst="rect">
              <a:avLst/>
            </a:prstGeom>
            <a:noFill/>
            <a:ln w="25400" cap="flat" cmpd="sng" algn="ctr">
              <a:solidFill>
                <a:srgbClr val="008D9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8D9A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ct val="0"/>
                </a:spcAft>
                <a:buClr>
                  <a:srgbClr val="008D9A"/>
                </a:buClr>
                <a:defRPr/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15%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funkt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.</a:t>
              </a:r>
            </a:p>
            <a:p>
              <a:pPr algn="ctr" fontAlgn="base">
                <a:spcAft>
                  <a:spcPct val="0"/>
                </a:spcAft>
                <a:buClr>
                  <a:srgbClr val="008D9A"/>
                </a:buClr>
                <a:defRPr/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Exterieur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2" name="Rechteck 41">
            <a:extLst>
              <a:ext uri="{FF2B5EF4-FFF2-40B4-BE49-F238E27FC236}">
                <a16:creationId xmlns:a16="http://schemas.microsoft.com/office/drawing/2014/main" id="{30CF4925-5119-4D5E-92E7-821F9948115C}"/>
              </a:ext>
            </a:extLst>
          </p:cNvPr>
          <p:cNvSpPr/>
          <p:nvPr/>
        </p:nvSpPr>
        <p:spPr bwMode="auto">
          <a:xfrm>
            <a:off x="7689838" y="2873718"/>
            <a:ext cx="1209316" cy="914400"/>
          </a:xfrm>
          <a:prstGeom prst="rect">
            <a:avLst/>
          </a:prstGeom>
          <a:solidFill>
            <a:srgbClr val="008D9A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dirty="0" err="1">
                <a:solidFill>
                  <a:srgbClr val="FFFFFF"/>
                </a:solidFill>
                <a:latin typeface="Arial" charset="0"/>
              </a:rPr>
              <a:t>RZGesund</a:t>
            </a:r>
            <a:endParaRPr lang="en-US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200" dirty="0" err="1">
                <a:solidFill>
                  <a:srgbClr val="FFFFFF"/>
                </a:solidFill>
                <a:latin typeface="Arial" charset="0"/>
              </a:rPr>
              <a:t>Direkte</a:t>
            </a:r>
            <a:r>
              <a:rPr lang="en-US" sz="120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200" dirty="0" err="1">
                <a:solidFill>
                  <a:srgbClr val="FFFFFF"/>
                </a:solidFill>
                <a:latin typeface="Arial" charset="0"/>
              </a:rPr>
              <a:t>Gesund</a:t>
            </a:r>
            <a:r>
              <a:rPr lang="en-US" sz="1200" dirty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D67E60C-0D59-42BB-9BFC-AFDE073ACAB3}"/>
              </a:ext>
            </a:extLst>
          </p:cNvPr>
          <p:cNvSpPr txBox="1"/>
          <p:nvPr/>
        </p:nvSpPr>
        <p:spPr bwMode="auto">
          <a:xfrm rot="16200000">
            <a:off x="9101775" y="3180691"/>
            <a:ext cx="101341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defRPr/>
            </a:pPr>
            <a:r>
              <a:rPr lang="en-US" sz="1200" b="1" dirty="0" err="1">
                <a:solidFill>
                  <a:srgbClr val="FFFFFF"/>
                </a:solidFill>
                <a:latin typeface="Arial" charset="0"/>
              </a:rPr>
              <a:t>RZKälberfit</a:t>
            </a:r>
            <a:endParaRPr lang="en-US" sz="12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5" name="Grafik 44" descr="Ein Bild, das Text, ClipArt enthält.&#10;&#10;Automatisch generierte Beschreibung">
            <a:extLst>
              <a:ext uri="{FF2B5EF4-FFF2-40B4-BE49-F238E27FC236}">
                <a16:creationId xmlns:a16="http://schemas.microsoft.com/office/drawing/2014/main" id="{A0BBFEC5-5394-4918-9089-D7A96A2503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3" y="1484784"/>
            <a:ext cx="1781951" cy="91235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7" name="Gewinkelte Verbindung 48">
            <a:extLst>
              <a:ext uri="{FF2B5EF4-FFF2-40B4-BE49-F238E27FC236}">
                <a16:creationId xmlns:a16="http://schemas.microsoft.com/office/drawing/2014/main" id="{FE6FA982-EBC3-4E40-A69B-D691AA539DB4}"/>
              </a:ext>
            </a:extLst>
          </p:cNvPr>
          <p:cNvCxnSpPr>
            <a:cxnSpLocks/>
          </p:cNvCxnSpPr>
          <p:nvPr/>
        </p:nvCxnSpPr>
        <p:spPr bwMode="auto">
          <a:xfrm rot="16200000" flipV="1">
            <a:off x="6818717" y="1644407"/>
            <a:ext cx="485814" cy="2465745"/>
          </a:xfrm>
          <a:prstGeom prst="bentConnector2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0F1510CA-F21E-EA1D-FAFC-7CDD521F3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61975"/>
            <a:ext cx="9326563" cy="504825"/>
          </a:xfrm>
        </p:spPr>
        <p:txBody>
          <a:bodyPr/>
          <a:lstStyle/>
          <a:p>
            <a:r>
              <a:rPr lang="de-DE" sz="2400" dirty="0"/>
              <a:t>Ökonomischer Gesamt-Zuchtwert RZ€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166920" cy="2779181"/>
          </a:xfrm>
        </p:spPr>
        <p:txBody>
          <a:bodyPr/>
          <a:lstStyle/>
          <a:p>
            <a:r>
              <a:rPr lang="de-DE" sz="2000" b="1" dirty="0">
                <a:sym typeface="Wingdings" panose="05000000000000000000" pitchFamily="2" charset="2"/>
              </a:rPr>
              <a:t>RZ€ = ökonomischer Gesamt-Zuchtwert auf Skala Euro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Grenzgewinn pro </a:t>
            </a:r>
            <a:r>
              <a:rPr lang="de-DE" dirty="0" err="1">
                <a:sym typeface="Wingdings" panose="05000000000000000000" pitchFamily="2" charset="2"/>
              </a:rPr>
              <a:t>Kuhleben</a:t>
            </a:r>
            <a:r>
              <a:rPr lang="de-DE" dirty="0">
                <a:sym typeface="Wingdings" panose="05000000000000000000" pitchFamily="2" charset="2"/>
              </a:rPr>
              <a:t> gegenüber </a:t>
            </a:r>
            <a:r>
              <a:rPr lang="de-DE" dirty="0" err="1">
                <a:sym typeface="Wingdings" panose="05000000000000000000" pitchFamily="2" charset="2"/>
              </a:rPr>
              <a:t>Basiskuh</a:t>
            </a:r>
            <a:r>
              <a:rPr lang="de-DE" dirty="0">
                <a:sym typeface="Wingdings" panose="05000000000000000000" pitchFamily="2" charset="2"/>
              </a:rPr>
              <a:t> mit allen ZW 0,0 bzw. 100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Eingeführt in 2020</a:t>
            </a:r>
          </a:p>
          <a:p>
            <a:pPr lvl="1"/>
            <a:endParaRPr lang="de-DE" sz="1400" dirty="0"/>
          </a:p>
          <a:p>
            <a:r>
              <a:rPr lang="de-DE" dirty="0"/>
              <a:t>Grenzgewinn:</a:t>
            </a:r>
          </a:p>
          <a:p>
            <a:pPr lvl="1"/>
            <a:r>
              <a:rPr lang="de-DE" dirty="0"/>
              <a:t>Einnahmen minus Kosten für einen Punkt Relativ-Zuchtwert</a:t>
            </a:r>
          </a:p>
          <a:p>
            <a:pPr lvl="1"/>
            <a:r>
              <a:rPr lang="de-DE" dirty="0"/>
              <a:t>Nur direkte Einnahmen/Kosten (alle anderen ZW konstant = ceteris paribus Bedingung)</a:t>
            </a:r>
          </a:p>
          <a:p>
            <a:pPr lvl="2"/>
            <a:r>
              <a:rPr lang="de-DE" dirty="0"/>
              <a:t>Keine </a:t>
            </a:r>
            <a:r>
              <a:rPr lang="de-DE" dirty="0" err="1"/>
              <a:t>Exterieurmerkmale</a:t>
            </a:r>
            <a:endParaRPr lang="de-DE" dirty="0"/>
          </a:p>
          <a:p>
            <a:pPr lvl="1"/>
            <a:r>
              <a:rPr lang="de-DE" dirty="0"/>
              <a:t>Pro </a:t>
            </a:r>
            <a:r>
              <a:rPr lang="de-DE" dirty="0" err="1"/>
              <a:t>Kuhleben</a:t>
            </a:r>
            <a:r>
              <a:rPr lang="de-DE" dirty="0"/>
              <a:t>: Kuh mit 3 Jahren Nutzungsdauer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>
                <a:solidFill>
                  <a:srgbClr val="FFFFFF"/>
                </a:solidFill>
              </a:rPr>
              <a:t>Seite </a:t>
            </a:r>
            <a:fld id="{D4427A0C-FE5D-4240-AAD4-BA1ABB539248}" type="slidenum">
              <a:rPr lang="de-DE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de-DE">
              <a:solidFill>
                <a:srgbClr val="FFFFFF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90638DA-B98A-47D3-BD7D-208D85A2D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50782"/>
            <a:ext cx="3960440" cy="2014523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CC7E979-6F2A-F9F1-D9AC-DBE8A7D48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819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A598779-1227-4D8C-B3E9-F916621EA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340" y="2084742"/>
            <a:ext cx="3167645" cy="4008555"/>
          </a:xfrm>
          <a:prstGeom prst="rect">
            <a:avLst/>
          </a:prstGeom>
        </p:spPr>
      </p:pic>
      <p:sp>
        <p:nvSpPr>
          <p:cNvPr id="26626" name="Titel 1">
            <a:extLst>
              <a:ext uri="{FF2B5EF4-FFF2-40B4-BE49-F238E27FC236}">
                <a16:creationId xmlns:a16="http://schemas.microsoft.com/office/drawing/2014/main" id="{EF54B488-4DD9-4A3A-AAEE-F0D2081D8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2400" dirty="0"/>
              <a:t>Die Grenzgewinne je Zuchtwert-Punkt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D23CF7E3-354E-484D-8416-8AF87501F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99592"/>
            <a:ext cx="10951029" cy="657052"/>
          </a:xfrm>
        </p:spPr>
        <p:txBody>
          <a:bodyPr/>
          <a:lstStyle/>
          <a:p>
            <a:r>
              <a:rPr lang="de-DE" dirty="0"/>
              <a:t>Aus dem Verhältnis der Grenzgewinne je </a:t>
            </a:r>
            <a:r>
              <a:rPr lang="de-DE" dirty="0" err="1"/>
              <a:t>Sg</a:t>
            </a:r>
            <a:r>
              <a:rPr lang="de-DE" dirty="0"/>
              <a:t> bzw. je ZW-Einheit (Relativ-Punkt bzw. kg) ergibt sich die relative Gewichtung im RZ€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5139578" y="2095848"/>
            <a:ext cx="812407" cy="3997449"/>
          </a:xfrm>
          <a:prstGeom prst="rect">
            <a:avLst/>
          </a:prstGeom>
          <a:noFill/>
          <a:ln w="5715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defRPr/>
            </a:pPr>
            <a:endParaRPr lang="de-DE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F3971C6-74C0-4E02-BD93-58B402A61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2748" y="2084742"/>
            <a:ext cx="3075976" cy="40085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6DD9ECA-95BF-4AC5-B32E-99C453528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4352" y="3645024"/>
            <a:ext cx="1291728" cy="657052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B6681D3-2D1C-8604-0430-EF1A9AAE3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6" name="Foliennummernplatzhalter 4">
            <a:extLst>
              <a:ext uri="{FF2B5EF4-FFF2-40B4-BE49-F238E27FC236}">
                <a16:creationId xmlns:a16="http://schemas.microsoft.com/office/drawing/2014/main" id="{6BABB628-2DB7-3877-DCA2-B60A817802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23</a:t>
            </a:fld>
            <a:endParaRPr lang="de-DE" altLang="de-DE" dirty="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0361D1-4D56-E9A8-31C5-772DB19A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 err="1"/>
              <a:t>RZÖko</a:t>
            </a:r>
            <a:endParaRPr lang="de-DE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BCC0A9-A5BB-59C3-6072-2529CA17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04825"/>
          </a:xfrm>
        </p:spPr>
        <p:txBody>
          <a:bodyPr/>
          <a:lstStyle/>
          <a:p>
            <a:r>
              <a:rPr lang="de-DE" dirty="0"/>
              <a:t>Gesamtzuchtwert für ökologisch wirtschaftende Betriebe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3D1D8B-9594-3C53-7C1F-369BF2852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ED0973-5120-F329-5EEF-E8A3504A2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24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7F119C9-B164-1EEB-CA55-E2AC5E6AA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15" y="1754504"/>
            <a:ext cx="7261159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431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3101FC14-1512-267E-7F14-978A3DD75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60" y="1300480"/>
            <a:ext cx="9687408" cy="4585035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44287" y="544286"/>
            <a:ext cx="8431440" cy="511628"/>
          </a:xfrm>
        </p:spPr>
        <p:txBody>
          <a:bodyPr/>
          <a:lstStyle/>
          <a:p>
            <a:pPr eaLnBrk="1" hangingPunct="1"/>
            <a:r>
              <a:rPr lang="de-DE" sz="2800" dirty="0">
                <a:solidFill>
                  <a:schemeClr val="tx2"/>
                </a:solidFill>
                <a:latin typeface="Tahoma" pitchFamily="34" charset="0"/>
              </a:rPr>
              <a:t>Veröffentlichung: </a:t>
            </a:r>
            <a:r>
              <a:rPr lang="de-DE" sz="2800" dirty="0">
                <a:solidFill>
                  <a:schemeClr val="hlink"/>
                </a:solidFill>
                <a:latin typeface="Tahoma" pitchFamily="34" charset="0"/>
              </a:rPr>
              <a:t>www.vit.de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C6E9BE6-828C-427F-1002-F7AC08D2F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6020520"/>
            <a:ext cx="8229600" cy="504825"/>
          </a:xfrm>
        </p:spPr>
        <p:txBody>
          <a:bodyPr/>
          <a:lstStyle/>
          <a:p>
            <a:r>
              <a:rPr lang="de-DE" dirty="0"/>
              <a:t>In 17 Sprachen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18ED8DE-74C8-0E7F-8493-1254F1C7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1736F1-DECE-04E0-6ED9-37E9309519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25</a:t>
            </a:fld>
            <a:endParaRPr lang="de-DE" alt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9DF4216-7285-9F4F-7C17-7BA2CD80C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5253" y="1300480"/>
            <a:ext cx="1145177" cy="490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9418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8616" y="1340768"/>
            <a:ext cx="4341064" cy="2266032"/>
          </a:xfrm>
        </p:spPr>
        <p:txBody>
          <a:bodyPr/>
          <a:lstStyle/>
          <a:p>
            <a:pPr eaLnBrk="1" hangingPunct="1"/>
            <a:r>
              <a:rPr lang="de-DE" sz="1400" dirty="0">
                <a:latin typeface="Tahoma" pitchFamily="34" charset="0"/>
                <a:hlinkClick r:id="rId2"/>
              </a:rPr>
              <a:t>https://www.vit.de/vit-fuers-tier/zuchtwertschaetzung/zws-milchrinder</a:t>
            </a:r>
            <a:br>
              <a:rPr lang="de-DE" sz="1400" dirty="0">
                <a:latin typeface="Tahoma" pitchFamily="34" charset="0"/>
              </a:rPr>
            </a:br>
            <a:br>
              <a:rPr lang="de-DE" sz="1400" dirty="0">
                <a:latin typeface="Tahoma" pitchFamily="34" charset="0"/>
              </a:rPr>
            </a:br>
            <a:r>
              <a:rPr lang="de-DE" sz="1400" dirty="0">
                <a:latin typeface="Tahoma" pitchFamily="34" charset="0"/>
              </a:rPr>
              <a:t>Alle offiziellen Zuchtwerte deutscher KB-Bullen</a:t>
            </a:r>
            <a:br>
              <a:rPr lang="de-DE" sz="1400" dirty="0">
                <a:latin typeface="Tahoma" pitchFamily="34" charset="0"/>
              </a:rPr>
            </a:br>
            <a:r>
              <a:rPr lang="de-DE" sz="1400" b="0" dirty="0">
                <a:latin typeface="Tahoma" pitchFamily="34" charset="0"/>
              </a:rPr>
              <a:t>für die Rassen Holstein, Angler/</a:t>
            </a:r>
            <a:r>
              <a:rPr lang="de-DE" sz="1400" b="0" dirty="0" err="1">
                <a:latin typeface="Tahoma" pitchFamily="34" charset="0"/>
              </a:rPr>
              <a:t>Rotvieh</a:t>
            </a:r>
            <a:r>
              <a:rPr lang="de-DE" sz="1400" b="0" dirty="0">
                <a:latin typeface="Tahoma" pitchFamily="34" charset="0"/>
              </a:rPr>
              <a:t>, Jersey, Rotbunt-Doppelnutzung, Deutsches Schwarzbuntes Niederungsrind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695EC1A-ABFE-753F-BED6-B14B917A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1D07F55-4A2E-CE32-18FD-19A17113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962" y="10159"/>
            <a:ext cx="4734447" cy="405958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B804B84-09A1-5754-C8AE-5967DC79C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962" y="4074160"/>
            <a:ext cx="4734447" cy="245046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2343C55-505F-C5EB-825E-DB8B0C88673A}"/>
              </a:ext>
            </a:extLst>
          </p:cNvPr>
          <p:cNvSpPr txBox="1"/>
          <p:nvPr/>
        </p:nvSpPr>
        <p:spPr>
          <a:xfrm>
            <a:off x="8138160" y="5110480"/>
            <a:ext cx="3082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Und Interbull-Zuchtwerte</a:t>
            </a:r>
          </a:p>
          <a:p>
            <a:r>
              <a:rPr lang="de-DE" dirty="0"/>
              <a:t>für umgerechnete KB-Bullen</a:t>
            </a:r>
          </a:p>
          <a:p>
            <a:r>
              <a:rPr lang="de-DE" dirty="0"/>
              <a:t>aus anderen Ländern</a:t>
            </a:r>
          </a:p>
        </p:txBody>
      </p:sp>
    </p:spTree>
    <p:extLst>
      <p:ext uri="{BB962C8B-B14F-4D97-AF65-F5344CB8AC3E}">
        <p14:creationId xmlns:p14="http://schemas.microsoft.com/office/powerpoint/2010/main" val="122374992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2CBD1-95DD-9083-9BCE-A8D2309E0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400" dirty="0"/>
              <a:t>Die Rolle von Interbull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6B8E51-BF22-808D-7CBD-D5973DA2A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386080"/>
          </a:xfrm>
        </p:spPr>
        <p:txBody>
          <a:bodyPr/>
          <a:lstStyle/>
          <a:p>
            <a:r>
              <a:rPr lang="de-DE" dirty="0"/>
              <a:t>Sub-Komitee von ICAR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98CF7-58D8-56BF-91CE-BAFF2953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392DAA-C158-84D9-DBFE-24659AE542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27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3787198-700B-9304-EF93-0AA2C1612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960" y="1701168"/>
            <a:ext cx="8554720" cy="4810253"/>
          </a:xfrm>
          <a:prstGeom prst="rect">
            <a:avLst/>
          </a:prstGeom>
        </p:spPr>
      </p:pic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32E78441-D695-E029-C4C7-12998EB52864}"/>
              </a:ext>
            </a:extLst>
          </p:cNvPr>
          <p:cNvSpPr txBox="1">
            <a:spLocks/>
          </p:cNvSpPr>
          <p:nvPr/>
        </p:nvSpPr>
        <p:spPr>
          <a:xfrm>
            <a:off x="3199697" y="5669280"/>
            <a:ext cx="4369503" cy="5486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sz="2400" dirty="0">
                <a:solidFill>
                  <a:prstClr val="white"/>
                </a:solidFill>
                <a:latin typeface="Calibri" charset="0"/>
              </a:rPr>
              <a:t>120 Mitglieder aus 60 Ländern</a:t>
            </a:r>
          </a:p>
        </p:txBody>
      </p:sp>
    </p:spTree>
    <p:extLst>
      <p:ext uri="{BB962C8B-B14F-4D97-AF65-F5344CB8AC3E}">
        <p14:creationId xmlns:p14="http://schemas.microsoft.com/office/powerpoint/2010/main" val="1728750052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016" y="2588072"/>
            <a:ext cx="1495723" cy="173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0" y="44624"/>
            <a:ext cx="6971854" cy="689818"/>
          </a:xfrm>
        </p:spPr>
        <p:txBody>
          <a:bodyPr vert="horz" wrap="square" lIns="87205" tIns="43606" rIns="87205" bIns="43606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v-SE" dirty="0"/>
              <a:t>INTERBULL</a:t>
            </a:r>
            <a:endParaRPr lang="en-US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711626" y="2854252"/>
            <a:ext cx="1728192" cy="617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7205" tIns="43606" rIns="87205" bIns="43606" anchor="ctr"/>
          <a:lstStyle/>
          <a:p>
            <a:pPr algn="ctr">
              <a:defRPr/>
            </a:pPr>
            <a:r>
              <a:rPr lang="sv-SE" sz="1900" b="1" dirty="0">
                <a:solidFill>
                  <a:srgbClr val="675E47">
                    <a:lumMod val="20000"/>
                    <a:lumOff val="80000"/>
                  </a:srgbClr>
                </a:solidFill>
                <a:latin typeface="Calibri"/>
              </a:rPr>
              <a:t>Identification</a:t>
            </a:r>
          </a:p>
        </p:txBody>
      </p:sp>
      <p:cxnSp>
        <p:nvCxnSpPr>
          <p:cNvPr id="21513" name="AutoShape 9"/>
          <p:cNvCxnSpPr>
            <a:cxnSpLocks noChangeShapeType="1"/>
          </p:cNvCxnSpPr>
          <p:nvPr/>
        </p:nvCxnSpPr>
        <p:spPr bwMode="auto">
          <a:xfrm flipH="1">
            <a:off x="5772306" y="2150524"/>
            <a:ext cx="386209" cy="703213"/>
          </a:xfrm>
          <a:prstGeom prst="straightConnector1">
            <a:avLst/>
          </a:prstGeom>
          <a:ln>
            <a:headE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514" name="AutoShape 10"/>
          <p:cNvCxnSpPr>
            <a:cxnSpLocks noChangeShapeType="1"/>
          </p:cNvCxnSpPr>
          <p:nvPr/>
        </p:nvCxnSpPr>
        <p:spPr bwMode="auto">
          <a:xfrm flipH="1">
            <a:off x="3575596" y="2150524"/>
            <a:ext cx="2582912" cy="703213"/>
          </a:xfrm>
          <a:prstGeom prst="straightConnector1">
            <a:avLst/>
          </a:prstGeom>
          <a:ln>
            <a:headEnd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7104112" y="2854252"/>
            <a:ext cx="1512168" cy="617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7205" tIns="43606" rIns="87205" bIns="43606" anchor="ctr"/>
          <a:lstStyle/>
          <a:p>
            <a:pPr algn="ctr">
              <a:defRPr/>
            </a:pPr>
            <a:r>
              <a:rPr lang="sv-SE" sz="1900" b="1" dirty="0">
                <a:solidFill>
                  <a:srgbClr val="675E47">
                    <a:lumMod val="20000"/>
                    <a:lumOff val="80000"/>
                  </a:srgbClr>
                </a:solidFill>
                <a:latin typeface="Calibri"/>
              </a:rPr>
              <a:t>Recording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158508" y="2150524"/>
            <a:ext cx="1702222" cy="703213"/>
          </a:xfrm>
          <a:prstGeom prst="straightConnector1">
            <a:avLst/>
          </a:prstGeom>
          <a:ln w="25400">
            <a:solidFill>
              <a:schemeClr val="tx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8760296" y="2854252"/>
            <a:ext cx="1728192" cy="617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7205" tIns="43606" rIns="87205" bIns="43606" anchor="ctr"/>
          <a:lstStyle/>
          <a:p>
            <a:pPr algn="ctr">
              <a:defRPr/>
            </a:pPr>
            <a:r>
              <a:rPr lang="sv-SE" sz="1900" b="1" dirty="0">
                <a:solidFill>
                  <a:srgbClr val="675E47">
                    <a:lumMod val="20000"/>
                    <a:lumOff val="80000"/>
                  </a:srgbClr>
                </a:solidFill>
                <a:latin typeface="Calibri"/>
              </a:rPr>
              <a:t>Milk Analysis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6158510" y="2150524"/>
            <a:ext cx="3465835" cy="703213"/>
          </a:xfrm>
          <a:prstGeom prst="straightConnector1">
            <a:avLst/>
          </a:prstGeom>
          <a:ln w="25400">
            <a:solidFill>
              <a:schemeClr val="tx2"/>
            </a:solidFill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14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220" y="980728"/>
            <a:ext cx="1163092" cy="116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Shape 3"/>
          <p:cNvSpPr txBox="1"/>
          <p:nvPr/>
        </p:nvSpPr>
        <p:spPr>
          <a:xfrm>
            <a:off x="1809750" y="4419600"/>
            <a:ext cx="6230466" cy="239377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884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defRPr/>
            </a:pPr>
            <a:r>
              <a:rPr kumimoji="1" lang="de-DE" sz="2400" b="1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INTERBULL:</a:t>
            </a:r>
            <a:endParaRPr kumimoji="1" lang="de-DE" sz="2400" dirty="0">
              <a:solidFill>
                <a:srgbClr val="2F2B20"/>
              </a:solidFill>
              <a:latin typeface="Gill Sans MT" charset="0"/>
              <a:ea typeface="ヒラギノ角ゴ ProN W3" charset="0"/>
            </a:endParaRP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kumimoji="1" lang="de-DE" sz="2400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Permanentes ICAR Sub-Komitee</a:t>
            </a: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kumimoji="1" lang="de-DE" sz="2400" b="1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Inter</a:t>
            </a:r>
            <a:r>
              <a:rPr kumimoji="1" lang="de-DE" sz="2400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national </a:t>
            </a:r>
            <a:r>
              <a:rPr kumimoji="1" lang="de-DE" sz="2400" b="1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Bull</a:t>
            </a:r>
            <a:r>
              <a:rPr kumimoji="1" lang="de-DE" sz="2400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 Evaluation Services</a:t>
            </a: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0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INTERBULL’s</a:t>
            </a:r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 weltweite Bedeutung</a:t>
            </a:r>
          </a:p>
          <a:p>
            <a:pPr marL="848734" lvl="1" indent="-293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35 Länder</a:t>
            </a:r>
          </a:p>
          <a:p>
            <a:pPr marL="848734" lvl="1" indent="-293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5 Kontinente</a:t>
            </a:r>
          </a:p>
          <a:p>
            <a:pPr marL="848734" lvl="1" indent="-293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ヒラギノ角ゴ ProN W3" charset="0"/>
              </a:rPr>
              <a:t>Sitz in Uppsala, </a:t>
            </a:r>
            <a:r>
              <a:rPr lang="de-DE" sz="20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ヒラギノ角ゴ ProN W3" charset="0"/>
              </a:rPr>
              <a:t>Sweden</a:t>
            </a:r>
            <a:endParaRPr lang="de-DE" sz="20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Gill Sans MT" panose="020B0502020104020203" pitchFamily="34" charset="0"/>
              <a:sym typeface="Gill Sans Light" charset="0"/>
            </a:endParaRP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endParaRPr kumimoji="1" lang="de-DE" sz="2400" dirty="0">
              <a:solidFill>
                <a:srgbClr val="2F2B20"/>
              </a:solidFill>
              <a:latin typeface="Gill Sans MT" charset="0"/>
              <a:ea typeface="ヒラギノ角ゴ ProN W3" charset="0"/>
            </a:endParaRPr>
          </a:p>
        </p:txBody>
      </p:sp>
      <p:pic>
        <p:nvPicPr>
          <p:cNvPr id="15" name="Picture 6" descr="8860_085.jpg">
            <a:extLst>
              <a:ext uri="{FF2B5EF4-FFF2-40B4-BE49-F238E27FC236}">
                <a16:creationId xmlns:a16="http://schemas.microsoft.com/office/drawing/2014/main" id="{D8BE6481-30C3-429E-98BC-2BBA4976B1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5019754"/>
            <a:ext cx="2582912" cy="17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532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0" y="44624"/>
            <a:ext cx="6971854" cy="689818"/>
          </a:xfrm>
        </p:spPr>
        <p:txBody>
          <a:bodyPr vert="horz" wrap="square" lIns="87205" tIns="43606" rIns="87205" bIns="43606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sv-SE" dirty="0"/>
              <a:t>INTERBULL</a:t>
            </a:r>
            <a:endParaRPr lang="en-US" dirty="0"/>
          </a:p>
        </p:txBody>
      </p:sp>
      <p:sp>
        <p:nvSpPr>
          <p:cNvPr id="25" name="TextShape 3"/>
          <p:cNvSpPr txBox="1"/>
          <p:nvPr/>
        </p:nvSpPr>
        <p:spPr>
          <a:xfrm>
            <a:off x="792480" y="1838246"/>
            <a:ext cx="9834880" cy="497513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97884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defRPr/>
            </a:pPr>
            <a:r>
              <a:rPr kumimoji="1" lang="de-DE" sz="2400" b="1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INTERBULL: 2 Aufgaben bezogen auf Zuchtwertschätzung</a:t>
            </a:r>
            <a:endParaRPr kumimoji="1" lang="de-DE" sz="2400" dirty="0">
              <a:solidFill>
                <a:srgbClr val="2F2B20"/>
              </a:solidFill>
              <a:latin typeface="Gill Sans MT" charset="0"/>
              <a:ea typeface="ヒラギノ角ゴ ProN W3" charset="0"/>
            </a:endParaRP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endParaRPr kumimoji="1" lang="de-DE" sz="2400" dirty="0">
              <a:solidFill>
                <a:srgbClr val="2F2B20"/>
              </a:solidFill>
              <a:latin typeface="Gill Sans MT" charset="0"/>
              <a:ea typeface="ヒラギノ角ゴ ProN W3" charset="0"/>
            </a:endParaRP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kumimoji="1" lang="de-DE" sz="2400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Anerkennung/Zertifizierung nationaler Zuchtwertschätzsysteme</a:t>
            </a:r>
          </a:p>
          <a:p>
            <a:pPr marL="848734" lvl="1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kumimoji="1" lang="de-DE" sz="2400" dirty="0">
                <a:solidFill>
                  <a:srgbClr val="2F2B20"/>
                </a:solidFill>
                <a:latin typeface="Gill Sans MT" charset="0"/>
                <a:ea typeface="ヒラギノ角ゴ ProN W3" charset="0"/>
              </a:rPr>
              <a:t>Nur Zuchtwerte aus Interbull-anerkannten Schätzsystemen sind von der EU als offizielle Zuchtwerte im Sinne der Gesetzgebung anerkannt</a:t>
            </a:r>
          </a:p>
          <a:p>
            <a:pPr marL="848734" lvl="1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endParaRPr kumimoji="1" lang="de-DE" sz="2400" dirty="0">
              <a:solidFill>
                <a:srgbClr val="2F2B20"/>
              </a:solidFill>
              <a:latin typeface="Gill Sans MT" charset="0"/>
              <a:ea typeface="ヒラギノ角ゴ ProN W3" charset="0"/>
            </a:endParaRP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4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Zusammen- und Umrechnung von Zuchtwerten für KB-Bullen</a:t>
            </a:r>
          </a:p>
          <a:p>
            <a:pPr lvl="1"/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MACE = </a:t>
            </a:r>
            <a:r>
              <a:rPr lang="en-US" sz="2000" dirty="0"/>
              <a:t>Multiple Across Country Evaluation</a:t>
            </a:r>
          </a:p>
          <a:p>
            <a:pPr marL="848734" lvl="1" indent="-293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Länder liefern nationale Zuchtwerte</a:t>
            </a:r>
          </a:p>
          <a:p>
            <a:pPr marL="848734" lvl="1" indent="-293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Interbull rechnet die Töchterinformationen eines Bullen aus allen Ländern zusammen</a:t>
            </a:r>
          </a:p>
          <a:p>
            <a:pPr marL="848734" lvl="1" indent="-2936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r>
              <a:rPr lang="de-DE" sz="20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Gill Sans MT" panose="020B0502020104020203" pitchFamily="34" charset="0"/>
                <a:sym typeface="Gill Sans Light" charset="0"/>
              </a:rPr>
              <a:t>Interbull liefert an alle teilnehmenden Länder den Zuchtwert auf Basis aller Töchter auf der jeweiligen nationalen Skala zurück</a:t>
            </a:r>
          </a:p>
          <a:p>
            <a:pPr marL="391534" indent="-293650" fontAlgn="base">
              <a:spcBef>
                <a:spcPct val="0"/>
              </a:spcBef>
              <a:spcAft>
                <a:spcPct val="0"/>
              </a:spcAft>
              <a:buClr>
                <a:srgbClr val="333333"/>
              </a:buClr>
              <a:buSzPct val="45000"/>
              <a:buFont typeface="Wingdings" charset="2"/>
              <a:buChar char=""/>
              <a:defRPr/>
            </a:pPr>
            <a:endParaRPr kumimoji="1" lang="de-DE" sz="2400" dirty="0">
              <a:solidFill>
                <a:srgbClr val="2F2B20"/>
              </a:solidFill>
              <a:latin typeface="Gill Sans MT" charset="0"/>
              <a:ea typeface="ヒラギノ角ゴ ProN W3" charset="0"/>
            </a:endParaRPr>
          </a:p>
        </p:txBody>
      </p:sp>
      <p:pic>
        <p:nvPicPr>
          <p:cNvPr id="15" name="Picture 6" descr="8860_085.jpg">
            <a:extLst>
              <a:ext uri="{FF2B5EF4-FFF2-40B4-BE49-F238E27FC236}">
                <a16:creationId xmlns:a16="http://schemas.microsoft.com/office/drawing/2014/main" id="{D8BE6481-30C3-429E-98BC-2BBA4976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616" y="488394"/>
            <a:ext cx="2582912" cy="172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7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6943" y="548681"/>
            <a:ext cx="8398783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56 Einzel-Merkmale und 15 zusammenfassende Indizes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943" y="1452528"/>
            <a:ext cx="9633857" cy="5033046"/>
          </a:xfrm>
        </p:spPr>
        <p:txBody>
          <a:bodyPr/>
          <a:lstStyle/>
          <a:p>
            <a:pPr eaLnBrk="1" hangingPunct="1"/>
            <a:r>
              <a:rPr lang="de-DE" b="1" dirty="0">
                <a:solidFill>
                  <a:srgbClr val="FF9900"/>
                </a:solidFill>
              </a:rPr>
              <a:t>Milchleistung						</a:t>
            </a:r>
            <a:r>
              <a:rPr lang="de-DE" b="1" dirty="0">
                <a:solidFill>
                  <a:srgbClr val="FF9900"/>
                </a:solidFill>
                <a:sym typeface="Wingdings" pitchFamily="2" charset="2"/>
              </a:rPr>
              <a:t> RZM</a:t>
            </a:r>
          </a:p>
          <a:p>
            <a:pPr lvl="1" eaLnBrk="1" hangingPunct="1"/>
            <a:r>
              <a:rPr lang="de-DE" sz="1400" b="1" dirty="0">
                <a:solidFill>
                  <a:srgbClr val="FF9900"/>
                </a:solidFill>
              </a:rPr>
              <a:t>Milch-kg, Fett-kg, Eiweiß-kg, Fett-%, Eiweiß-%</a:t>
            </a:r>
          </a:p>
          <a:p>
            <a:pPr eaLnBrk="1" hangingPunct="1"/>
            <a:r>
              <a:rPr lang="de-DE" b="1" dirty="0">
                <a:solidFill>
                  <a:srgbClr val="9933FF"/>
                </a:solidFill>
              </a:rPr>
              <a:t>Eutergesundheit					</a:t>
            </a:r>
            <a:r>
              <a:rPr lang="de-DE" b="1" dirty="0">
                <a:solidFill>
                  <a:srgbClr val="9933FF"/>
                </a:solidFill>
                <a:sym typeface="Wingdings" pitchFamily="2" charset="2"/>
              </a:rPr>
              <a:t> RZS</a:t>
            </a:r>
          </a:p>
          <a:p>
            <a:pPr lvl="1" eaLnBrk="1" hangingPunct="1"/>
            <a:r>
              <a:rPr lang="de-DE" sz="1400" b="1" dirty="0">
                <a:solidFill>
                  <a:srgbClr val="9933FF"/>
                </a:solidFill>
              </a:rPr>
              <a:t>Somatischer Zellgehalt</a:t>
            </a:r>
          </a:p>
          <a:p>
            <a:pPr eaLnBrk="1" hangingPunct="1"/>
            <a:r>
              <a:rPr lang="de-DE" b="1" dirty="0">
                <a:solidFill>
                  <a:srgbClr val="FF0033"/>
                </a:solidFill>
              </a:rPr>
              <a:t>Exterieur						</a:t>
            </a:r>
            <a:r>
              <a:rPr lang="de-DE" b="1" dirty="0">
                <a:solidFill>
                  <a:srgbClr val="FF0033"/>
                </a:solidFill>
                <a:sym typeface="Wingdings" pitchFamily="2" charset="2"/>
              </a:rPr>
              <a:t> RZE</a:t>
            </a:r>
          </a:p>
          <a:p>
            <a:pPr lvl="1" eaLnBrk="1" hangingPunct="1"/>
            <a:r>
              <a:rPr lang="de-DE" sz="1400" b="1" dirty="0">
                <a:solidFill>
                  <a:srgbClr val="FF0033"/>
                </a:solidFill>
              </a:rPr>
              <a:t>19 lineare Merkmale, 4 Bewertungsnoten</a:t>
            </a:r>
          </a:p>
          <a:p>
            <a:pPr eaLnBrk="1" hangingPunct="1"/>
            <a:r>
              <a:rPr lang="de-DE" b="1" dirty="0">
                <a:solidFill>
                  <a:srgbClr val="008000"/>
                </a:solidFill>
                <a:sym typeface="Symbol" pitchFamily="18" charset="2"/>
              </a:rPr>
              <a:t>Nutzungsdauer					</a:t>
            </a:r>
            <a:r>
              <a:rPr lang="de-DE" b="1" dirty="0">
                <a:solidFill>
                  <a:srgbClr val="008000"/>
                </a:solidFill>
                <a:sym typeface="Wingdings" pitchFamily="2" charset="2"/>
              </a:rPr>
              <a:t> RZN</a:t>
            </a:r>
          </a:p>
          <a:p>
            <a:pPr lvl="1" eaLnBrk="1" hangingPunct="1"/>
            <a:r>
              <a:rPr lang="de-DE" sz="1400" b="1" dirty="0">
                <a:solidFill>
                  <a:srgbClr val="008000"/>
                </a:solidFill>
                <a:sym typeface="Symbol" pitchFamily="18" charset="2"/>
              </a:rPr>
              <a:t>funktionale Nutzungsdauer</a:t>
            </a:r>
          </a:p>
          <a:p>
            <a:pPr eaLnBrk="1" hangingPunct="1"/>
            <a:r>
              <a:rPr lang="de-DE" b="1" dirty="0">
                <a:solidFill>
                  <a:schemeClr val="accent2"/>
                </a:solidFill>
                <a:sym typeface="Symbol" pitchFamily="18" charset="2"/>
              </a:rPr>
              <a:t>Töchter-Fruchtbarkeit					</a:t>
            </a:r>
            <a:r>
              <a:rPr lang="de-DE" b="1" dirty="0">
                <a:solidFill>
                  <a:schemeClr val="accent2"/>
                </a:solidFill>
                <a:sym typeface="Wingdings" pitchFamily="2" charset="2"/>
              </a:rPr>
              <a:t> RZR</a:t>
            </a:r>
          </a:p>
          <a:p>
            <a:pPr lvl="1" eaLnBrk="1" hangingPunct="1"/>
            <a:r>
              <a:rPr lang="de-DE" sz="1400" b="1" dirty="0" err="1">
                <a:solidFill>
                  <a:schemeClr val="accent2"/>
                </a:solidFill>
                <a:sym typeface="Symbol" pitchFamily="18" charset="2"/>
              </a:rPr>
              <a:t>Rastzeit</a:t>
            </a:r>
            <a:r>
              <a:rPr lang="de-DE" sz="1400" b="1" dirty="0">
                <a:solidFill>
                  <a:schemeClr val="accent2"/>
                </a:solidFill>
                <a:sym typeface="Symbol" pitchFamily="18" charset="2"/>
              </a:rPr>
              <a:t>, NR56, Verzögerungszeit</a:t>
            </a:r>
          </a:p>
          <a:p>
            <a:pPr eaLnBrk="1" hangingPunct="1"/>
            <a:r>
              <a:rPr lang="de-DE" b="1" dirty="0">
                <a:solidFill>
                  <a:srgbClr val="96612C"/>
                </a:solidFill>
                <a:sym typeface="Symbol" pitchFamily="18" charset="2"/>
              </a:rPr>
              <a:t>Kalbemerkmale					</a:t>
            </a:r>
            <a:r>
              <a:rPr lang="de-DE" b="1" dirty="0">
                <a:solidFill>
                  <a:srgbClr val="96612C"/>
                </a:solidFill>
                <a:sym typeface="Wingdings" pitchFamily="2" charset="2"/>
              </a:rPr>
              <a:t></a:t>
            </a:r>
            <a:r>
              <a:rPr lang="de-DE" b="1" dirty="0">
                <a:solidFill>
                  <a:srgbClr val="96612C"/>
                </a:solidFill>
                <a:sym typeface="Symbol" pitchFamily="18" charset="2"/>
              </a:rPr>
              <a:t> RZK</a:t>
            </a:r>
          </a:p>
          <a:p>
            <a:pPr lvl="1" eaLnBrk="1" hangingPunct="1"/>
            <a:r>
              <a:rPr lang="de-DE" sz="1400" b="1" dirty="0">
                <a:solidFill>
                  <a:srgbClr val="96612C"/>
                </a:solidFill>
              </a:rPr>
              <a:t>Kalbeverlauf, Totgeburten (jeweils direkt u. </a:t>
            </a:r>
            <a:r>
              <a:rPr lang="de-DE" sz="1400" b="1" dirty="0" err="1">
                <a:solidFill>
                  <a:srgbClr val="96612C"/>
                </a:solidFill>
              </a:rPr>
              <a:t>maternal</a:t>
            </a:r>
            <a:r>
              <a:rPr lang="de-DE" sz="1400" b="1" dirty="0">
                <a:solidFill>
                  <a:srgbClr val="96612C"/>
                </a:solidFill>
              </a:rPr>
              <a:t>)</a:t>
            </a:r>
          </a:p>
          <a:p>
            <a:pPr eaLnBrk="1" hangingPunct="1"/>
            <a:r>
              <a:rPr lang="de-DE" b="1" dirty="0">
                <a:solidFill>
                  <a:srgbClr val="2B7685"/>
                </a:solidFill>
              </a:rPr>
              <a:t>Kälberfitness						</a:t>
            </a:r>
            <a:r>
              <a:rPr lang="de-DE" b="1" dirty="0">
                <a:solidFill>
                  <a:srgbClr val="2B7685"/>
                </a:solidFill>
                <a:sym typeface="Wingdings" panose="05000000000000000000" pitchFamily="2" charset="2"/>
              </a:rPr>
              <a:t> </a:t>
            </a:r>
            <a:r>
              <a:rPr lang="de-DE" b="1" dirty="0" err="1">
                <a:solidFill>
                  <a:srgbClr val="2B7685"/>
                </a:solidFill>
                <a:sym typeface="Wingdings" panose="05000000000000000000" pitchFamily="2" charset="2"/>
              </a:rPr>
              <a:t>RKFit</a:t>
            </a:r>
            <a:endParaRPr lang="de-DE" b="1" dirty="0">
              <a:solidFill>
                <a:srgbClr val="2B7685"/>
              </a:solidFill>
            </a:endParaRPr>
          </a:p>
          <a:p>
            <a:pPr eaLnBrk="1" hangingPunct="1"/>
            <a:r>
              <a:rPr lang="de-DE" b="1" dirty="0">
                <a:solidFill>
                  <a:srgbClr val="666633"/>
                </a:solidFill>
              </a:rPr>
              <a:t>Direkte Gesundheit</a:t>
            </a:r>
          </a:p>
          <a:p>
            <a:pPr lvl="1" eaLnBrk="1" hangingPunct="1"/>
            <a:r>
              <a:rPr lang="de-DE" b="1" dirty="0">
                <a:solidFill>
                  <a:srgbClr val="666633"/>
                </a:solidFill>
              </a:rPr>
              <a:t>Mastitis, </a:t>
            </a:r>
            <a:r>
              <a:rPr lang="de-DE" b="1" dirty="0" err="1">
                <a:solidFill>
                  <a:srgbClr val="666633"/>
                </a:solidFill>
              </a:rPr>
              <a:t>Klauenges</a:t>
            </a:r>
            <a:r>
              <a:rPr lang="de-DE" b="1" dirty="0">
                <a:solidFill>
                  <a:srgbClr val="666633"/>
                </a:solidFill>
              </a:rPr>
              <a:t>., Stoffwechselstab., Reproduktion	</a:t>
            </a:r>
            <a:r>
              <a:rPr lang="de-DE" b="1" dirty="0">
                <a:solidFill>
                  <a:srgbClr val="666633"/>
                </a:solidFill>
                <a:sym typeface="Wingdings" panose="05000000000000000000" pitchFamily="2" charset="2"/>
              </a:rPr>
              <a:t> </a:t>
            </a:r>
            <a:r>
              <a:rPr lang="de-DE" b="1" dirty="0" err="1">
                <a:solidFill>
                  <a:srgbClr val="666633"/>
                </a:solidFill>
                <a:sym typeface="Wingdings" panose="05000000000000000000" pitchFamily="2" charset="2"/>
              </a:rPr>
              <a:t>RZGesund</a:t>
            </a:r>
            <a:endParaRPr lang="de-DE" b="1" dirty="0">
              <a:solidFill>
                <a:srgbClr val="666633"/>
              </a:solidFill>
            </a:endParaRPr>
          </a:p>
          <a:p>
            <a:pPr eaLnBrk="1" hangingPunct="1"/>
            <a:r>
              <a:rPr lang="de-DE" b="1" dirty="0"/>
              <a:t>Andere funktionale Merkmale</a:t>
            </a:r>
          </a:p>
          <a:p>
            <a:pPr lvl="1" eaLnBrk="1" hangingPunct="1"/>
            <a:r>
              <a:rPr lang="de-DE" sz="1400" b="1" dirty="0"/>
              <a:t>Melkbarkeit, Temperament, Persistenz, Bullen-Befruchtungsvermögen …..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366B572-4310-2A39-36C5-DE647C50C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1C63C300-CD93-7D8E-2360-CC82B803F2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3</a:t>
            </a:fld>
            <a:endParaRPr lang="de-DE" altLang="de-DE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B383667-6818-E7E3-9872-24115E4C2657}"/>
              </a:ext>
            </a:extLst>
          </p:cNvPr>
          <p:cNvGrpSpPr/>
          <p:nvPr/>
        </p:nvGrpSpPr>
        <p:grpSpPr>
          <a:xfrm>
            <a:off x="9144000" y="985520"/>
            <a:ext cx="2416046" cy="3732292"/>
            <a:chOff x="9144000" y="985520"/>
            <a:chExt cx="2416046" cy="3732292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1530AA38-63A8-CE8A-01E8-E4F48F62D04F}"/>
                </a:ext>
              </a:extLst>
            </p:cNvPr>
            <p:cNvSpPr txBox="1"/>
            <p:nvPr/>
          </p:nvSpPr>
          <p:spPr>
            <a:xfrm>
              <a:off x="9458960" y="985520"/>
              <a:ext cx="1479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u="sng" dirty="0"/>
                <a:t>Datenquelle:</a:t>
              </a:r>
            </a:p>
          </p:txBody>
        </p:sp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CAB348B8-DFB0-24C8-4D1F-38EA0C9E2080}"/>
                </a:ext>
              </a:extLst>
            </p:cNvPr>
            <p:cNvSpPr txBox="1"/>
            <p:nvPr/>
          </p:nvSpPr>
          <p:spPr>
            <a:xfrm>
              <a:off x="9144000" y="1422400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9933"/>
                  </a:solidFill>
                </a:rPr>
                <a:t>Milchleistungsprüfung</a:t>
              </a:r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66B384B9-1E66-4170-92AD-CB6FB4E5E5CC}"/>
                </a:ext>
              </a:extLst>
            </p:cNvPr>
            <p:cNvSpPr txBox="1"/>
            <p:nvPr/>
          </p:nvSpPr>
          <p:spPr>
            <a:xfrm>
              <a:off x="9144000" y="1991360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9933"/>
                  </a:solidFill>
                </a:rPr>
                <a:t>Milchleistungsprüfung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156CFB8-C909-DD31-6496-E3E3F7BFB60F}"/>
                </a:ext>
              </a:extLst>
            </p:cNvPr>
            <p:cNvSpPr txBox="1"/>
            <p:nvPr/>
          </p:nvSpPr>
          <p:spPr>
            <a:xfrm>
              <a:off x="9144000" y="3200400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9933"/>
                  </a:solidFill>
                </a:rPr>
                <a:t>Milchleistungsprüfung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5A9BE285-733F-F59C-2A43-51DDAFB39AD3}"/>
                </a:ext>
              </a:extLst>
            </p:cNvPr>
            <p:cNvSpPr txBox="1"/>
            <p:nvPr/>
          </p:nvSpPr>
          <p:spPr>
            <a:xfrm>
              <a:off x="9144000" y="3779520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9933"/>
                  </a:solidFill>
                </a:rPr>
                <a:t>Milchleistungsprüfung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761B210D-3A74-FDF0-39FF-15890E85BA74}"/>
                </a:ext>
              </a:extLst>
            </p:cNvPr>
            <p:cNvSpPr txBox="1"/>
            <p:nvPr/>
          </p:nvSpPr>
          <p:spPr>
            <a:xfrm>
              <a:off x="9144000" y="4348480"/>
              <a:ext cx="2416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solidFill>
                    <a:srgbClr val="FF9933"/>
                  </a:solidFill>
                </a:rPr>
                <a:t>Milchleistungsprüfung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4C0DC560-1352-0E6C-C600-9EE5592D88F1}"/>
              </a:ext>
            </a:extLst>
          </p:cNvPr>
          <p:cNvSpPr txBox="1"/>
          <p:nvPr/>
        </p:nvSpPr>
        <p:spPr>
          <a:xfrm>
            <a:off x="8798560" y="4937760"/>
            <a:ext cx="335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HIT, Registrierung&amp; Verfolgung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A25BC18-1FD3-8DE5-8F9B-B647FA25EDD0}"/>
              </a:ext>
            </a:extLst>
          </p:cNvPr>
          <p:cNvSpPr txBox="1"/>
          <p:nvPr/>
        </p:nvSpPr>
        <p:spPr>
          <a:xfrm>
            <a:off x="9022080" y="5588000"/>
            <a:ext cx="2800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1583A6"/>
                </a:solidFill>
              </a:rPr>
              <a:t>Landwirte, Klauenpfleger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FF29051-0587-D2EB-0385-FB941DFFD2F6}"/>
              </a:ext>
            </a:extLst>
          </p:cNvPr>
          <p:cNvSpPr txBox="1"/>
          <p:nvPr/>
        </p:nvSpPr>
        <p:spPr>
          <a:xfrm>
            <a:off x="9133840" y="2621280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Herdbuchorganisationen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407D11A-6FE1-9BD9-D6BA-AE7BB8BFE7DE}"/>
              </a:ext>
            </a:extLst>
          </p:cNvPr>
          <p:cNvSpPr txBox="1"/>
          <p:nvPr/>
        </p:nvSpPr>
        <p:spPr>
          <a:xfrm>
            <a:off x="9601200" y="6075680"/>
            <a:ext cx="15832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FF9933"/>
                </a:solidFill>
              </a:rPr>
              <a:t>MLP</a:t>
            </a:r>
            <a:r>
              <a:rPr lang="de-DE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de-DE" sz="1600" dirty="0">
                <a:solidFill>
                  <a:srgbClr val="40A9B3"/>
                </a:solidFill>
              </a:rPr>
              <a:t>Landwirte</a:t>
            </a:r>
          </a:p>
        </p:txBody>
      </p:sp>
    </p:spTree>
    <p:extLst>
      <p:ext uri="{BB962C8B-B14F-4D97-AF65-F5344CB8AC3E}">
        <p14:creationId xmlns:p14="http://schemas.microsoft.com/office/powerpoint/2010/main" val="25290667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7068616" y="1340768"/>
            <a:ext cx="3419872" cy="838200"/>
          </a:xfrm>
        </p:spPr>
        <p:txBody>
          <a:bodyPr/>
          <a:lstStyle/>
          <a:p>
            <a:pPr eaLnBrk="1" hangingPunct="1"/>
            <a:r>
              <a:rPr lang="de-DE" sz="1400" dirty="0">
                <a:latin typeface="Tahoma" pitchFamily="34" charset="0"/>
              </a:rPr>
              <a:t>https://www.vit.de/vit-fuers-tier/zuchtwertschaetzung/zws-milchrinder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695EC1A-ABFE-753F-BED6-B14B917A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011C2-4AC6-48E4-8237-B8F30C40978D}" type="datetime4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 August 2023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E67611A-7067-103B-4268-CDE2FF2D4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757" y="-7385"/>
            <a:ext cx="4562181" cy="301474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39B1818-B0DB-C35F-9C7F-D66B29A1B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283" y="3017703"/>
            <a:ext cx="4553237" cy="341117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AA1A908-A611-75C7-68E3-8E9CBE4CF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611" y="2459955"/>
            <a:ext cx="2684857" cy="75060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D69A3CD-D971-E6CF-7408-43AEEF610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7065" y="3210834"/>
            <a:ext cx="5274216" cy="8382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22C62C70-7C04-43BB-A866-304A0A6E1230}"/>
              </a:ext>
            </a:extLst>
          </p:cNvPr>
          <p:cNvSpPr/>
          <p:nvPr/>
        </p:nvSpPr>
        <p:spPr bwMode="auto">
          <a:xfrm>
            <a:off x="6502400" y="2459955"/>
            <a:ext cx="5527040" cy="1715805"/>
          </a:xfrm>
          <a:prstGeom prst="rect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4E7A031-6464-0FF3-08DC-88F131C1636A}"/>
              </a:ext>
            </a:extLst>
          </p:cNvPr>
          <p:cNvSpPr/>
          <p:nvPr/>
        </p:nvSpPr>
        <p:spPr bwMode="auto">
          <a:xfrm>
            <a:off x="2702560" y="2001520"/>
            <a:ext cx="599440" cy="284480"/>
          </a:xfrm>
          <a:prstGeom prst="rect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F307D132-803D-FEAE-0893-B0C583024002}"/>
              </a:ext>
            </a:extLst>
          </p:cNvPr>
          <p:cNvSpPr/>
          <p:nvPr/>
        </p:nvSpPr>
        <p:spPr bwMode="auto">
          <a:xfrm>
            <a:off x="2133600" y="2286000"/>
            <a:ext cx="2133600" cy="365760"/>
          </a:xfrm>
          <a:prstGeom prst="rect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008D9A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AB6C223-655B-8E5C-AD03-E0C227AD5637}"/>
              </a:ext>
            </a:extLst>
          </p:cNvPr>
          <p:cNvCxnSpPr/>
          <p:nvPr/>
        </p:nvCxnSpPr>
        <p:spPr bwMode="auto">
          <a:xfrm>
            <a:off x="4358640" y="2459955"/>
            <a:ext cx="1960298" cy="547405"/>
          </a:xfrm>
          <a:prstGeom prst="straightConnector1">
            <a:avLst/>
          </a:prstGeom>
          <a:noFill/>
          <a:ln w="25400" cap="flat" cmpd="sng" algn="ctr">
            <a:solidFill>
              <a:srgbClr val="008D9A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D9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4043638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73D559-058F-EA9B-362D-E060C4304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vit</a:t>
            </a:r>
            <a:r>
              <a:rPr lang="de-DE" dirty="0"/>
              <a:t>-Zuchtwertschätzungen: ICAR/Interbull + ISO zertifiziert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7BD0E2-A2D3-49C0-6E03-0494B9196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1328400" cy="42672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AC144F-9D1B-AB18-8DD7-3C9AB621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A804F2-77EE-4B08-8EEF-2AB24E713012}" type="datetime4">
              <a:rPr lang="de-DE" altLang="de-DE" smtClean="0"/>
              <a:pPr>
                <a:defRPr/>
              </a:pPr>
              <a:t>14. August 2023</a:t>
            </a:fld>
            <a:endParaRPr lang="de-DE" alt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3EB7BF-296A-10F2-03FF-2613FAD49D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de-DE" altLang="de-DE"/>
              <a:t>Seite </a:t>
            </a:r>
            <a:fld id="{3F584752-BF51-4AE5-88E7-5A5D9B7B5AEC}" type="slidenum">
              <a:rPr lang="de-DE" altLang="de-DE" smtClean="0"/>
              <a:pPr/>
              <a:t>31</a:t>
            </a:fld>
            <a:endParaRPr lang="de-DE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1BDAAA-9A28-6737-2D15-3502F6F2AA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15" y="2316480"/>
            <a:ext cx="4942985" cy="349504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3D41696-E71B-08EF-0CBB-D591FB495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037" y="1117600"/>
            <a:ext cx="3764716" cy="5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53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55171" y="548681"/>
            <a:ext cx="8420555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Datengrundlage Milchleistungsprüfung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171" y="1363346"/>
            <a:ext cx="11266715" cy="482381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dirty="0"/>
              <a:t>3.370.619 Kühe in 36.964 Betrieben (alle Rassen):	   87,1% aller Kühe</a:t>
            </a:r>
          </a:p>
          <a:p>
            <a:pPr lvl="1" eaLnBrk="1" hangingPunct="1">
              <a:lnSpc>
                <a:spcPct val="90000"/>
              </a:lnSpc>
            </a:pPr>
            <a:r>
              <a:rPr lang="de-DE" sz="1800" dirty="0"/>
              <a:t>Kühe/Betrieb:	  </a:t>
            </a:r>
            <a:r>
              <a:rPr lang="de-DE" sz="1800" dirty="0">
                <a:cs typeface="Tahoma" pitchFamily="34" charset="0"/>
              </a:rPr>
              <a:t>Ø</a:t>
            </a:r>
            <a:r>
              <a:rPr lang="de-DE" sz="1800" dirty="0"/>
              <a:t> 91,2 Kühe/Betrieb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Ost (Holstein):	  </a:t>
            </a:r>
            <a:r>
              <a:rPr lang="de-DE" dirty="0">
                <a:cs typeface="Tahoma" pitchFamily="34" charset="0"/>
              </a:rPr>
              <a:t>Ø</a:t>
            </a:r>
            <a:r>
              <a:rPr lang="de-DE" dirty="0"/>
              <a:t> ca. 350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Nordwest (Holstein):  </a:t>
            </a:r>
            <a:r>
              <a:rPr lang="de-DE" dirty="0">
                <a:cs typeface="Tahoma" pitchFamily="34" charset="0"/>
              </a:rPr>
              <a:t>Ø</a:t>
            </a:r>
            <a:r>
              <a:rPr lang="de-DE" dirty="0"/>
              <a:t> ca. 110</a:t>
            </a:r>
          </a:p>
          <a:p>
            <a:pPr lvl="2" eaLnBrk="1" hangingPunct="1">
              <a:lnSpc>
                <a:spcPct val="90000"/>
              </a:lnSpc>
            </a:pPr>
            <a:r>
              <a:rPr lang="de-DE" dirty="0"/>
              <a:t>Süd (Fleckvieh):	  </a:t>
            </a:r>
            <a:r>
              <a:rPr lang="de-DE" dirty="0">
                <a:cs typeface="Tahoma" pitchFamily="34" charset="0"/>
              </a:rPr>
              <a:t>Ø</a:t>
            </a:r>
            <a:r>
              <a:rPr lang="de-DE" dirty="0"/>
              <a:t>  ca. 55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dirty="0">
                <a:cs typeface="Tahoma" pitchFamily="34" charset="0"/>
              </a:rPr>
              <a:t>Ø Leistung/Kuh: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ahoma" pitchFamily="34" charset="0"/>
              </a:rPr>
              <a:t>1970 Tsd. Holstein	9.880 kg  4,06% Fett  3.45% Eiweiß  (324 </a:t>
            </a:r>
            <a:r>
              <a:rPr lang="de-DE" dirty="0" err="1">
                <a:cs typeface="Tahoma" pitchFamily="34" charset="0"/>
              </a:rPr>
              <a:t>Melktage</a:t>
            </a:r>
            <a:r>
              <a:rPr lang="de-DE" dirty="0"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ahoma" pitchFamily="34" charset="0"/>
              </a:rPr>
              <a:t>  201 Tsd. </a:t>
            </a:r>
            <a:r>
              <a:rPr lang="de-DE" dirty="0" err="1">
                <a:cs typeface="Tahoma" pitchFamily="34" charset="0"/>
              </a:rPr>
              <a:t>Red</a:t>
            </a:r>
            <a:r>
              <a:rPr lang="de-DE" dirty="0">
                <a:cs typeface="Tahoma" pitchFamily="34" charset="0"/>
              </a:rPr>
              <a:t> Holstein	9.030 kg  4,18% Fett  3.50% Eiweiß  (323 </a:t>
            </a:r>
            <a:r>
              <a:rPr lang="de-DE" dirty="0" err="1">
                <a:cs typeface="Tahoma" pitchFamily="34" charset="0"/>
              </a:rPr>
              <a:t>Melktage</a:t>
            </a:r>
            <a:r>
              <a:rPr lang="de-DE" dirty="0"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ahoma" pitchFamily="34" charset="0"/>
              </a:rPr>
              <a:t>  136 Tsd. Braunvieh	7.615 kg  4,29% Fett  3.63% Eiweiß  (325 </a:t>
            </a:r>
            <a:r>
              <a:rPr lang="de-DE" dirty="0" err="1">
                <a:cs typeface="Tahoma" pitchFamily="34" charset="0"/>
              </a:rPr>
              <a:t>Melktage</a:t>
            </a:r>
            <a:r>
              <a:rPr lang="de-DE" dirty="0">
                <a:cs typeface="Tahoma" pitchFamily="34" charset="0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ahoma" pitchFamily="34" charset="0"/>
              </a:rPr>
              <a:t>  842 Tsd. Fleckvieh	8.045 kg  4,22% Fett  3.54% Eiweiß  (319 </a:t>
            </a:r>
            <a:r>
              <a:rPr lang="de-DE" dirty="0" err="1">
                <a:cs typeface="Tahoma" pitchFamily="34" charset="0"/>
              </a:rPr>
              <a:t>Melktage</a:t>
            </a:r>
            <a:r>
              <a:rPr lang="de-DE" dirty="0">
                <a:cs typeface="Tahoma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endParaRPr lang="de-DE" sz="2000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000" dirty="0">
                <a:cs typeface="Tahoma" pitchFamily="34" charset="0"/>
              </a:rPr>
              <a:t>Prüfverfahren (% der Kühe):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ahoma" pitchFamily="34" charset="0"/>
              </a:rPr>
              <a:t>4-wöchentlich:	100%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ahoma" pitchFamily="34" charset="0"/>
              </a:rPr>
              <a:t>Kontroll-Arten:	A=45%, B=55% (davon AMS 17,5%)</a:t>
            </a:r>
          </a:p>
          <a:p>
            <a:pPr lvl="1" eaLnBrk="1" hangingPunct="1">
              <a:lnSpc>
                <a:spcPct val="90000"/>
              </a:lnSpc>
            </a:pPr>
            <a:r>
              <a:rPr lang="de-DE" dirty="0">
                <a:cs typeface="Tahoma" pitchFamily="34" charset="0"/>
              </a:rPr>
              <a:t>In allen monatlichen Proben: Fett-%, Eiweiß-%, Zellzahl, Harnstoffgehalt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de-DE" sz="1000" dirty="0"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de-DE" sz="2000" dirty="0">
                <a:cs typeface="Tahoma" pitchFamily="34" charset="0"/>
              </a:rPr>
              <a:t>Herdbuchdichte:	76,6% aller MLP-Kühe und 67% aller Kühe !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36D848F1-9A02-8783-12EA-56063EB6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24432D7F-25F5-3330-A23E-7460C23292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4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27441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66057" y="548681"/>
            <a:ext cx="7952469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Leistungsentwicklung Holstein (Herdbuch-Kühe)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33B2F1E-C3F4-472D-BEED-75A4BFD98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3" y="1326985"/>
            <a:ext cx="7952469" cy="4874419"/>
          </a:xfrm>
          <a:prstGeom prst="rect">
            <a:avLst/>
          </a:prstGeom>
        </p:spPr>
      </p:pic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4B563006-A655-8E70-5319-A851453FF2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4CD69FC3-3C54-AF66-6771-BC361EA469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90108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559567"/>
            <a:ext cx="8442326" cy="504825"/>
          </a:xfrm>
        </p:spPr>
        <p:txBody>
          <a:bodyPr/>
          <a:lstStyle/>
          <a:p>
            <a:pPr eaLnBrk="1" hangingPunct="1"/>
            <a:r>
              <a:rPr lang="de-DE" sz="2400" dirty="0">
                <a:solidFill>
                  <a:schemeClr val="tx1"/>
                </a:solidFill>
              </a:rPr>
              <a:t>Gesetzliche Grundlagen für Zuchtwertschätzung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1" y="1338943"/>
            <a:ext cx="9601199" cy="5185683"/>
          </a:xfrm>
        </p:spPr>
        <p:txBody>
          <a:bodyPr/>
          <a:lstStyle/>
          <a:p>
            <a:pPr eaLnBrk="1" hangingPunct="1"/>
            <a:r>
              <a:rPr lang="de-DE" dirty="0"/>
              <a:t>Das deutsche Tierzuchtgesetz schreibt die Zuchtwertschätzung für alle wirtschaftlich wichtigen Merkmale mindestens für KB-Bullen vor</a:t>
            </a:r>
          </a:p>
          <a:p>
            <a:pPr eaLnBrk="1" hangingPunct="1"/>
            <a:r>
              <a:rPr lang="de-DE" dirty="0"/>
              <a:t>Für die ZWS sind seit 2014 rechtlich die Zuchtorganisationen zuständig, werden aber vom Staat überwacht (vorher war der Staat direkt zuständig)</a:t>
            </a:r>
          </a:p>
          <a:p>
            <a:pPr eaLnBrk="1" hangingPunct="1"/>
            <a:r>
              <a:rPr lang="de-DE" dirty="0"/>
              <a:t>Mit der Durchführung der Zuchtwertschätzung haben alle Organisationen / der Staat je nach Rasse die beiden deutschen Rechenzentren beauftragt:</a:t>
            </a:r>
          </a:p>
          <a:p>
            <a:pPr lvl="1" eaLnBrk="1" hangingPunct="1">
              <a:buFont typeface="Wingdings" pitchFamily="2" charset="2"/>
              <a:buNone/>
            </a:pPr>
            <a:endParaRPr lang="de-DE" sz="2000" b="1" dirty="0">
              <a:solidFill>
                <a:srgbClr val="1A9F17"/>
              </a:solidFill>
            </a:endParaRPr>
          </a:p>
          <a:p>
            <a:pPr lvl="1" eaLnBrk="1" hangingPunct="1"/>
            <a:r>
              <a:rPr lang="de-DE" sz="2000" b="1" dirty="0" err="1">
                <a:solidFill>
                  <a:srgbClr val="1A9F17"/>
                </a:solidFill>
              </a:rPr>
              <a:t>vit</a:t>
            </a:r>
            <a:r>
              <a:rPr lang="de-DE" sz="2000" b="1" dirty="0">
                <a:solidFill>
                  <a:srgbClr val="1A9F17"/>
                </a:solidFill>
              </a:rPr>
              <a:t> (Verden)</a:t>
            </a:r>
          </a:p>
          <a:p>
            <a:pPr lvl="2" eaLnBrk="1" hangingPunct="1"/>
            <a:r>
              <a:rPr lang="de-DE" sz="1800" b="1" dirty="0">
                <a:solidFill>
                  <a:srgbClr val="1A9F17"/>
                </a:solidFill>
              </a:rPr>
              <a:t>Schwarzbunt</a:t>
            </a:r>
          </a:p>
          <a:p>
            <a:pPr lvl="2" eaLnBrk="1" hangingPunct="1"/>
            <a:r>
              <a:rPr lang="de-DE" sz="1800" b="1" dirty="0" err="1">
                <a:solidFill>
                  <a:srgbClr val="1A9F17"/>
                </a:solidFill>
              </a:rPr>
              <a:t>Rotbunt</a:t>
            </a:r>
            <a:endParaRPr lang="de-DE" sz="1800" b="1" dirty="0">
              <a:solidFill>
                <a:srgbClr val="1A9F17"/>
              </a:solidFill>
            </a:endParaRPr>
          </a:p>
          <a:p>
            <a:pPr lvl="2" eaLnBrk="1" hangingPunct="1"/>
            <a:r>
              <a:rPr lang="de-DE" sz="1800" b="1" dirty="0">
                <a:solidFill>
                  <a:srgbClr val="1A9F17"/>
                </a:solidFill>
              </a:rPr>
              <a:t>Angler</a:t>
            </a:r>
          </a:p>
          <a:p>
            <a:pPr lvl="2" eaLnBrk="1" hangingPunct="1"/>
            <a:r>
              <a:rPr lang="de-DE" sz="1800" b="1" dirty="0">
                <a:solidFill>
                  <a:srgbClr val="1A9F17"/>
                </a:solidFill>
              </a:rPr>
              <a:t>Jersey</a:t>
            </a:r>
            <a:endParaRPr lang="de-DE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324601" y="3510281"/>
            <a:ext cx="268287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1pPr>
            <a:lvl2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2pPr>
            <a:lvl3pPr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008D9A"/>
              </a:buClr>
              <a:buFont typeface="Wingdings" pitchFamily="2" charset="2"/>
              <a:buChar char="§"/>
            </a:pPr>
            <a:r>
              <a:rPr lang="de-DE" dirty="0">
                <a:solidFill>
                  <a:srgbClr val="FF9900"/>
                </a:solidFill>
              </a:rPr>
              <a:t>  LFL (München)</a:t>
            </a:r>
          </a:p>
          <a:p>
            <a:pPr lvl="2" eaLnBrk="1" hangingPunct="1">
              <a:spcBef>
                <a:spcPct val="20000"/>
              </a:spcBef>
              <a:buClr>
                <a:srgbClr val="008D9A"/>
              </a:buClr>
              <a:buFontTx/>
              <a:buChar char="•"/>
            </a:pPr>
            <a:r>
              <a:rPr lang="de-DE" sz="1600" dirty="0">
                <a:solidFill>
                  <a:srgbClr val="FF9900"/>
                </a:solidFill>
              </a:rPr>
              <a:t>Fleckvieh</a:t>
            </a:r>
          </a:p>
          <a:p>
            <a:pPr lvl="2" eaLnBrk="1" hangingPunct="1">
              <a:spcBef>
                <a:spcPct val="20000"/>
              </a:spcBef>
              <a:buClr>
                <a:srgbClr val="008D9A"/>
              </a:buClr>
              <a:buFontTx/>
              <a:buChar char="•"/>
            </a:pPr>
            <a:r>
              <a:rPr lang="de-DE" sz="1600" dirty="0">
                <a:solidFill>
                  <a:srgbClr val="FF9900"/>
                </a:solidFill>
              </a:rPr>
              <a:t>Braunvieh</a:t>
            </a:r>
          </a:p>
          <a:p>
            <a:pPr lvl="2" eaLnBrk="1" hangingPunct="1">
              <a:spcBef>
                <a:spcPct val="20000"/>
              </a:spcBef>
              <a:buClr>
                <a:srgbClr val="008D9A"/>
              </a:buClr>
              <a:buFontTx/>
              <a:buChar char="•"/>
            </a:pPr>
            <a:r>
              <a:rPr lang="de-DE" sz="1600" dirty="0">
                <a:solidFill>
                  <a:srgbClr val="FF9900"/>
                </a:solidFill>
              </a:rPr>
              <a:t>Wälder-Rassen </a:t>
            </a:r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71A34A7C-C2F0-02F9-39AF-6557793080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77386EA3-46E3-B78F-097D-4CD8EE180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6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212776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Zuchtwertschätzung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Welches Tier selektieren und </a:t>
            </a:r>
            <a:r>
              <a:rPr lang="de-DE" dirty="0" err="1"/>
              <a:t>anpaaren</a:t>
            </a:r>
            <a:r>
              <a:rPr lang="de-DE" dirty="0"/>
              <a:t>, damit die nächste Generation bessere Leistungen zeigt?</a:t>
            </a:r>
          </a:p>
          <a:p>
            <a:pPr>
              <a:buFont typeface="Wingdings" panose="05000000000000000000" pitchFamily="2" charset="2"/>
              <a:buChar char="Ø"/>
            </a:pPr>
            <a:endParaRPr lang="de-DE" dirty="0"/>
          </a:p>
          <a:p>
            <a:pPr>
              <a:buFont typeface="Wingdings" panose="05000000000000000000" pitchFamily="2" charset="2"/>
              <a:buChar char="Ø"/>
            </a:pPr>
            <a:r>
              <a:rPr lang="de-DE" b="1" dirty="0"/>
              <a:t>Zuchtwert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Genetische Veranlagung, die das Tier zur Hälfte an seine Nachkommen weitergibt</a:t>
            </a:r>
          </a:p>
          <a:p>
            <a:pPr lvl="1"/>
            <a:r>
              <a:rPr lang="de-DE" dirty="0"/>
              <a:t>Bestmögliche Basis für die Selektion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AD208-0EDA-4E4B-A97E-BF67EA3F793E}" type="datetime4">
              <a:rPr lang="de-DE" smtClean="0"/>
              <a:pPr>
                <a:defRPr/>
              </a:pPr>
              <a:t>14. August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AD85948-D650-4AE8-AE33-D96345CA5CCD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381699"/>
                  </p:ext>
                </p:extLst>
              </p:nvPr>
            </p:nvGraphicFramePr>
            <p:xfrm>
              <a:off x="802640" y="3813264"/>
              <a:ext cx="10281920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0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31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678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70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DE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chemeClr val="tx1"/>
                              </a:solidFill>
                            </a:rPr>
                            <a:t>messbar?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𝑃h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ä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𝑛𝑜𝑡𝑦𝑝𝑖𝑠𝑐h𝑒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𝐿𝑒𝑖𝑠𝑡𝑢𝑛𝑔</m:t>
                                </m:r>
                              </m:oMath>
                            </m:oMathPara>
                          </a14:m>
                          <a:endParaRPr lang="de-D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de-D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DE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b="0">
                              <a:solidFill>
                                <a:srgbClr val="009900"/>
                              </a:solidFill>
                              <a:sym typeface="Wingdings"/>
                            </a:rPr>
                            <a:t></a:t>
                          </a:r>
                          <a:endParaRPr lang="de-DE" sz="2000" b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𝒁𝒖𝒄𝒉𝒕𝒘𝒆𝒓𝒕</m:t>
                                </m:r>
                              </m:oMath>
                            </m:oMathPara>
                          </a14:m>
                          <a:endParaRPr lang="de-DE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b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de-DE" b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𝑎𝑛𝑑𝑒𝑟𝑒</m:t>
                                </m:r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𝑔𝑒𝑛𝑒𝑡𝑖𝑠𝑐h𝑒</m:t>
                                </m:r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solidFill>
                                      <a:schemeClr val="bg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𝑒𝑓𝑓𝑒𝑘𝑡𝑒</m:t>
                                </m:r>
                              </m:oMath>
                            </m:oMathPara>
                          </a14:m>
                          <a:endParaRPr lang="de-DE" b="0" dirty="0">
                            <a:solidFill>
                              <a:schemeClr val="bg1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000" b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𝑈𝑚𝑤𝑒𝑙𝑡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𝐸𝑓𝑓𝑒𝑘𝑡𝑒</m:t>
                                </m:r>
                              </m:oMath>
                            </m:oMathPara>
                          </a14:m>
                          <a:endParaRPr lang="de-D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000" b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oMath>
                            </m:oMathPara>
                          </a14:m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𝑧𝑢𝑓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ä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𝑙𝑙𝑖𝑔𝑒𝑟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𝐹𝑒h𝑙𝑒𝑟</m:t>
                                </m:r>
                              </m:oMath>
                            </m:oMathPara>
                          </a14:m>
                          <a:endParaRPr lang="de-D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000" b="0" dirty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24381699"/>
                  </p:ext>
                </p:extLst>
              </p:nvPr>
            </p:nvGraphicFramePr>
            <p:xfrm>
              <a:off x="802640" y="3813264"/>
              <a:ext cx="10281920" cy="2352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70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731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06783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57048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DE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b="1" dirty="0">
                              <a:solidFill>
                                <a:schemeClr val="tx1"/>
                              </a:solidFill>
                            </a:rPr>
                            <a:t>messbar?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37" t="-101538" r="-300474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341" t="-101538" r="-620455" b="-4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lang="de-DE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b="0">
                              <a:solidFill>
                                <a:srgbClr val="009900"/>
                              </a:solidFill>
                              <a:sym typeface="Wingdings"/>
                            </a:rPr>
                            <a:t></a:t>
                          </a:r>
                          <a:endParaRPr lang="de-DE" sz="2000" b="0">
                            <a:solidFill>
                              <a:srgbClr val="009900"/>
                            </a:solidFill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de-DE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89671" t="-201538" r="-63473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sz="2000" b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341" t="-296970" r="-620455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89671" t="-296970" r="-63473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000" b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341" t="-403077" r="-620455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89671" t="-403077" r="-63473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000" b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de-DE" b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341" t="-503077" r="-620455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89671" t="-503077" r="-63473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2000" b="0" dirty="0">
                              <a:solidFill>
                                <a:srgbClr val="FF0000"/>
                              </a:solidFill>
                              <a:sym typeface="Wingdings"/>
                            </a:rPr>
                            <a:t></a:t>
                          </a:r>
                          <a:endParaRPr lang="de-DE" sz="20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907621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Zuchtwertschätzung mit BLUP-Tiermodellen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CAD208-0EDA-4E4B-A97E-BF67EA3F793E}" type="datetime4">
              <a:rPr lang="de-DE" smtClean="0"/>
              <a:pPr>
                <a:defRPr/>
              </a:pPr>
              <a:t>14. August 2023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9AD85948-D650-4AE8-AE33-D96345CA5CCD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9" name="Ellipse 8"/>
          <p:cNvSpPr/>
          <p:nvPr/>
        </p:nvSpPr>
        <p:spPr bwMode="auto">
          <a:xfrm>
            <a:off x="3814109" y="5097314"/>
            <a:ext cx="4572507" cy="908864"/>
          </a:xfrm>
          <a:prstGeom prst="ellipse">
            <a:avLst/>
          </a:prstGeom>
          <a:noFill/>
          <a:ln w="1905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/>
              <a:t>Bestmöglicher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/>
              <a:t>geschätzter Zuchtwert</a:t>
            </a:r>
            <a:endParaRPr lang="de-DE" b="1" dirty="0"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571970" y="3546236"/>
            <a:ext cx="7056784" cy="923330"/>
          </a:xfrm>
          <a:prstGeom prst="rect">
            <a:avLst/>
          </a:prstGeom>
          <a:noFill/>
          <a:ln w="1905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/>
              <a:t>BLUP-Tiermodell</a:t>
            </a:r>
            <a:endParaRPr lang="de-DE" b="1" dirty="0"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charset="0"/>
              </a:rPr>
              <a:t>angepasst an Datenstruktur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charset="0"/>
              </a:rPr>
              <a:t>im jeweiligen Merkmal</a:t>
            </a:r>
            <a:endParaRPr lang="de-DE" b="1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3778445"/>
            <a:ext cx="3668045" cy="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mit Pfeil 10"/>
          <p:cNvCxnSpPr>
            <a:stCxn id="32" idx="2"/>
            <a:endCxn id="8" idx="0"/>
          </p:cNvCxnSpPr>
          <p:nvPr/>
        </p:nvCxnSpPr>
        <p:spPr bwMode="auto">
          <a:xfrm>
            <a:off x="3967708" y="2019552"/>
            <a:ext cx="2132654" cy="1526684"/>
          </a:xfrm>
          <a:prstGeom prst="straightConnector1">
            <a:avLst/>
          </a:prstGeom>
          <a:noFill/>
          <a:ln w="19050" cap="flat" cmpd="sng" algn="ctr">
            <a:solidFill>
              <a:srgbClr val="008D9A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Gerade Verbindung mit Pfeil 13"/>
          <p:cNvCxnSpPr>
            <a:stCxn id="28" idx="2"/>
            <a:endCxn id="8" idx="0"/>
          </p:cNvCxnSpPr>
          <p:nvPr/>
        </p:nvCxnSpPr>
        <p:spPr bwMode="auto">
          <a:xfrm flipH="1">
            <a:off x="6100362" y="2019552"/>
            <a:ext cx="2585471" cy="1526684"/>
          </a:xfrm>
          <a:prstGeom prst="straightConnector1">
            <a:avLst/>
          </a:prstGeom>
          <a:noFill/>
          <a:ln w="19050" cap="flat" cmpd="sng" algn="ctr">
            <a:solidFill>
              <a:srgbClr val="008D9A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mit Pfeil 17"/>
          <p:cNvCxnSpPr>
            <a:stCxn id="8" idx="2"/>
            <a:endCxn id="9" idx="0"/>
          </p:cNvCxnSpPr>
          <p:nvPr/>
        </p:nvCxnSpPr>
        <p:spPr bwMode="auto">
          <a:xfrm>
            <a:off x="6100362" y="4469566"/>
            <a:ext cx="1" cy="627748"/>
          </a:xfrm>
          <a:prstGeom prst="straightConnector1">
            <a:avLst/>
          </a:prstGeom>
          <a:noFill/>
          <a:ln w="19050" cap="flat" cmpd="sng" algn="ctr">
            <a:solidFill>
              <a:srgbClr val="008D9A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Rechteck 27"/>
          <p:cNvSpPr/>
          <p:nvPr/>
        </p:nvSpPr>
        <p:spPr bwMode="auto">
          <a:xfrm>
            <a:off x="7067834" y="1650220"/>
            <a:ext cx="3235998" cy="369332"/>
          </a:xfrm>
          <a:prstGeom prst="rect">
            <a:avLst/>
          </a:prstGeom>
          <a:noFill/>
          <a:ln w="1905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charset="0"/>
              </a:rPr>
              <a:t>Pedigree Informationen</a:t>
            </a:r>
            <a:endParaRPr lang="de-DE" b="1" dirty="0">
              <a:latin typeface="Arial" charset="0"/>
            </a:endParaRPr>
          </a:p>
        </p:txBody>
      </p:sp>
      <p:sp>
        <p:nvSpPr>
          <p:cNvPr id="32" name="Rechteck 31"/>
          <p:cNvSpPr/>
          <p:nvPr/>
        </p:nvSpPr>
        <p:spPr bwMode="auto">
          <a:xfrm>
            <a:off x="2349709" y="1650220"/>
            <a:ext cx="3235998" cy="369332"/>
          </a:xfrm>
          <a:prstGeom prst="rect">
            <a:avLst/>
          </a:prstGeom>
          <a:noFill/>
          <a:ln w="19050" cap="flat" cmpd="sng" algn="ctr">
            <a:solidFill>
              <a:srgbClr val="008D9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latin typeface="Arial" charset="0"/>
              </a:rPr>
              <a:t>Phänotypische Daten</a:t>
            </a:r>
            <a:endParaRPr lang="de-DE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9943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4" y="553220"/>
            <a:ext cx="8362946" cy="531348"/>
          </a:xfrm>
          <a:ln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sz="2400" dirty="0">
                <a:solidFill>
                  <a:schemeClr val="tx1"/>
                </a:solidFill>
              </a:rPr>
              <a:t>Zuchtwerte auf einheitlicher Relativ-Skala</a:t>
            </a:r>
          </a:p>
        </p:txBody>
      </p:sp>
      <p:sp>
        <p:nvSpPr>
          <p:cNvPr id="239621" name="Line 5"/>
          <p:cNvSpPr>
            <a:spLocks noChangeShapeType="1"/>
          </p:cNvSpPr>
          <p:nvPr/>
        </p:nvSpPr>
        <p:spPr bwMode="auto">
          <a:xfrm>
            <a:off x="2597969" y="1749425"/>
            <a:ext cx="0" cy="240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22" name="Line 6"/>
          <p:cNvSpPr>
            <a:spLocks noChangeShapeType="1"/>
          </p:cNvSpPr>
          <p:nvPr/>
        </p:nvSpPr>
        <p:spPr bwMode="auto">
          <a:xfrm>
            <a:off x="2597970" y="4151313"/>
            <a:ext cx="6303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23" name="Freeform 7"/>
          <p:cNvSpPr>
            <a:spLocks/>
          </p:cNvSpPr>
          <p:nvPr/>
        </p:nvSpPr>
        <p:spPr bwMode="auto">
          <a:xfrm>
            <a:off x="2597969" y="1758950"/>
            <a:ext cx="6305550" cy="2393950"/>
          </a:xfrm>
          <a:custGeom>
            <a:avLst/>
            <a:gdLst>
              <a:gd name="T0" fmla="*/ 0 w 3972"/>
              <a:gd name="T1" fmla="*/ 1507 h 1508"/>
              <a:gd name="T2" fmla="*/ 98 w 3972"/>
              <a:gd name="T3" fmla="*/ 1507 h 1508"/>
              <a:gd name="T4" fmla="*/ 201 w 3972"/>
              <a:gd name="T5" fmla="*/ 1507 h 1508"/>
              <a:gd name="T6" fmla="*/ 299 w 3972"/>
              <a:gd name="T7" fmla="*/ 1501 h 1508"/>
              <a:gd name="T8" fmla="*/ 397 w 3972"/>
              <a:gd name="T9" fmla="*/ 1501 h 1508"/>
              <a:gd name="T10" fmla="*/ 495 w 3972"/>
              <a:gd name="T11" fmla="*/ 1489 h 1508"/>
              <a:gd name="T12" fmla="*/ 599 w 3972"/>
              <a:gd name="T13" fmla="*/ 1477 h 1508"/>
              <a:gd name="T14" fmla="*/ 696 w 3972"/>
              <a:gd name="T15" fmla="*/ 1458 h 1508"/>
              <a:gd name="T16" fmla="*/ 794 w 3972"/>
              <a:gd name="T17" fmla="*/ 1422 h 1508"/>
              <a:gd name="T18" fmla="*/ 892 w 3972"/>
              <a:gd name="T19" fmla="*/ 1373 h 1508"/>
              <a:gd name="T20" fmla="*/ 996 w 3972"/>
              <a:gd name="T21" fmla="*/ 1306 h 1508"/>
              <a:gd name="T22" fmla="*/ 1093 w 3972"/>
              <a:gd name="T23" fmla="*/ 1208 h 1508"/>
              <a:gd name="T24" fmla="*/ 1191 w 3972"/>
              <a:gd name="T25" fmla="*/ 1086 h 1508"/>
              <a:gd name="T26" fmla="*/ 1289 w 3972"/>
              <a:gd name="T27" fmla="*/ 940 h 1508"/>
              <a:gd name="T28" fmla="*/ 1393 w 3972"/>
              <a:gd name="T29" fmla="*/ 775 h 1508"/>
              <a:gd name="T30" fmla="*/ 1491 w 3972"/>
              <a:gd name="T31" fmla="*/ 592 h 1508"/>
              <a:gd name="T32" fmla="*/ 1588 w 3972"/>
              <a:gd name="T33" fmla="*/ 409 h 1508"/>
              <a:gd name="T34" fmla="*/ 1686 w 3972"/>
              <a:gd name="T35" fmla="*/ 244 h 1508"/>
              <a:gd name="T36" fmla="*/ 1790 w 3972"/>
              <a:gd name="T37" fmla="*/ 116 h 1508"/>
              <a:gd name="T38" fmla="*/ 1888 w 3972"/>
              <a:gd name="T39" fmla="*/ 30 h 1508"/>
              <a:gd name="T40" fmla="*/ 1985 w 3972"/>
              <a:gd name="T41" fmla="*/ 0 h 1508"/>
              <a:gd name="T42" fmla="*/ 2083 w 3972"/>
              <a:gd name="T43" fmla="*/ 30 h 1508"/>
              <a:gd name="T44" fmla="*/ 2187 w 3972"/>
              <a:gd name="T45" fmla="*/ 116 h 1508"/>
              <a:gd name="T46" fmla="*/ 2285 w 3972"/>
              <a:gd name="T47" fmla="*/ 244 h 1508"/>
              <a:gd name="T48" fmla="*/ 2383 w 3972"/>
              <a:gd name="T49" fmla="*/ 409 h 1508"/>
              <a:gd name="T50" fmla="*/ 2480 w 3972"/>
              <a:gd name="T51" fmla="*/ 592 h 1508"/>
              <a:gd name="T52" fmla="*/ 2584 w 3972"/>
              <a:gd name="T53" fmla="*/ 775 h 1508"/>
              <a:gd name="T54" fmla="*/ 2682 w 3972"/>
              <a:gd name="T55" fmla="*/ 940 h 1508"/>
              <a:gd name="T56" fmla="*/ 2780 w 3972"/>
              <a:gd name="T57" fmla="*/ 1086 h 1508"/>
              <a:gd name="T58" fmla="*/ 2878 w 3972"/>
              <a:gd name="T59" fmla="*/ 1208 h 1508"/>
              <a:gd name="T60" fmla="*/ 2981 w 3972"/>
              <a:gd name="T61" fmla="*/ 1306 h 1508"/>
              <a:gd name="T62" fmla="*/ 3079 w 3972"/>
              <a:gd name="T63" fmla="*/ 1373 h 1508"/>
              <a:gd name="T64" fmla="*/ 3177 w 3972"/>
              <a:gd name="T65" fmla="*/ 1422 h 1508"/>
              <a:gd name="T66" fmla="*/ 3275 w 3972"/>
              <a:gd name="T67" fmla="*/ 1458 h 1508"/>
              <a:gd name="T68" fmla="*/ 3379 w 3972"/>
              <a:gd name="T69" fmla="*/ 1477 h 1508"/>
              <a:gd name="T70" fmla="*/ 3476 w 3972"/>
              <a:gd name="T71" fmla="*/ 1489 h 1508"/>
              <a:gd name="T72" fmla="*/ 3574 w 3972"/>
              <a:gd name="T73" fmla="*/ 1501 h 1508"/>
              <a:gd name="T74" fmla="*/ 3672 w 3972"/>
              <a:gd name="T75" fmla="*/ 1501 h 1508"/>
              <a:gd name="T76" fmla="*/ 3776 w 3972"/>
              <a:gd name="T77" fmla="*/ 1507 h 1508"/>
              <a:gd name="T78" fmla="*/ 3873 w 3972"/>
              <a:gd name="T79" fmla="*/ 1507 h 1508"/>
              <a:gd name="T80" fmla="*/ 3971 w 3972"/>
              <a:gd name="T81" fmla="*/ 1507 h 1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3972" h="1508">
                <a:moveTo>
                  <a:pt x="0" y="1507"/>
                </a:moveTo>
                <a:lnTo>
                  <a:pt x="98" y="1507"/>
                </a:lnTo>
                <a:lnTo>
                  <a:pt x="201" y="1507"/>
                </a:lnTo>
                <a:lnTo>
                  <a:pt x="299" y="1501"/>
                </a:lnTo>
                <a:lnTo>
                  <a:pt x="397" y="1501"/>
                </a:lnTo>
                <a:lnTo>
                  <a:pt x="495" y="1489"/>
                </a:lnTo>
                <a:lnTo>
                  <a:pt x="599" y="1477"/>
                </a:lnTo>
                <a:lnTo>
                  <a:pt x="696" y="1458"/>
                </a:lnTo>
                <a:lnTo>
                  <a:pt x="794" y="1422"/>
                </a:lnTo>
                <a:lnTo>
                  <a:pt x="892" y="1373"/>
                </a:lnTo>
                <a:lnTo>
                  <a:pt x="996" y="1306"/>
                </a:lnTo>
                <a:lnTo>
                  <a:pt x="1093" y="1208"/>
                </a:lnTo>
                <a:lnTo>
                  <a:pt x="1191" y="1086"/>
                </a:lnTo>
                <a:lnTo>
                  <a:pt x="1289" y="940"/>
                </a:lnTo>
                <a:lnTo>
                  <a:pt x="1393" y="775"/>
                </a:lnTo>
                <a:lnTo>
                  <a:pt x="1491" y="592"/>
                </a:lnTo>
                <a:lnTo>
                  <a:pt x="1588" y="409"/>
                </a:lnTo>
                <a:lnTo>
                  <a:pt x="1686" y="244"/>
                </a:lnTo>
                <a:lnTo>
                  <a:pt x="1790" y="116"/>
                </a:lnTo>
                <a:lnTo>
                  <a:pt x="1888" y="30"/>
                </a:lnTo>
                <a:lnTo>
                  <a:pt x="1985" y="0"/>
                </a:lnTo>
                <a:lnTo>
                  <a:pt x="2083" y="30"/>
                </a:lnTo>
                <a:lnTo>
                  <a:pt x="2187" y="116"/>
                </a:lnTo>
                <a:lnTo>
                  <a:pt x="2285" y="244"/>
                </a:lnTo>
                <a:lnTo>
                  <a:pt x="2383" y="409"/>
                </a:lnTo>
                <a:lnTo>
                  <a:pt x="2480" y="592"/>
                </a:lnTo>
                <a:lnTo>
                  <a:pt x="2584" y="775"/>
                </a:lnTo>
                <a:lnTo>
                  <a:pt x="2682" y="940"/>
                </a:lnTo>
                <a:lnTo>
                  <a:pt x="2780" y="1086"/>
                </a:lnTo>
                <a:lnTo>
                  <a:pt x="2878" y="1208"/>
                </a:lnTo>
                <a:lnTo>
                  <a:pt x="2981" y="1306"/>
                </a:lnTo>
                <a:lnTo>
                  <a:pt x="3079" y="1373"/>
                </a:lnTo>
                <a:lnTo>
                  <a:pt x="3177" y="1422"/>
                </a:lnTo>
                <a:lnTo>
                  <a:pt x="3275" y="1458"/>
                </a:lnTo>
                <a:lnTo>
                  <a:pt x="3379" y="1477"/>
                </a:lnTo>
                <a:lnTo>
                  <a:pt x="3476" y="1489"/>
                </a:lnTo>
                <a:lnTo>
                  <a:pt x="3574" y="1501"/>
                </a:lnTo>
                <a:lnTo>
                  <a:pt x="3672" y="1501"/>
                </a:lnTo>
                <a:lnTo>
                  <a:pt x="3776" y="1507"/>
                </a:lnTo>
                <a:lnTo>
                  <a:pt x="3873" y="1507"/>
                </a:lnTo>
                <a:lnTo>
                  <a:pt x="3971" y="1507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28" name="Rectangle 12"/>
          <p:cNvSpPr>
            <a:spLocks noChangeArrowheads="1"/>
          </p:cNvSpPr>
          <p:nvPr/>
        </p:nvSpPr>
        <p:spPr bwMode="auto">
          <a:xfrm rot="16200000">
            <a:off x="1204938" y="2799557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Anzahl Kühe (%)</a:t>
            </a:r>
          </a:p>
        </p:txBody>
      </p:sp>
      <p:sp>
        <p:nvSpPr>
          <p:cNvPr id="239637" name="Rectangle 21"/>
          <p:cNvSpPr>
            <a:spLocks noChangeArrowheads="1"/>
          </p:cNvSpPr>
          <p:nvPr/>
        </p:nvSpPr>
        <p:spPr bwMode="auto">
          <a:xfrm>
            <a:off x="3966394" y="4149726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-2 s</a:t>
            </a:r>
          </a:p>
        </p:txBody>
      </p:sp>
      <p:sp>
        <p:nvSpPr>
          <p:cNvPr id="239638" name="Rectangle 22"/>
          <p:cNvSpPr>
            <a:spLocks noChangeArrowheads="1"/>
          </p:cNvSpPr>
          <p:nvPr/>
        </p:nvSpPr>
        <p:spPr bwMode="auto">
          <a:xfrm>
            <a:off x="4756969" y="4152901"/>
            <a:ext cx="577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-1 s</a:t>
            </a:r>
          </a:p>
        </p:txBody>
      </p:sp>
      <p:sp>
        <p:nvSpPr>
          <p:cNvPr id="239639" name="Rectangle 23"/>
          <p:cNvSpPr>
            <a:spLocks noChangeArrowheads="1"/>
          </p:cNvSpPr>
          <p:nvPr/>
        </p:nvSpPr>
        <p:spPr bwMode="auto">
          <a:xfrm>
            <a:off x="5479282" y="4149726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+/- 0</a:t>
            </a:r>
          </a:p>
        </p:txBody>
      </p:sp>
      <p:sp>
        <p:nvSpPr>
          <p:cNvPr id="239640" name="Rectangle 24"/>
          <p:cNvSpPr>
            <a:spLocks noChangeArrowheads="1"/>
          </p:cNvSpPr>
          <p:nvPr/>
        </p:nvSpPr>
        <p:spPr bwMode="auto">
          <a:xfrm>
            <a:off x="6126982" y="4149726"/>
            <a:ext cx="69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+ 1 s</a:t>
            </a:r>
          </a:p>
        </p:txBody>
      </p:sp>
      <p:sp>
        <p:nvSpPr>
          <p:cNvPr id="239641" name="Rectangle 25"/>
          <p:cNvSpPr>
            <a:spLocks noChangeArrowheads="1"/>
          </p:cNvSpPr>
          <p:nvPr/>
        </p:nvSpPr>
        <p:spPr bwMode="auto">
          <a:xfrm>
            <a:off x="6846119" y="4151313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+ 2 s</a:t>
            </a:r>
          </a:p>
        </p:txBody>
      </p:sp>
      <p:sp>
        <p:nvSpPr>
          <p:cNvPr id="239644" name="Line 28"/>
          <p:cNvSpPr>
            <a:spLocks noChangeShapeType="1"/>
          </p:cNvSpPr>
          <p:nvPr/>
        </p:nvSpPr>
        <p:spPr bwMode="auto">
          <a:xfrm>
            <a:off x="5766619" y="1628775"/>
            <a:ext cx="0" cy="2520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45" name="Line 29"/>
          <p:cNvSpPr>
            <a:spLocks noChangeShapeType="1"/>
          </p:cNvSpPr>
          <p:nvPr/>
        </p:nvSpPr>
        <p:spPr bwMode="auto">
          <a:xfrm>
            <a:off x="4974457" y="407670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46" name="Line 30"/>
          <p:cNvSpPr>
            <a:spLocks noChangeShapeType="1"/>
          </p:cNvSpPr>
          <p:nvPr/>
        </p:nvSpPr>
        <p:spPr bwMode="auto">
          <a:xfrm>
            <a:off x="4182294" y="407670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47" name="Line 31"/>
          <p:cNvSpPr>
            <a:spLocks noChangeShapeType="1"/>
          </p:cNvSpPr>
          <p:nvPr/>
        </p:nvSpPr>
        <p:spPr bwMode="auto">
          <a:xfrm>
            <a:off x="3463157" y="407670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48" name="Line 32"/>
          <p:cNvSpPr>
            <a:spLocks noChangeShapeType="1"/>
          </p:cNvSpPr>
          <p:nvPr/>
        </p:nvSpPr>
        <p:spPr bwMode="auto">
          <a:xfrm>
            <a:off x="7998644" y="407670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49" name="Line 33"/>
          <p:cNvSpPr>
            <a:spLocks noChangeShapeType="1"/>
          </p:cNvSpPr>
          <p:nvPr/>
        </p:nvSpPr>
        <p:spPr bwMode="auto">
          <a:xfrm>
            <a:off x="7206482" y="407670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50" name="Line 34"/>
          <p:cNvSpPr>
            <a:spLocks noChangeShapeType="1"/>
          </p:cNvSpPr>
          <p:nvPr/>
        </p:nvSpPr>
        <p:spPr bwMode="auto">
          <a:xfrm>
            <a:off x="6487344" y="4076701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51" name="Rectangle 35"/>
          <p:cNvSpPr>
            <a:spLocks noChangeArrowheads="1"/>
          </p:cNvSpPr>
          <p:nvPr/>
        </p:nvSpPr>
        <p:spPr bwMode="auto">
          <a:xfrm>
            <a:off x="7660507" y="4141788"/>
            <a:ext cx="69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+ 3 s</a:t>
            </a:r>
          </a:p>
        </p:txBody>
      </p:sp>
      <p:sp>
        <p:nvSpPr>
          <p:cNvPr id="239652" name="Rectangle 36"/>
          <p:cNvSpPr>
            <a:spLocks noChangeArrowheads="1"/>
          </p:cNvSpPr>
          <p:nvPr/>
        </p:nvSpPr>
        <p:spPr bwMode="auto">
          <a:xfrm>
            <a:off x="3102794" y="4149726"/>
            <a:ext cx="698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b="1">
                <a:latin typeface="Arial" pitchFamily="34" charset="0"/>
              </a:rPr>
              <a:t>+ 3 s</a:t>
            </a:r>
          </a:p>
        </p:txBody>
      </p:sp>
      <p:sp>
        <p:nvSpPr>
          <p:cNvPr id="239654" name="Rectangle 38"/>
          <p:cNvSpPr>
            <a:spLocks noChangeArrowheads="1"/>
          </p:cNvSpPr>
          <p:nvPr/>
        </p:nvSpPr>
        <p:spPr bwMode="auto">
          <a:xfrm>
            <a:off x="5117332" y="450215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33%</a:t>
            </a:r>
          </a:p>
        </p:txBody>
      </p:sp>
      <p:sp>
        <p:nvSpPr>
          <p:cNvPr id="239661" name="Line 45"/>
          <p:cNvSpPr>
            <a:spLocks noChangeShapeType="1"/>
          </p:cNvSpPr>
          <p:nvPr/>
        </p:nvSpPr>
        <p:spPr bwMode="auto">
          <a:xfrm>
            <a:off x="7998644" y="45799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62" name="Line 46"/>
          <p:cNvSpPr>
            <a:spLocks noChangeShapeType="1"/>
          </p:cNvSpPr>
          <p:nvPr/>
        </p:nvSpPr>
        <p:spPr bwMode="auto">
          <a:xfrm>
            <a:off x="7206482" y="45799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63" name="Line 47"/>
          <p:cNvSpPr>
            <a:spLocks noChangeShapeType="1"/>
          </p:cNvSpPr>
          <p:nvPr/>
        </p:nvSpPr>
        <p:spPr bwMode="auto">
          <a:xfrm>
            <a:off x="6487344" y="4579938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80" name="Rectangle 64"/>
          <p:cNvSpPr>
            <a:spLocks noChangeArrowheads="1"/>
          </p:cNvSpPr>
          <p:nvPr/>
        </p:nvSpPr>
        <p:spPr bwMode="auto">
          <a:xfrm>
            <a:off x="5911082" y="4508500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33%</a:t>
            </a:r>
          </a:p>
        </p:txBody>
      </p:sp>
      <p:sp>
        <p:nvSpPr>
          <p:cNvPr id="239685" name="Rectangle 69"/>
          <p:cNvSpPr>
            <a:spLocks noChangeArrowheads="1"/>
          </p:cNvSpPr>
          <p:nvPr/>
        </p:nvSpPr>
        <p:spPr bwMode="auto">
          <a:xfrm>
            <a:off x="6558782" y="450850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14 %</a:t>
            </a:r>
          </a:p>
        </p:txBody>
      </p:sp>
      <p:sp>
        <p:nvSpPr>
          <p:cNvPr id="239686" name="Rectangle 70"/>
          <p:cNvSpPr>
            <a:spLocks noChangeArrowheads="1"/>
          </p:cNvSpPr>
          <p:nvPr/>
        </p:nvSpPr>
        <p:spPr bwMode="auto">
          <a:xfrm>
            <a:off x="7350944" y="4508500"/>
            <a:ext cx="534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2 %</a:t>
            </a:r>
          </a:p>
        </p:txBody>
      </p:sp>
      <p:sp>
        <p:nvSpPr>
          <p:cNvPr id="239687" name="Rectangle 71"/>
          <p:cNvSpPr>
            <a:spLocks noChangeArrowheads="1"/>
          </p:cNvSpPr>
          <p:nvPr/>
        </p:nvSpPr>
        <p:spPr bwMode="auto">
          <a:xfrm>
            <a:off x="8143107" y="4460875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0,5 %</a:t>
            </a:r>
          </a:p>
        </p:txBody>
      </p:sp>
      <p:sp>
        <p:nvSpPr>
          <p:cNvPr id="239689" name="Rectangle 73"/>
          <p:cNvSpPr>
            <a:spLocks noChangeArrowheads="1"/>
          </p:cNvSpPr>
          <p:nvPr/>
        </p:nvSpPr>
        <p:spPr bwMode="auto">
          <a:xfrm>
            <a:off x="4255319" y="4514850"/>
            <a:ext cx="647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14 %</a:t>
            </a:r>
          </a:p>
        </p:txBody>
      </p:sp>
      <p:sp>
        <p:nvSpPr>
          <p:cNvPr id="239690" name="Rectangle 74"/>
          <p:cNvSpPr>
            <a:spLocks noChangeArrowheads="1"/>
          </p:cNvSpPr>
          <p:nvPr/>
        </p:nvSpPr>
        <p:spPr bwMode="auto">
          <a:xfrm>
            <a:off x="3609207" y="4524375"/>
            <a:ext cx="540212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2 %</a:t>
            </a:r>
          </a:p>
        </p:txBody>
      </p:sp>
      <p:sp>
        <p:nvSpPr>
          <p:cNvPr id="239691" name="Rectangle 75"/>
          <p:cNvSpPr>
            <a:spLocks noChangeArrowheads="1"/>
          </p:cNvSpPr>
          <p:nvPr/>
        </p:nvSpPr>
        <p:spPr bwMode="auto">
          <a:xfrm>
            <a:off x="2745607" y="452596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de-DE" sz="1600">
                <a:latin typeface="Arial" pitchFamily="34" charset="0"/>
              </a:rPr>
              <a:t>0,5 %</a:t>
            </a:r>
          </a:p>
        </p:txBody>
      </p:sp>
      <p:sp>
        <p:nvSpPr>
          <p:cNvPr id="239693" name="Line 77"/>
          <p:cNvSpPr>
            <a:spLocks noChangeShapeType="1"/>
          </p:cNvSpPr>
          <p:nvPr/>
        </p:nvSpPr>
        <p:spPr bwMode="auto">
          <a:xfrm>
            <a:off x="5774557" y="46021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94" name="Line 78"/>
          <p:cNvSpPr>
            <a:spLocks noChangeShapeType="1"/>
          </p:cNvSpPr>
          <p:nvPr/>
        </p:nvSpPr>
        <p:spPr bwMode="auto">
          <a:xfrm>
            <a:off x="5012557" y="46021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95" name="Line 79"/>
          <p:cNvSpPr>
            <a:spLocks noChangeShapeType="1"/>
          </p:cNvSpPr>
          <p:nvPr/>
        </p:nvSpPr>
        <p:spPr bwMode="auto">
          <a:xfrm>
            <a:off x="4182294" y="4619626"/>
            <a:ext cx="0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9696" name="Line 80"/>
          <p:cNvSpPr>
            <a:spLocks noChangeShapeType="1"/>
          </p:cNvSpPr>
          <p:nvPr/>
        </p:nvSpPr>
        <p:spPr bwMode="auto">
          <a:xfrm>
            <a:off x="3463157" y="4602163"/>
            <a:ext cx="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aphicFrame>
        <p:nvGraphicFramePr>
          <p:cNvPr id="239789" name="Group 173"/>
          <p:cNvGraphicFramePr>
            <a:graphicFrameLocks noGrp="1"/>
          </p:cNvGraphicFramePr>
          <p:nvPr>
            <p:ph sz="half" idx="2"/>
          </p:nvPr>
        </p:nvGraphicFramePr>
        <p:xfrm>
          <a:off x="1991545" y="4941888"/>
          <a:ext cx="6583363" cy="1341120"/>
        </p:xfrm>
        <a:graphic>
          <a:graphicData uri="http://schemas.openxmlformats.org/drawingml/2006/table">
            <a:tbl>
              <a:tblPr/>
              <a:tblGrid>
                <a:gridCol w="1152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1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1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5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S Gothic" pitchFamily="49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-3s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-2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-1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+- 0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+1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+2s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+3 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Milch-kg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-1695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-1130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+- 0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+1130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+1695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Fett-%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-0,33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+- 0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+0,33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+0,66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+0,99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Relativ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S Gothic" pitchFamily="49" charset="-128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7250296" y="1419384"/>
            <a:ext cx="4365998" cy="125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8D9A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de-DE" sz="1600" b="1" kern="0" dirty="0"/>
              <a:t>Mittelwert = 100 u. Streuung = 12</a:t>
            </a:r>
          </a:p>
          <a:p>
            <a:pPr eaLnBrk="1" hangingPunct="1"/>
            <a:r>
              <a:rPr lang="de-DE" sz="1600" kern="0" dirty="0"/>
              <a:t>Eingestellt auf aktuelle Kuh-Population</a:t>
            </a:r>
          </a:p>
          <a:p>
            <a:pPr lvl="1" eaLnBrk="1" hangingPunct="1"/>
            <a:r>
              <a:rPr lang="de-DE" sz="1400" kern="0" dirty="0"/>
              <a:t>4-6 Jahre alte Kühe</a:t>
            </a:r>
          </a:p>
          <a:p>
            <a:pPr eaLnBrk="1" hangingPunct="1"/>
            <a:r>
              <a:rPr lang="de-DE" sz="1600" kern="0" dirty="0"/>
              <a:t>d.h. jedes Jahr April Basis-Anpassung </a:t>
            </a:r>
          </a:p>
          <a:p>
            <a:pPr lvl="1" eaLnBrk="1" hangingPunct="1"/>
            <a:endParaRPr lang="de-DE" sz="1400" b="1" kern="0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4B8455F4-058E-9E1F-5B14-66A43DB6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92313" y="6524626"/>
            <a:ext cx="2133600" cy="288925"/>
          </a:xfrm>
        </p:spPr>
        <p:txBody>
          <a:bodyPr/>
          <a:lstStyle/>
          <a:p>
            <a:pPr>
              <a:defRPr/>
            </a:pPr>
            <a:fld id="{C6A011C2-4AC6-48E4-8237-B8F30C40978D}" type="datetime4">
              <a:rPr lang="de-DE" smtClean="0">
                <a:solidFill>
                  <a:srgbClr val="FFFFFF"/>
                </a:solidFill>
              </a:rPr>
              <a:pPr>
                <a:defRPr/>
              </a:pPr>
              <a:t>14. August 2023</a:t>
            </a:fld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3" name="Foliennummernplatzhalter 4">
            <a:extLst>
              <a:ext uri="{FF2B5EF4-FFF2-40B4-BE49-F238E27FC236}">
                <a16:creationId xmlns:a16="http://schemas.microsoft.com/office/drawing/2014/main" id="{3AEBB974-5121-F6F5-2A64-F8F8E18EDB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595813" y="6524625"/>
            <a:ext cx="2844800" cy="288925"/>
          </a:xfrm>
        </p:spPr>
        <p:txBody>
          <a:bodyPr/>
          <a:lstStyle/>
          <a:p>
            <a:r>
              <a:rPr lang="de-DE" altLang="de-DE" dirty="0"/>
              <a:t>Seite </a:t>
            </a:r>
            <a:fld id="{3F584752-BF51-4AE5-88E7-5A5D9B7B5AEC}" type="slidenum">
              <a:rPr lang="de-DE" altLang="de-DE" smtClean="0"/>
              <a:pPr/>
              <a:t>9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43343044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vit-ppt-template-wiss">
  <a:themeElements>
    <a:clrScheme name="vit-ppt-template-wi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-ppt-template-w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anose="05000000000000000000" pitchFamily="2" charset="2"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anose="05000000000000000000" pitchFamily="2" charset="2"/>
          <a:buNone/>
          <a:tabLst/>
          <a:defRPr kumimoji="0" lang="de-DE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vit-ppt-template-wi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t-template">
  <a:themeElements>
    <a:clrScheme name="vit-ppt-template-wis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it-ppt-template-wi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008D9A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8D9A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008D9A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it-ppt-template-wi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-ppt-template-wi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-ppt-template-wi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angepast ontwerp">
  <a:themeElements>
    <a:clrScheme name="ICAR_RGB-colors">
      <a:dk1>
        <a:sysClr val="windowText" lastClr="000000"/>
      </a:dk1>
      <a:lt1>
        <a:sysClr val="window" lastClr="FFFFFF"/>
      </a:lt1>
      <a:dk2>
        <a:srgbClr val="002B55"/>
      </a:dk2>
      <a:lt2>
        <a:srgbClr val="EEECE1"/>
      </a:lt2>
      <a:accent1>
        <a:srgbClr val="0084CA"/>
      </a:accent1>
      <a:accent2>
        <a:srgbClr val="002B55"/>
      </a:accent2>
      <a:accent3>
        <a:srgbClr val="FF6600"/>
      </a:accent3>
      <a:accent4>
        <a:srgbClr val="C8C8C8"/>
      </a:accent4>
      <a:accent5>
        <a:srgbClr val="00AFFF"/>
      </a:accent5>
      <a:accent6>
        <a:srgbClr val="F79646"/>
      </a:accent6>
      <a:hlink>
        <a:srgbClr val="FF66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PowerPoint-Template-6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werPoint-Template-6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A3E86"/>
        </a:dk1>
        <a:lt1>
          <a:srgbClr val="C1CFDD"/>
        </a:lt1>
        <a:dk2>
          <a:srgbClr val="000000"/>
        </a:dk2>
        <a:lt2>
          <a:srgbClr val="B2B2B2"/>
        </a:lt2>
        <a:accent1>
          <a:srgbClr val="4AAAC0"/>
        </a:accent1>
        <a:accent2>
          <a:srgbClr val="6600FF"/>
        </a:accent2>
        <a:accent3>
          <a:srgbClr val="DDE4EB"/>
        </a:accent3>
        <a:accent4>
          <a:srgbClr val="143472"/>
        </a:accent4>
        <a:accent5>
          <a:srgbClr val="B1D2DC"/>
        </a:accent5>
        <a:accent6>
          <a:srgbClr val="5C00E7"/>
        </a:accent6>
        <a:hlink>
          <a:srgbClr val="0066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2B166E"/>
        </a:dk1>
        <a:lt1>
          <a:srgbClr val="AADBFC"/>
        </a:lt1>
        <a:dk2>
          <a:srgbClr val="003366"/>
        </a:dk2>
        <a:lt2>
          <a:srgbClr val="B2B2B2"/>
        </a:lt2>
        <a:accent1>
          <a:srgbClr val="19B17B"/>
        </a:accent1>
        <a:accent2>
          <a:srgbClr val="E57B1B"/>
        </a:accent2>
        <a:accent3>
          <a:srgbClr val="D2EAFD"/>
        </a:accent3>
        <a:accent4>
          <a:srgbClr val="23115D"/>
        </a:accent4>
        <a:accent5>
          <a:srgbClr val="ABD5BF"/>
        </a:accent5>
        <a:accent6>
          <a:srgbClr val="CF6F17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335338"/>
        </a:dk1>
        <a:lt1>
          <a:srgbClr val="D7E4BE"/>
        </a:lt1>
        <a:dk2>
          <a:srgbClr val="000066"/>
        </a:dk2>
        <a:lt2>
          <a:srgbClr val="B2B2B2"/>
        </a:lt2>
        <a:accent1>
          <a:srgbClr val="2F86B1"/>
        </a:accent1>
        <a:accent2>
          <a:srgbClr val="D2761A"/>
        </a:accent2>
        <a:accent3>
          <a:srgbClr val="E8EFDB"/>
        </a:accent3>
        <a:accent4>
          <a:srgbClr val="2A462E"/>
        </a:accent4>
        <a:accent5>
          <a:srgbClr val="ADC3D5"/>
        </a:accent5>
        <a:accent6>
          <a:srgbClr val="BE6A16"/>
        </a:accent6>
        <a:hlink>
          <a:srgbClr val="368463"/>
        </a:hlink>
        <a:folHlink>
          <a:srgbClr val="481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20C539B364DF84F8D0FBC8381FAE62F" ma:contentTypeVersion="2" ma:contentTypeDescription="Ein neues Dokument erstellen." ma:contentTypeScope="" ma:versionID="c0832b6096f4c06e83f688c368414078">
  <xsd:schema xmlns:xsd="http://www.w3.org/2001/XMLSchema" xmlns:xs="http://www.w3.org/2001/XMLSchema" xmlns:p="http://schemas.microsoft.com/office/2006/metadata/properties" xmlns:ns2="cd78171f-6185-4bdc-8466-81ac55b065b7" targetNamespace="http://schemas.microsoft.com/office/2006/metadata/properties" ma:root="true" ma:fieldsID="8625b2b925bc18e64bc62b747ac50137" ns2:_="">
    <xsd:import namespace="cd78171f-6185-4bdc-8466-81ac55b065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8171f-6185-4bdc-8466-81ac55b06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D4F8B4-6943-40E2-AC1E-9ECBD4E89F7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cd78171f-6185-4bdc-8466-81ac55b065b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9978870-23FE-42F2-A388-937DBDB2BE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7B5C2D-C615-46F9-A256-4F41DF7443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78171f-6185-4bdc-8466-81ac55b065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2153</Words>
  <Application>Microsoft Office PowerPoint</Application>
  <PresentationFormat>Breitbild</PresentationFormat>
  <Paragraphs>545</Paragraphs>
  <Slides>31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31</vt:i4>
      </vt:variant>
    </vt:vector>
  </HeadingPairs>
  <TitlesOfParts>
    <vt:vector size="46" baseType="lpstr">
      <vt:lpstr>Arial</vt:lpstr>
      <vt:lpstr>Calibri</vt:lpstr>
      <vt:lpstr>Cambria Math</vt:lpstr>
      <vt:lpstr>CIDFont+F1</vt:lpstr>
      <vt:lpstr>Gill Sans MT</vt:lpstr>
      <vt:lpstr>Open Sans</vt:lpstr>
      <vt:lpstr>Tahoma</vt:lpstr>
      <vt:lpstr>Times New Roman</vt:lpstr>
      <vt:lpstr>Verdana</vt:lpstr>
      <vt:lpstr>Wingdings</vt:lpstr>
      <vt:lpstr>vit-ppt-template-wiss</vt:lpstr>
      <vt:lpstr>vit-template</vt:lpstr>
      <vt:lpstr>Aangepast ontwerp</vt:lpstr>
      <vt:lpstr>PowerPoint-Template-6</vt:lpstr>
      <vt:lpstr>1_PowerPoint-Template-6</vt:lpstr>
      <vt:lpstr>Zuchtwertschätzung  Milchrinder im vit: - klassisch -genomisch</vt:lpstr>
      <vt:lpstr>PowerPoint-Präsentation</vt:lpstr>
      <vt:lpstr>56 Einzel-Merkmale und 15 zusammenfassende Indizes</vt:lpstr>
      <vt:lpstr>Datengrundlage Milchleistungsprüfung</vt:lpstr>
      <vt:lpstr>Leistungsentwicklung Holstein (Herdbuch-Kühe)</vt:lpstr>
      <vt:lpstr>Gesetzliche Grundlagen für Zuchtwertschätzung</vt:lpstr>
      <vt:lpstr>Zuchtwertschätzung</vt:lpstr>
      <vt:lpstr>Zuchtwertschätzung mit BLUP-Tiermodellen</vt:lpstr>
      <vt:lpstr>Zuchtwerte auf einheitlicher Relativ-Skala</vt:lpstr>
      <vt:lpstr>Zuchtwertschätzung Milchleistung und Zellzahl</vt:lpstr>
      <vt:lpstr>Datengrundlage Zuchtwertschätzung Exterieur</vt:lpstr>
      <vt:lpstr>Zuchtwertschätzung Nutzungsdauer</vt:lpstr>
      <vt:lpstr>Zuchtwertschätzung Fruchtbarkeit</vt:lpstr>
      <vt:lpstr>PowerPoint-Präsentation</vt:lpstr>
      <vt:lpstr>Direkter und maternaler Effekt</vt:lpstr>
      <vt:lpstr>Zuchtwertschätzung Melkbarkeit</vt:lpstr>
      <vt:lpstr>Zuchtwertschätzung direkte Gesundheitsmerkmale</vt:lpstr>
      <vt:lpstr>Zuchtwertschätzung Kälberfitness (RZKälberfit)</vt:lpstr>
      <vt:lpstr>Zuchtwertschätzung Persistenz</vt:lpstr>
      <vt:lpstr>Persistenz: Deutliche Unterschiede zwischen den Töchtern der Bullen</vt:lpstr>
      <vt:lpstr>Gesamt-Zuchtwert RZG für Holstein = allgemeines Zuchtziel</vt:lpstr>
      <vt:lpstr>Ökonomischer Gesamt-Zuchtwert RZ€</vt:lpstr>
      <vt:lpstr>Die Grenzgewinne je Zuchtwert-Punkt</vt:lpstr>
      <vt:lpstr>RZÖko</vt:lpstr>
      <vt:lpstr>Veröffentlichung: www.vit.de</vt:lpstr>
      <vt:lpstr>https://www.vit.de/vit-fuers-tier/zuchtwertschaetzung/zws-milchrinder  Alle offiziellen Zuchtwerte deutscher KB-Bullen für die Rassen Holstein, Angler/Rotvieh, Jersey, Rotbunt-Doppelnutzung, Deutsches Schwarzbuntes Niederungsrind</vt:lpstr>
      <vt:lpstr>Die Rolle von Interbull</vt:lpstr>
      <vt:lpstr>INTERBULL</vt:lpstr>
      <vt:lpstr>INTERBULL</vt:lpstr>
      <vt:lpstr>https://www.vit.de/vit-fuers-tier/zuchtwertschaetzung/zws-milchrinder</vt:lpstr>
      <vt:lpstr>vit-Zuchtwertschätzungen: ICAR/Interbull + ISO zertifiziert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Polman Leen</dc:creator>
  <cp:lastModifiedBy>Rensing Stefan</cp:lastModifiedBy>
  <cp:revision>272</cp:revision>
  <dcterms:created xsi:type="dcterms:W3CDTF">2022-03-14T12:28:34Z</dcterms:created>
  <dcterms:modified xsi:type="dcterms:W3CDTF">2023-08-14T15:15:40Z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0x010100920C539B364DF84F8D0FBC8381FAE62F</vt:lpwstr>
  </property>
</Properties>
</file>