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7" r:id="rId6"/>
  </p:sldMasterIdLst>
  <p:notesMasterIdLst>
    <p:notesMasterId r:id="rId49"/>
  </p:notesMasterIdLst>
  <p:sldIdLst>
    <p:sldId id="2542" r:id="rId7"/>
    <p:sldId id="2544" r:id="rId8"/>
    <p:sldId id="2549" r:id="rId9"/>
    <p:sldId id="2545" r:id="rId10"/>
    <p:sldId id="2551" r:id="rId11"/>
    <p:sldId id="2552" r:id="rId12"/>
    <p:sldId id="2546" r:id="rId13"/>
    <p:sldId id="2547" r:id="rId14"/>
    <p:sldId id="2550" r:id="rId15"/>
    <p:sldId id="2548" r:id="rId16"/>
    <p:sldId id="1112" r:id="rId17"/>
    <p:sldId id="785" r:id="rId18"/>
    <p:sldId id="1223" r:id="rId19"/>
    <p:sldId id="1531" r:id="rId20"/>
    <p:sldId id="2318" r:id="rId21"/>
    <p:sldId id="2319" r:id="rId22"/>
    <p:sldId id="2320" r:id="rId23"/>
    <p:sldId id="2326" r:id="rId24"/>
    <p:sldId id="2323" r:id="rId25"/>
    <p:sldId id="2324" r:id="rId26"/>
    <p:sldId id="2328" r:id="rId27"/>
    <p:sldId id="2332" r:id="rId28"/>
    <p:sldId id="2298" r:id="rId29"/>
    <p:sldId id="2301" r:id="rId30"/>
    <p:sldId id="2335" r:id="rId31"/>
    <p:sldId id="1336" r:id="rId32"/>
    <p:sldId id="282" r:id="rId33"/>
    <p:sldId id="2336" r:id="rId34"/>
    <p:sldId id="2338" r:id="rId35"/>
    <p:sldId id="2340" r:id="rId36"/>
    <p:sldId id="2553" r:id="rId37"/>
    <p:sldId id="2554" r:id="rId38"/>
    <p:sldId id="2571" r:id="rId39"/>
    <p:sldId id="1284" r:id="rId40"/>
    <p:sldId id="1288" r:id="rId41"/>
    <p:sldId id="2556" r:id="rId42"/>
    <p:sldId id="2572" r:id="rId43"/>
    <p:sldId id="2573" r:id="rId44"/>
    <p:sldId id="363" r:id="rId45"/>
    <p:sldId id="338" r:id="rId46"/>
    <p:sldId id="2575" r:id="rId47"/>
    <p:sldId id="2574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B3"/>
    <a:srgbClr val="FF9933"/>
    <a:srgbClr val="1583A6"/>
    <a:srgbClr val="3399FF"/>
    <a:srgbClr val="7CC5CA"/>
    <a:srgbClr val="F3F9FA"/>
    <a:srgbClr val="E7F3F4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86" autoAdjust="0"/>
  </p:normalViewPr>
  <p:slideViewPr>
    <p:cSldViewPr snapToGrid="0">
      <p:cViewPr varScale="1">
        <p:scale>
          <a:sx n="94" d="100"/>
          <a:sy n="94" d="100"/>
        </p:scale>
        <p:origin x="12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2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ZVNAS\VITFA\ZWS\ZWS%20Fleischrinder%20Office%202010\Dokumentation\Verteilung%20der%20HB-Tiere%20nach%20Rassen%20und%20Verb&#228;nd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3925422427811049E-2"/>
                  <c:y val="-2.06104855593837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3-4A0E-B72C-32D94ED06ADD}"/>
                </c:ext>
              </c:extLst>
            </c:dLbl>
            <c:dLbl>
              <c:idx val="1"/>
              <c:layout>
                <c:manualLayout>
                  <c:x val="-2.6998262819282704E-3"/>
                  <c:y val="-6.10996496659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3-4A0E-B72C-32D94ED06ADD}"/>
                </c:ext>
              </c:extLst>
            </c:dLbl>
            <c:dLbl>
              <c:idx val="2"/>
              <c:layout>
                <c:manualLayout>
                  <c:x val="0"/>
                  <c:y val="4.23275325189449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3-4A0E-B72C-32D94ED06ADD}"/>
                </c:ext>
              </c:extLst>
            </c:dLbl>
            <c:dLbl>
              <c:idx val="3"/>
              <c:layout>
                <c:manualLayout>
                  <c:x val="-1.0487471089070912E-2"/>
                  <c:y val="6.32363330313305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3-4A0E-B72C-32D94ED06ADD}"/>
                </c:ext>
              </c:extLst>
            </c:dLbl>
            <c:dLbl>
              <c:idx val="4"/>
              <c:layout>
                <c:manualLayout>
                  <c:x val="-7.5667097595216691E-3"/>
                  <c:y val="1.53999311240459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43-4A0E-B72C-32D94ED06ADD}"/>
                </c:ext>
              </c:extLst>
            </c:dLbl>
            <c:dLbl>
              <c:idx val="5"/>
              <c:layout>
                <c:manualLayout>
                  <c:x val="2.4030158265243257E-2"/>
                  <c:y val="2.41279065089385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43-4A0E-B72C-32D94ED06ADD}"/>
                </c:ext>
              </c:extLst>
            </c:dLbl>
            <c:dLbl>
              <c:idx val="6"/>
              <c:layout>
                <c:manualLayout>
                  <c:x val="1.5333776045085899E-2"/>
                  <c:y val="5.28268912323163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Simmental; 11307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43-4A0E-B72C-32D94ED06ADD}"/>
                </c:ext>
              </c:extLst>
            </c:dLbl>
            <c:dLbl>
              <c:idx val="7"/>
              <c:layout>
                <c:manualLayout>
                  <c:x val="9.216147700760521E-5"/>
                  <c:y val="-6.72272761652186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43-4A0E-B72C-32D94ED06ADD}"/>
                </c:ext>
              </c:extLst>
            </c:dLbl>
            <c:dLbl>
              <c:idx val="8"/>
              <c:layout>
                <c:manualLayout>
                  <c:x val="-5.3055973578693279E-4"/>
                  <c:y val="-3.73032489173762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43-4A0E-B72C-32D94ED06ADD}"/>
                </c:ext>
              </c:extLst>
            </c:dLbl>
            <c:dLbl>
              <c:idx val="9"/>
              <c:layout>
                <c:manualLayout>
                  <c:x val="-6.3967639959196451E-3"/>
                  <c:y val="-1.1577758216434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43-4A0E-B72C-32D94ED06ADD}"/>
                </c:ext>
              </c:extLst>
            </c:dLbl>
            <c:dLbl>
              <c:idx val="11"/>
              <c:layout>
                <c:manualLayout>
                  <c:x val="6.0728479663875734E-2"/>
                  <c:y val="-1.48952296964791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43-4A0E-B72C-32D94ED06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Rassenverteilung!$C$5:$C$16</c:f>
              <c:strCache>
                <c:ptCount val="12"/>
                <c:pt idx="0">
                  <c:v>Charolais</c:v>
                </c:pt>
                <c:pt idx="1">
                  <c:v>Limousin</c:v>
                </c:pt>
                <c:pt idx="2">
                  <c:v>Blonde d' Aquitaine</c:v>
                </c:pt>
                <c:pt idx="3">
                  <c:v>Salers</c:v>
                </c:pt>
                <c:pt idx="4">
                  <c:v>Angus</c:v>
                </c:pt>
                <c:pt idx="5">
                  <c:v>Hereforder</c:v>
                </c:pt>
                <c:pt idx="6">
                  <c:v>Fleckvieh (Fleisch)</c:v>
                </c:pt>
                <c:pt idx="7">
                  <c:v>Uckermärker</c:v>
                </c:pt>
                <c:pt idx="8">
                  <c:v>Highland Cattle</c:v>
                </c:pt>
                <c:pt idx="9">
                  <c:v>Galloway</c:v>
                </c:pt>
                <c:pt idx="10">
                  <c:v>Rotes Höhenvieh</c:v>
                </c:pt>
                <c:pt idx="11">
                  <c:v>Sonstige</c:v>
                </c:pt>
              </c:strCache>
            </c:strRef>
          </c:cat>
          <c:val>
            <c:numRef>
              <c:f>Rassenverteilung!$D$5:$D$16</c:f>
              <c:numCache>
                <c:formatCode>0</c:formatCode>
                <c:ptCount val="12"/>
                <c:pt idx="0">
                  <c:v>8992</c:v>
                </c:pt>
                <c:pt idx="1">
                  <c:v>11428</c:v>
                </c:pt>
                <c:pt idx="2">
                  <c:v>1829</c:v>
                </c:pt>
                <c:pt idx="3">
                  <c:v>933</c:v>
                </c:pt>
                <c:pt idx="4">
                  <c:v>8485</c:v>
                </c:pt>
                <c:pt idx="5">
                  <c:v>1804</c:v>
                </c:pt>
                <c:pt idx="6">
                  <c:v>11740</c:v>
                </c:pt>
                <c:pt idx="7">
                  <c:v>3473</c:v>
                </c:pt>
                <c:pt idx="8">
                  <c:v>2785</c:v>
                </c:pt>
                <c:pt idx="9">
                  <c:v>3963</c:v>
                </c:pt>
                <c:pt idx="10">
                  <c:v>1181</c:v>
                </c:pt>
                <c:pt idx="11">
                  <c:v>5132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43-4A0E-B72C-32D94ED06AD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E736-AA7D-4151-B7E5-674D3D524EA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1295-3F20-4DC7-8D3A-20BE30320B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08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N:\Geschaeftsbereich\Biometrie\Spez_Auswertungen\Testb\2021\Auswertungen_ZP_2021_erstmals_eingesetzte_Bullen.pptx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73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Original: N:\Geschaeftsbereich\Biometrie\Kuhlernstichprobe\kuhlernstichprobe\Genomisches Herdenmanagement mittels KuhVision.pptx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93787-D936-4264-BE4A-2678259DA06F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932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Original. N:\Geschaeftsbereich\Biometrie\Kuhlernstichprobe\kuhlernstichprobe\VortragRSH05_21.pptx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Original: N:\Geschaeftsbereich\Biometrie\Kuhlernstichprobe\kuhlernstichprobe\Genomisches Herdenmanagement mittels KuhVision.pptx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93787-D936-4264-BE4A-2678259DA06F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000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93787-D936-4264-BE4A-2678259DA06F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625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N:\Geschaeftsbereich\Biometrie\Spez_Auswertungen\Gesextes_Sperma\Auswertung_BoD_FRU0.2112\analyse_alleRassen_FRU0.xlsx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80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OriginalFolie</a:t>
            </a:r>
            <a:r>
              <a:rPr lang="de-DE" dirty="0"/>
              <a:t>: N:\Geschaeftsbereich\Biometrie\Spez_Auswertungen\Gesextes_Sperma\211022_Gesextes_Sperma.pptx</a:t>
            </a:r>
          </a:p>
          <a:p>
            <a:endParaRPr lang="de-DE" dirty="0"/>
          </a:p>
          <a:p>
            <a:r>
              <a:rPr lang="de-DE" dirty="0"/>
              <a:t>N:\Geschaeftsbereich\Biometrie\Spez_Auswertungen\Gesextes_Sperma\analyse_gesextsSpermaFRU0_new_mit_frischsperma.xlsx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6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Original: N:\Geschaeftsbereich\Biometrie\Kuhlernstichprobe\kuhlernstichprobe\Genomisches Herdenmanagement mittels KuhVision.pptx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93787-D936-4264-BE4A-2678259DA06F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285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N:\Geschaeftsbereich\Biometrie\Veröffentlichungen\2019\191014_Aktuelles_ZWS_Holstein_Austria_Maishofen_Zusatz.pptx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1C6F-21B1-4EFB-B3FD-4F88FFB9A80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6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Sonderauswertung </a:t>
            </a:r>
            <a:r>
              <a:rPr lang="de-DE" dirty="0" err="1"/>
              <a:t>gSi</a:t>
            </a:r>
            <a:r>
              <a:rPr lang="de-DE" dirty="0"/>
              <a:t> männliche Kandidaten geb. 2017 v. </a:t>
            </a:r>
            <a:r>
              <a:rPr lang="de-DE"/>
              <a:t>29.6.2017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12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N:\Geschaeftsbereich\Biometrie\Spez_Auswertungen\KBBIO_Genomics\2112\Entwicklung_Anteil_Genomics.2112_nur_Grafik.xlsx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8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N:\Geschaeftsbereich\Biometrie\Spez_Auswertungen\KBBIO_Genomics\2112\MW_RZW_by_ras_1997_2021_fru_macemix_vergl.2112.xlsx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E72B-C389-44BC-B8BB-E9DED6988F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4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N:\Geschaeftsbereich\Biometrie\Kuhlernstichprobe\kuhlernstichprobe\KuhVisionsBetriebejeVerband_aktuell.xlsx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66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Original-Excel: N:\Geschaeftsbereich\Biometrie\ZWS Veröffentlichung\ZWS-Beschreibung\Entwicklung_Umfang_gemischte_LP.xlsx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BE72B-C389-44BC-B8BB-E9DED6988F7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8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Original: N:\Geschaeftsbereich\Biometrie\Kuhlernstichprobe\kuhlernstichprobe\Genomisches Herdenmanagement mittels KuhVision.pptx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0D138-3268-4B90-A77C-61A473BB1A9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99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/>
              <a:t>Aus: N:\Geschaeftsbereich\Biometrie\Kuhlernstichprobe\kuhlernstichprobe\Logistik </a:t>
            </a:r>
            <a:r>
              <a:rPr lang="de-DE" sz="800" dirty="0" err="1"/>
              <a:t>KuhVision</a:t>
            </a:r>
            <a:r>
              <a:rPr lang="de-DE" sz="800" dirty="0"/>
              <a:t> für GenoCell.pptx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93787-D936-4264-BE4A-2678259DA06F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735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8" name="Picture 12">
            <a:extLst>
              <a:ext uri="{FF2B5EF4-FFF2-40B4-BE49-F238E27FC236}">
                <a16:creationId xmlns:a16="http://schemas.microsoft.com/office/drawing/2014/main" id="{CA041E3A-C5AD-4D90-AF75-5CEE3677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>
            <a:extLst>
              <a:ext uri="{FF2B5EF4-FFF2-40B4-BE49-F238E27FC236}">
                <a16:creationId xmlns:a16="http://schemas.microsoft.com/office/drawing/2014/main" id="{15D3418C-1158-4AE7-A1EA-A381ABE7AD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Master-Untertitelformat bearbeiten</a:t>
            </a: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7C7F2CA9-F129-477A-A1B5-E584079C9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Mastertitelformat bearbeiten</a:t>
            </a:r>
          </a:p>
        </p:txBody>
      </p:sp>
      <p:sp>
        <p:nvSpPr>
          <p:cNvPr id="188425" name="Text Box 9">
            <a:extLst>
              <a:ext uri="{FF2B5EF4-FFF2-40B4-BE49-F238E27FC236}">
                <a16:creationId xmlns:a16="http://schemas.microsoft.com/office/drawing/2014/main" id="{BDC07B15-5581-49F0-B168-8DB3FF88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973139"/>
            <a:ext cx="15888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Service &amp; Daten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 einer Quelle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A2A10E46-30A3-44ED-A6E2-4890DBD5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1" y="2290763"/>
            <a:ext cx="25603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vit informiert</a:t>
            </a:r>
          </a:p>
        </p:txBody>
      </p:sp>
    </p:spTree>
    <p:extLst>
      <p:ext uri="{BB962C8B-B14F-4D97-AF65-F5344CB8AC3E}">
        <p14:creationId xmlns:p14="http://schemas.microsoft.com/office/powerpoint/2010/main" val="22522938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2A699-9FF8-4FBA-8847-1B96049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2A4C4D-6006-4126-A4A5-5B9CF76D9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D0B85-4BD5-4FF8-9584-22F52340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F97C7E19-6737-48D6-997C-B0FF9BFC7AAB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36C62-E6BF-443E-833E-B619878E5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4F2F2C3F-C2C7-458B-98BC-C9D6ED65225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60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9330EA-46EE-470E-B1E2-92D399550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7AF7C-61CA-4C0D-9343-EB6210D9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1B20A-5642-410B-B502-A32C26B3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FF71DF4-C36F-4881-9F14-08B57D82297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36D918-3235-4023-8BC0-49E1223EC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F93B995B-9156-404D-8602-0D094FE08D0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56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telfolie">
            <a:extLst>
              <a:ext uri="{FF2B5EF4-FFF2-40B4-BE49-F238E27FC236}">
                <a16:creationId xmlns:a16="http://schemas.microsoft.com/office/drawing/2014/main" id="{74E7212D-0CE5-CB22-E1F2-F76AD3E7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695325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9CB48AD-B56B-D861-B040-13B3025E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052513"/>
            <a:ext cx="15890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Service &amp; Daten</a:t>
            </a:r>
          </a:p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aus einer Quelle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050639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730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EFC08C1-66EA-5AAE-2D36-FD0E5546C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04F2-77EE-4B08-8EEF-2AB24E713012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7789109-D96A-4846-543E-EFB8B0AA2D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F584752-BF51-4AE5-88E7-5A5D9B7B5A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50343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E53599C-3D8E-845F-C7E7-0659E73FD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C26-6B5E-4036-B521-8916E46B09A0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D32074D-68B4-DF0E-84B1-FB00B083F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95179BE-427C-49E3-A911-90A75E1511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954111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23E019-4DEC-BB36-CD5F-8FE1831C6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72B4-4716-445E-BE40-008F55A5CD6F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3762D42-AB00-BF9F-08C9-E3466D60D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98C64F8-C79E-4BE8-82F7-2ED5A7B90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5961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52194F2-2B0E-E9FC-2025-C6788AEFA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3B03-7C01-40BD-AE09-DF2EA2AF52C9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413CDCE-23D2-102E-7E75-5E8F78384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FFEA4E4-58E7-481B-BB75-437FF57CF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046229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F941208-D65C-B6BF-C8C1-916D3CF4E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194B-385A-4E3A-8DE2-A08E9E0A87E5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8B4DDBE-CF42-6C55-12E7-867A783463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3032018-E623-49E1-9AFC-54A288EA33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33260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E33D9A85-7BA6-79D5-88AF-2409BB051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00C7-BF5A-49C4-B9B7-EAD0713036A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95C5452-B6CA-2942-8F27-070AB39573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FFC389E-DC30-41F9-8959-826A99A275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11148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30AA1-8940-4B69-B625-B4A9B5E9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4EC3E-6649-4BF2-993A-FA87585A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60098-CB01-4313-A685-EB6507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BDDE6B3-6385-4E25-A36F-3B0AB0CFB22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B4FE8D-195B-4E55-BA53-71114B164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EDEC07D8-46BB-4ACA-B01C-F78F4D78CD0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4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C4027E9-F6B1-4D86-FEC3-DC5F738F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8904-751B-4151-80C5-9903D700C67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9E8A8936-1F89-5251-42C6-0473FE33D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346C5CE-61B8-4AA6-9AC8-60CDE3E277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45960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A5EF101-35A6-FDD3-9AD3-39257DC59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C311-5EFC-4C24-BB96-C1BB2B441EE2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CB9BF7C-4BE0-7DA9-BCE9-692F2C672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4540F58-946D-4964-AC6E-714171330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78450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810275B-C0D8-802D-EE8B-96F055BE3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14DF-A6A7-47FA-9990-51B7C36CF55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5C11764-8B20-93EE-15DC-FB6AB7306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CCF3502-8CBF-47FC-B36A-90F4E04D40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811678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0553805-5D8E-DD1A-5B4A-DEA2513FC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1FA1-0680-447F-93B5-A14F4065B828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B198E35-AD5C-493F-6762-394B087247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D678AFD-3072-47B3-8B77-D7A2D3D189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48631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0" y="2044700"/>
            <a:ext cx="10244667" cy="6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2781300"/>
            <a:ext cx="10244667" cy="1739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0"/>
              </a:spcBef>
              <a:buFont typeface="Arial"/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013528" y="5575300"/>
            <a:ext cx="1323272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/>
              <a:buNone/>
              <a:defRPr sz="1400"/>
            </a:lvl2pPr>
            <a:lvl3pPr marL="914400" indent="0">
              <a:buFont typeface="Arial"/>
              <a:buNone/>
              <a:defRPr sz="1400"/>
            </a:lvl3pPr>
            <a:lvl4pPr marL="1371600" indent="0">
              <a:buFont typeface="Arial"/>
              <a:buNone/>
              <a:defRPr sz="1400"/>
            </a:lvl4pPr>
            <a:lvl5pPr marL="1828800" indent="0">
              <a:buFont typeface="Arial"/>
              <a:buNone/>
              <a:defRPr sz="1400"/>
            </a:lvl5pPr>
          </a:lstStyle>
          <a:p>
            <a:pPr lvl="0"/>
            <a:r>
              <a:rPr lang="nl-NL" dirty="0"/>
              <a:t>Version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74334" y="5816600"/>
            <a:ext cx="4055533" cy="279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Name </a:t>
            </a:r>
          </a:p>
          <a:p>
            <a:pPr lvl="0"/>
            <a:endParaRPr lang="nl-NL" dirty="0"/>
          </a:p>
        </p:txBody>
      </p:sp>
      <p:pic>
        <p:nvPicPr>
          <p:cNvPr id="8" name="Afbeelding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24770"/>
          <a:stretch>
            <a:fillRect/>
          </a:stretch>
        </p:blipFill>
        <p:spPr bwMode="auto">
          <a:xfrm>
            <a:off x="10676810" y="103111"/>
            <a:ext cx="1323601" cy="115620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771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9067" y="1976438"/>
            <a:ext cx="10295467" cy="1033462"/>
          </a:xfrm>
          <a:prstGeom prst="rect">
            <a:avLst/>
          </a:prstGeom>
        </p:spPr>
        <p:txBody>
          <a:bodyPr vert="horz"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99067" y="3860800"/>
            <a:ext cx="8009467" cy="20828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dirty="0" err="1"/>
              <a:t>Author</a:t>
            </a:r>
            <a:r>
              <a:rPr lang="nl-NL" dirty="0"/>
              <a:t> / adres</a:t>
            </a:r>
          </a:p>
        </p:txBody>
      </p:sp>
    </p:spTree>
    <p:extLst>
      <p:ext uri="{BB962C8B-B14F-4D97-AF65-F5344CB8AC3E}">
        <p14:creationId xmlns:p14="http://schemas.microsoft.com/office/powerpoint/2010/main" val="308828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7508C-329A-4A28-968E-81206F4B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FBDD6-B840-4905-AF5A-99B53328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6E3364-E435-433E-835F-7E46C859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8C8812E2-8976-42B5-9DB0-3E4367289C70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FE212D-F688-4F09-B666-E47E18E0F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863ADC7-B976-455B-8BC7-A121B87C215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86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AB94-3AC9-4C54-B6DB-6FCACC2B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8444BB-7574-473D-A87E-3C1FD1D1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B7DFD8-A73F-432D-AA6F-95443FF0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31AEAF-BA6F-4D91-93BF-B1ECA88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2100436-D1E4-419C-A9B1-03A29689997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8393F-4654-4C25-BBCA-5C8406579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1B0B0C13-F9AD-4FFA-A29B-391DD0ED7B50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59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14BC6-4697-430C-95CF-4A145C61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1D855A-CCC4-480A-B5CF-BB8DE368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BD052-4832-4800-AD03-800EF752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8C0312-5D19-49C2-925A-078CFDE4A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4097F7-6AA7-4173-8070-AFD19C783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B2C2D2-CC58-4728-B158-883532B2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C99B2E58-DC3B-41BA-A155-01DB252AE911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043B86-E451-41D3-894A-C48EEA07E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780AD22B-B55D-4A76-8E75-F21475E62CD4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57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086B9-3470-44A7-B87B-E2B843D5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28B295-72F6-4476-9C71-F5A6A97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152AC37-C88A-4A9F-84D5-55EF702CB9B5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A2A98B-259C-45C8-85D2-C70DA8225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957B1918-8474-45C4-B16E-A4D60D3AAEA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99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8A82B4-8B00-4DC2-BC27-C850B57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D4001AB8-5A10-4A0C-97B6-D5D3DCE8E33D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3D77B2-4DE8-44A4-9E3F-927B53A7E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DB485593-1C99-4253-A7DA-20E4A3BA42D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00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FF5BB-9E3C-418D-9176-5621E9E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EE41D-1F03-4529-BE1D-46CB2F35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7F1E6A-508E-4189-ABDB-1BB0EBA1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4682C-F023-484D-BF2A-D9FDB388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7501E0C-ADA4-4BD5-83BC-4A92D75318B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B8FA0-A146-4B5A-B628-57EF3D8C5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B34ADB86-B282-4199-8172-5446C3B045A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85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61FA2-840E-4674-820D-4E55D8AA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0632AD-B3E2-4EA3-8776-28C33A7EB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E032AD-011E-4D5A-8CF4-C24A4269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B4910E-1A39-492D-97D5-A41D3B5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87504A2-54EE-47BA-AAFC-99433EC64C5E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0C1BB-55DD-4FDB-A615-320D56853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5F41D9F2-CF21-4B4C-9599-127E29055438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37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B8EBB769-0A5B-4C17-BE19-B2118ED0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6"/>
            <a:ext cx="12192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9DA39B8-3DDC-4837-AE12-9930D892A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561976"/>
            <a:ext cx="932603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6E7C4B-D4C3-4B0D-8E63-063C54400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0861F876-B366-4E5A-A727-CC6AC48B61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2643554A-AC09-4FF8-957A-198DFBA55707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1E02CB78-E20F-4858-9B49-E491BCFB2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284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F4098FD-6775-447A-89E7-F7ABB29BBCC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67F597-049D-556E-29FF-0E345C310F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96366" y="1453"/>
            <a:ext cx="1495634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pt-wissenschftl-footer">
            <a:extLst>
              <a:ext uri="{FF2B5EF4-FFF2-40B4-BE49-F238E27FC236}">
                <a16:creationId xmlns:a16="http://schemas.microsoft.com/office/drawing/2014/main" id="{226D2CA4-F679-DE82-2389-45A870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1219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F94D9F8-FD33-C2B2-4AEE-CE0523FF7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1975"/>
            <a:ext cx="9326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1A537A5-5177-EC51-47B7-58C873BC7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45A326AE-A8DF-5849-E2C7-A14841634B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874E6B3-2DB1-454C-A78B-305333F62C7E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A35F0D37-5C1E-B61A-DC01-B9CD8C5BD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813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Seite </a:t>
            </a:r>
            <a:fld id="{2EF8C0FB-EED3-4C42-BD6B-604B081F251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21" descr="ppt-wissenschftl-logo">
            <a:extLst>
              <a:ext uri="{FF2B5EF4-FFF2-40B4-BE49-F238E27FC236}">
                <a16:creationId xmlns:a16="http://schemas.microsoft.com/office/drawing/2014/main" id="{781D2605-0B6A-C71A-84D7-F9490644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23813"/>
            <a:ext cx="1590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CA16127_powerpoint-2.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" y="0"/>
            <a:ext cx="1218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1"/>
          <p:cNvSpPr txBox="1">
            <a:spLocks noChangeArrowheads="1"/>
          </p:cNvSpPr>
          <p:nvPr/>
        </p:nvSpPr>
        <p:spPr bwMode="auto">
          <a:xfrm>
            <a:off x="2855914" y="2852738"/>
            <a:ext cx="6738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>
                <a:solidFill>
                  <a:schemeClr val="tx1"/>
                </a:solidFill>
              </a:rPr>
              <a:t>Genomische Zuchtwertschätzung</a:t>
            </a:r>
          </a:p>
          <a:p>
            <a:pPr eaLnBrk="1" hangingPunct="1"/>
            <a:r>
              <a:rPr lang="de-DE" sz="3200">
                <a:solidFill>
                  <a:schemeClr val="tx1"/>
                </a:solidFill>
              </a:rPr>
              <a:t>und Selektion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B46E756-B399-4352-4CAF-50F0FC2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DF1850-FCCA-5573-285E-57672C7BB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39250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Herdentypisierung und Umfang genomische Lernstichprobe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72" y="1217072"/>
            <a:ext cx="2993631" cy="936104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E0A09E2-A997-4EB6-9F43-DF170C24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/>
              <a:pPr>
                <a:defRPr/>
              </a:pPr>
              <a:t>14. August 2023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A4094B29-3406-41A5-8E49-BAF8CB212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D4427A0C-FE5D-4240-AAD4-BA1ABB53924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DA350DA-6898-71DA-E258-8DA8D464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326563" cy="5048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F1FE0D-F0A3-EA4C-879A-FF9E3AA3B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65" y="1461904"/>
            <a:ext cx="8200020" cy="4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56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</a:t>
            </a:r>
            <a:r>
              <a:rPr lang="de-DE" dirty="0" err="1"/>
              <a:t>gRZG</a:t>
            </a:r>
            <a:r>
              <a:rPr lang="de-DE" dirty="0"/>
              <a:t> über alle </a:t>
            </a:r>
            <a:r>
              <a:rPr lang="de-DE" dirty="0" err="1"/>
              <a:t>KuhVisions</a:t>
            </a:r>
            <a:r>
              <a:rPr lang="de-DE" dirty="0"/>
              <a:t>-Betriebe</a:t>
            </a:r>
          </a:p>
        </p:txBody>
      </p:sp>
      <p:sp>
        <p:nvSpPr>
          <p:cNvPr id="3" name="Rechteck 2"/>
          <p:cNvSpPr/>
          <p:nvPr/>
        </p:nvSpPr>
        <p:spPr>
          <a:xfrm>
            <a:off x="609600" y="5902425"/>
            <a:ext cx="1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D9A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Die Herdentypisierung deckt die sehr weite Bandbreite der genetischen Veranlagung in allen Merkmalen auf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871864" y="6524626"/>
            <a:ext cx="2133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729E4766-F71A-432B-968F-013F3854465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1066799"/>
            <a:ext cx="7956742" cy="4622135"/>
          </a:xfrm>
        </p:spPr>
      </p:pic>
    </p:spTree>
    <p:extLst>
      <p:ext uri="{BB962C8B-B14F-4D97-AF65-F5344CB8AC3E}">
        <p14:creationId xmlns:p14="http://schemas.microsoft.com/office/powerpoint/2010/main" val="2967209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 </a:t>
            </a:r>
            <a:r>
              <a:rPr lang="de-DE" dirty="0" err="1"/>
              <a:t>KuhVision</a:t>
            </a:r>
            <a:r>
              <a:rPr lang="de-DE" dirty="0"/>
              <a:t>: praktische Umsetzung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989295"/>
            <a:ext cx="2616032" cy="29504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8606" r="6239" b="2131"/>
          <a:stretch/>
        </p:blipFill>
        <p:spPr bwMode="auto">
          <a:xfrm>
            <a:off x="5879976" y="3114527"/>
            <a:ext cx="3384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5CF66B-884E-4449-8F71-D986E47C8368}"/>
              </a:ext>
            </a:extLst>
          </p:cNvPr>
          <p:cNvSpPr txBox="1"/>
          <p:nvPr/>
        </p:nvSpPr>
        <p:spPr>
          <a:xfrm>
            <a:off x="3318662" y="2132856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Ohrmarke </a:t>
            </a:r>
            <a:r>
              <a:rPr lang="de-DE" dirty="0" err="1"/>
              <a:t>KuhVision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21FB4F0-B6F9-4FC7-8413-1DA605EC11B0}"/>
              </a:ext>
            </a:extLst>
          </p:cNvPr>
          <p:cNvCxnSpPr/>
          <p:nvPr/>
        </p:nvCxnSpPr>
        <p:spPr bwMode="auto">
          <a:xfrm flipH="1">
            <a:off x="4007768" y="2682479"/>
            <a:ext cx="504056" cy="432048"/>
          </a:xfrm>
          <a:prstGeom prst="straightConnector1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862183D-2981-49BD-935C-78A4B63A8498}"/>
              </a:ext>
            </a:extLst>
          </p:cNvPr>
          <p:cNvCxnSpPr/>
          <p:nvPr/>
        </p:nvCxnSpPr>
        <p:spPr bwMode="auto">
          <a:xfrm>
            <a:off x="4511824" y="2682479"/>
            <a:ext cx="1800200" cy="1008112"/>
          </a:xfrm>
          <a:prstGeom prst="straightConnector1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DFFA585-4C88-4533-81B9-6EE4C3F14D60}"/>
              </a:ext>
            </a:extLst>
          </p:cNvPr>
          <p:cNvSpPr txBox="1"/>
          <p:nvPr/>
        </p:nvSpPr>
        <p:spPr>
          <a:xfrm>
            <a:off x="6339103" y="2154197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Offizielle VVVO Ohrmarke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4FCDD2B-5848-4FC2-9FD1-0AA32783166F}"/>
              </a:ext>
            </a:extLst>
          </p:cNvPr>
          <p:cNvCxnSpPr/>
          <p:nvPr/>
        </p:nvCxnSpPr>
        <p:spPr bwMode="auto">
          <a:xfrm flipH="1">
            <a:off x="6744072" y="2466455"/>
            <a:ext cx="1043928" cy="1483170"/>
          </a:xfrm>
          <a:prstGeom prst="straightConnector1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FE90F48-3B83-450E-85B7-285283A8FF4B}"/>
              </a:ext>
            </a:extLst>
          </p:cNvPr>
          <p:cNvCxnSpPr>
            <a:stCxn id="15" idx="2"/>
          </p:cNvCxnSpPr>
          <p:nvPr/>
        </p:nvCxnSpPr>
        <p:spPr bwMode="auto">
          <a:xfrm>
            <a:off x="7801524" y="2523529"/>
            <a:ext cx="742749" cy="1426096"/>
          </a:xfrm>
          <a:prstGeom prst="straightConnector1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6AA522-435A-BDF7-9D49-231DACD3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4825"/>
          </a:xfrm>
        </p:spPr>
        <p:txBody>
          <a:bodyPr/>
          <a:lstStyle/>
          <a:p>
            <a:r>
              <a:rPr lang="de-DE" dirty="0"/>
              <a:t>Ohrmarken-Logistik: Wichtig für erfolgreiche Umsetzung:</a:t>
            </a:r>
          </a:p>
        </p:txBody>
      </p:sp>
    </p:spTree>
    <p:extLst>
      <p:ext uri="{BB962C8B-B14F-4D97-AF65-F5344CB8AC3E}">
        <p14:creationId xmlns:p14="http://schemas.microsoft.com/office/powerpoint/2010/main" val="31441585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006600" y="1487489"/>
            <a:ext cx="8358188" cy="494188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Ohrmarken werden für alle neuen Kälber automatisch zugeschickt</a:t>
            </a:r>
            <a:endParaRPr lang="en-US" altLang="de-DE" dirty="0">
              <a:solidFill>
                <a:srgbClr val="FFC000"/>
              </a:solidFill>
            </a:endParaRPr>
          </a:p>
        </p:txBody>
      </p:sp>
      <p:sp>
        <p:nvSpPr>
          <p:cNvPr id="7172" name="Flussdiagramm: Magnetplattenspeicher 12"/>
          <p:cNvSpPr>
            <a:spLocks noChangeArrowheads="1"/>
          </p:cNvSpPr>
          <p:nvPr/>
        </p:nvSpPr>
        <p:spPr bwMode="auto">
          <a:xfrm>
            <a:off x="8651876" y="5516563"/>
            <a:ext cx="936625" cy="787400"/>
          </a:xfrm>
          <a:prstGeom prst="flowChartMagneticDisk">
            <a:avLst/>
          </a:prstGeom>
          <a:noFill/>
          <a:ln w="25400" algn="ctr">
            <a:solidFill>
              <a:srgbClr val="008D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de-DE"/>
          </a:p>
        </p:txBody>
      </p:sp>
      <p:sp>
        <p:nvSpPr>
          <p:cNvPr id="7173" name="Textfeld 16"/>
          <p:cNvSpPr txBox="1">
            <a:spLocks noChangeArrowheads="1"/>
          </p:cNvSpPr>
          <p:nvPr/>
        </p:nvSpPr>
        <p:spPr bwMode="auto">
          <a:xfrm>
            <a:off x="8864601" y="5795964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VIT</a:t>
            </a:r>
            <a:endParaRPr lang="en-US" altLang="de-DE"/>
          </a:p>
        </p:txBody>
      </p:sp>
      <p:cxnSp>
        <p:nvCxnSpPr>
          <p:cNvPr id="7174" name="Gerade Verbindung mit Pfeil 20"/>
          <p:cNvCxnSpPr>
            <a:cxnSpLocks noChangeShapeType="1"/>
          </p:cNvCxnSpPr>
          <p:nvPr/>
        </p:nvCxnSpPr>
        <p:spPr bwMode="auto">
          <a:xfrm flipH="1" flipV="1">
            <a:off x="3719513" y="2276475"/>
            <a:ext cx="2076450" cy="1443038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5" name="Gerade Verbindung mit Pfeil 24"/>
          <p:cNvCxnSpPr>
            <a:cxnSpLocks noChangeShapeType="1"/>
            <a:stCxn id="7188" idx="2"/>
            <a:endCxn id="7176" idx="0"/>
          </p:cNvCxnSpPr>
          <p:nvPr/>
        </p:nvCxnSpPr>
        <p:spPr bwMode="auto">
          <a:xfrm>
            <a:off x="3000375" y="2271713"/>
            <a:ext cx="0" cy="3319462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6" name="Flussdiagramm: Prozess 27"/>
          <p:cNvSpPr>
            <a:spLocks noChangeArrowheads="1"/>
          </p:cNvSpPr>
          <p:nvPr/>
        </p:nvSpPr>
        <p:spPr bwMode="auto">
          <a:xfrm>
            <a:off x="2279651" y="5591176"/>
            <a:ext cx="1439863" cy="646113"/>
          </a:xfrm>
          <a:prstGeom prst="flowChartProcess">
            <a:avLst/>
          </a:prstGeom>
          <a:noFill/>
          <a:ln w="25400" algn="ctr">
            <a:solidFill>
              <a:srgbClr val="008D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de-DE"/>
          </a:p>
        </p:txBody>
      </p:sp>
      <p:sp>
        <p:nvSpPr>
          <p:cNvPr id="7177" name="Textfeld 29"/>
          <p:cNvSpPr txBox="1">
            <a:spLocks noChangeArrowheads="1"/>
          </p:cNvSpPr>
          <p:nvPr/>
        </p:nvSpPr>
        <p:spPr bwMode="auto">
          <a:xfrm rot="-5400000">
            <a:off x="1032670" y="3501917"/>
            <a:ext cx="309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4. Gewebe von allen weibl. Tieren</a:t>
            </a:r>
            <a:endParaRPr lang="en-US" altLang="de-DE"/>
          </a:p>
        </p:txBody>
      </p:sp>
      <p:sp>
        <p:nvSpPr>
          <p:cNvPr id="7178" name="Textfeld 30"/>
          <p:cNvSpPr txBox="1">
            <a:spLocks noChangeArrowheads="1"/>
          </p:cNvSpPr>
          <p:nvPr/>
        </p:nvSpPr>
        <p:spPr bwMode="auto">
          <a:xfrm>
            <a:off x="2441576" y="572452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Schönow</a:t>
            </a:r>
            <a:endParaRPr lang="en-US" altLang="de-DE"/>
          </a:p>
        </p:txBody>
      </p:sp>
      <p:pic>
        <p:nvPicPr>
          <p:cNvPr id="7179" name="Picture 2" descr="http://pingstudy.ucsd.edu/images/Genetics%20BeadC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5491163"/>
            <a:ext cx="4810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0" name="Gerade Verbindung mit Pfeil 39"/>
          <p:cNvCxnSpPr>
            <a:cxnSpLocks noChangeShapeType="1"/>
            <a:stCxn id="7176" idx="3"/>
            <a:endCxn id="7172" idx="2"/>
          </p:cNvCxnSpPr>
          <p:nvPr/>
        </p:nvCxnSpPr>
        <p:spPr bwMode="auto">
          <a:xfrm flipV="1">
            <a:off x="3719513" y="5910263"/>
            <a:ext cx="4932362" cy="4762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1" name="Textfeld 41"/>
          <p:cNvSpPr txBox="1">
            <a:spLocks noChangeArrowheads="1"/>
          </p:cNvSpPr>
          <p:nvPr/>
        </p:nvSpPr>
        <p:spPr bwMode="auto">
          <a:xfrm>
            <a:off x="4992689" y="5435600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5. SNP-Daten</a:t>
            </a:r>
            <a:endParaRPr lang="en-US" altLang="de-DE"/>
          </a:p>
        </p:txBody>
      </p:sp>
      <p:cxnSp>
        <p:nvCxnSpPr>
          <p:cNvPr id="7182" name="Gerade Verbindung mit Pfeil 25"/>
          <p:cNvCxnSpPr>
            <a:cxnSpLocks noChangeShapeType="1"/>
          </p:cNvCxnSpPr>
          <p:nvPr/>
        </p:nvCxnSpPr>
        <p:spPr bwMode="auto">
          <a:xfrm flipH="1" flipV="1">
            <a:off x="6867525" y="4365626"/>
            <a:ext cx="1784350" cy="1255713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Flussdiagramm: Prozess 26"/>
          <p:cNvSpPr>
            <a:spLocks noChangeArrowheads="1"/>
          </p:cNvSpPr>
          <p:nvPr/>
        </p:nvSpPr>
        <p:spPr bwMode="auto">
          <a:xfrm>
            <a:off x="5232401" y="3719513"/>
            <a:ext cx="1635125" cy="646112"/>
          </a:xfrm>
          <a:prstGeom prst="flowChartProcess">
            <a:avLst/>
          </a:prstGeom>
          <a:noFill/>
          <a:ln w="25400" algn="ctr">
            <a:solidFill>
              <a:srgbClr val="008D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de-DE"/>
          </a:p>
        </p:txBody>
      </p:sp>
      <p:sp>
        <p:nvSpPr>
          <p:cNvPr id="7184" name="Textfeld 28"/>
          <p:cNvSpPr txBox="1">
            <a:spLocks noChangeArrowheads="1"/>
          </p:cNvSpPr>
          <p:nvPr/>
        </p:nvSpPr>
        <p:spPr bwMode="auto">
          <a:xfrm>
            <a:off x="5583238" y="3779839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Allflex</a:t>
            </a:r>
            <a:endParaRPr lang="en-US" altLang="de-DE"/>
          </a:p>
        </p:txBody>
      </p:sp>
      <p:sp>
        <p:nvSpPr>
          <p:cNvPr id="7185" name="Textfeld 32"/>
          <p:cNvSpPr txBox="1">
            <a:spLocks noChangeArrowheads="1"/>
          </p:cNvSpPr>
          <p:nvPr/>
        </p:nvSpPr>
        <p:spPr bwMode="auto">
          <a:xfrm rot="2042526">
            <a:off x="3460751" y="2887147"/>
            <a:ext cx="2111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3. Ohrmarke</a:t>
            </a:r>
            <a:endParaRPr lang="en-US" altLang="de-DE"/>
          </a:p>
        </p:txBody>
      </p:sp>
      <p:sp>
        <p:nvSpPr>
          <p:cNvPr id="7186" name="Textfeld 33"/>
          <p:cNvSpPr txBox="1">
            <a:spLocks noChangeArrowheads="1"/>
          </p:cNvSpPr>
          <p:nvPr/>
        </p:nvSpPr>
        <p:spPr bwMode="auto">
          <a:xfrm rot="2156322">
            <a:off x="6721476" y="4977885"/>
            <a:ext cx="1757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2. Daten</a:t>
            </a:r>
            <a:endParaRPr lang="en-US" altLang="de-DE"/>
          </a:p>
        </p:txBody>
      </p:sp>
      <p:sp>
        <p:nvSpPr>
          <p:cNvPr id="7187" name="Textfeld 35"/>
          <p:cNvSpPr txBox="1">
            <a:spLocks noChangeArrowheads="1"/>
          </p:cNvSpPr>
          <p:nvPr/>
        </p:nvSpPr>
        <p:spPr bwMode="auto">
          <a:xfrm>
            <a:off x="2511425" y="1763714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Betrieb</a:t>
            </a:r>
            <a:endParaRPr lang="en-US" altLang="de-DE"/>
          </a:p>
        </p:txBody>
      </p:sp>
      <p:sp>
        <p:nvSpPr>
          <p:cNvPr id="7188" name="Flussdiagramm: Prozess 46"/>
          <p:cNvSpPr>
            <a:spLocks noChangeArrowheads="1"/>
          </p:cNvSpPr>
          <p:nvPr/>
        </p:nvSpPr>
        <p:spPr bwMode="auto">
          <a:xfrm>
            <a:off x="2279651" y="1625601"/>
            <a:ext cx="1439863" cy="646113"/>
          </a:xfrm>
          <a:prstGeom prst="flowChartProcess">
            <a:avLst/>
          </a:prstGeom>
          <a:noFill/>
          <a:ln w="25400" algn="ctr">
            <a:solidFill>
              <a:srgbClr val="008D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de-DE"/>
          </a:p>
        </p:txBody>
      </p:sp>
      <p:sp>
        <p:nvSpPr>
          <p:cNvPr id="7189" name="Textfeld 2"/>
          <p:cNvSpPr txBox="1">
            <a:spLocks noChangeArrowheads="1"/>
          </p:cNvSpPr>
          <p:nvPr/>
        </p:nvSpPr>
        <p:spPr bwMode="auto">
          <a:xfrm>
            <a:off x="4008439" y="5921376"/>
            <a:ext cx="4046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Automatische Erstellung DNA-Antrag</a:t>
            </a:r>
          </a:p>
        </p:txBody>
      </p:sp>
      <p:sp>
        <p:nvSpPr>
          <p:cNvPr id="7190" name="Textfeld 49"/>
          <p:cNvSpPr txBox="1">
            <a:spLocks noChangeArrowheads="1"/>
          </p:cNvSpPr>
          <p:nvPr/>
        </p:nvSpPr>
        <p:spPr bwMode="auto">
          <a:xfrm>
            <a:off x="5224463" y="1484314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1. Geburtsmeldung</a:t>
            </a:r>
            <a:endParaRPr lang="en-US" altLang="de-DE"/>
          </a:p>
        </p:txBody>
      </p:sp>
      <p:cxnSp>
        <p:nvCxnSpPr>
          <p:cNvPr id="7191" name="Gerade Verbindung mit Pfeil 50"/>
          <p:cNvCxnSpPr>
            <a:cxnSpLocks noChangeShapeType="1"/>
          </p:cNvCxnSpPr>
          <p:nvPr/>
        </p:nvCxnSpPr>
        <p:spPr bwMode="auto">
          <a:xfrm>
            <a:off x="3840163" y="1943100"/>
            <a:ext cx="4214812" cy="6350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2" name="Flussdiagramm: Prozess 51"/>
          <p:cNvSpPr>
            <a:spLocks noChangeArrowheads="1"/>
          </p:cNvSpPr>
          <p:nvPr/>
        </p:nvSpPr>
        <p:spPr bwMode="auto">
          <a:xfrm>
            <a:off x="8156575" y="1646238"/>
            <a:ext cx="1468438" cy="709612"/>
          </a:xfrm>
          <a:prstGeom prst="flowChartProcess">
            <a:avLst/>
          </a:prstGeom>
          <a:noFill/>
          <a:ln w="25400" algn="ctr">
            <a:solidFill>
              <a:srgbClr val="008D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de-DE"/>
              <a:t>HI-Tier/LKV</a:t>
            </a:r>
          </a:p>
        </p:txBody>
      </p:sp>
      <p:cxnSp>
        <p:nvCxnSpPr>
          <p:cNvPr id="7193" name="Gerade Verbindung mit Pfeil 52"/>
          <p:cNvCxnSpPr>
            <a:cxnSpLocks noChangeShapeType="1"/>
          </p:cNvCxnSpPr>
          <p:nvPr/>
        </p:nvCxnSpPr>
        <p:spPr bwMode="auto">
          <a:xfrm>
            <a:off x="9034464" y="2355851"/>
            <a:ext cx="26987" cy="3160713"/>
          </a:xfrm>
          <a:prstGeom prst="straightConnector1">
            <a:avLst/>
          </a:prstGeom>
          <a:noFill/>
          <a:ln w="25400" algn="ctr">
            <a:solidFill>
              <a:srgbClr val="008D9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94" name="Grafik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52789"/>
            <a:ext cx="10144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8606" r="6239" b="2132"/>
          <a:stretch>
            <a:fillRect/>
          </a:stretch>
        </p:blipFill>
        <p:spPr bwMode="auto">
          <a:xfrm>
            <a:off x="3027363" y="2355850"/>
            <a:ext cx="80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603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761" y="1371600"/>
            <a:ext cx="9457367" cy="977280"/>
          </a:xfrm>
        </p:spPr>
        <p:txBody>
          <a:bodyPr/>
          <a:lstStyle/>
          <a:p>
            <a:r>
              <a:rPr lang="de-DE" dirty="0"/>
              <a:t>Via </a:t>
            </a:r>
            <a:r>
              <a:rPr lang="de-DE" b="1" dirty="0" err="1"/>
              <a:t>vit</a:t>
            </a:r>
            <a:r>
              <a:rPr lang="de-DE" dirty="0"/>
              <a:t> Internetportal für </a:t>
            </a:r>
            <a:r>
              <a:rPr lang="de-DE" dirty="0" err="1"/>
              <a:t>genomisches</a:t>
            </a:r>
            <a:r>
              <a:rPr lang="de-DE" dirty="0"/>
              <a:t> Herden-Management:</a:t>
            </a:r>
          </a:p>
          <a:p>
            <a:pPr lvl="1"/>
            <a:r>
              <a:rPr lang="de-DE" dirty="0"/>
              <a:t>und Datenfiles für Herdenmanagement-Computer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761" y="548681"/>
            <a:ext cx="8355966" cy="504825"/>
          </a:xfrm>
        </p:spPr>
        <p:txBody>
          <a:bodyPr/>
          <a:lstStyle/>
          <a:p>
            <a:r>
              <a:rPr lang="en-US" altLang="de-DE" sz="2400" dirty="0" err="1"/>
              <a:t>Herdentypisierung</a:t>
            </a:r>
            <a:r>
              <a:rPr lang="en-US" altLang="de-DE" sz="2400" dirty="0"/>
              <a:t>: </a:t>
            </a:r>
            <a:r>
              <a:rPr lang="en-US" altLang="de-DE" sz="2400" dirty="0" err="1"/>
              <a:t>Informations-Bereitstellung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521284" y="1403484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8D9A"/>
              </a:buClr>
              <a:buFont typeface="Wingdings" pitchFamily="2" charset="2"/>
              <a:buNone/>
            </a:pP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NETRINDgenom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6" y="1772816"/>
            <a:ext cx="20870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919536" y="2060848"/>
            <a:ext cx="6768752" cy="4469292"/>
            <a:chOff x="395536" y="2060848"/>
            <a:chExt cx="6768752" cy="446929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509120"/>
              <a:ext cx="4032448" cy="202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0848"/>
              <a:ext cx="3640377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5" y="4509120"/>
              <a:ext cx="1638703" cy="194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00" y="3140968"/>
              <a:ext cx="5412840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b="0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b="0" dirty="0">
              <a:solidFill>
                <a:srgbClr val="FFFFFF"/>
              </a:solidFill>
            </a:endParaRP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5C9E684A-72BE-4A19-9C44-46809F67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b="0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b="0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de-DE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7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1040"/>
            <a:ext cx="10972800" cy="416113"/>
          </a:xfrm>
        </p:spPr>
        <p:txBody>
          <a:bodyPr/>
          <a:lstStyle/>
          <a:p>
            <a:r>
              <a:rPr lang="de-DE" sz="2400" dirty="0"/>
              <a:t>Genomisches Herdenmanagement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1127448" y="1340768"/>
            <a:ext cx="4040188" cy="639762"/>
          </a:xfrm>
        </p:spPr>
        <p:txBody>
          <a:bodyPr/>
          <a:lstStyle/>
          <a:p>
            <a:r>
              <a:rPr lang="de-DE" sz="2000" dirty="0"/>
              <a:t>Effektive Selektion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1127448" y="1980530"/>
            <a:ext cx="4040188" cy="2528590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Frühzeitige Selektionsentscheidungen</a:t>
            </a:r>
          </a:p>
          <a:p>
            <a:endParaRPr lang="de-DE" sz="1600" dirty="0"/>
          </a:p>
          <a:p>
            <a:r>
              <a:rPr lang="de-DE" sz="1600" dirty="0"/>
              <a:t>Minimieren der Aufzuchtkosten</a:t>
            </a:r>
          </a:p>
          <a:p>
            <a:endParaRPr lang="de-DE" sz="1600" dirty="0"/>
          </a:p>
          <a:p>
            <a:r>
              <a:rPr lang="de-DE" sz="1600" dirty="0"/>
              <a:t>Steigerung des Zuchtfortschritts</a:t>
            </a:r>
          </a:p>
          <a:p>
            <a:endParaRPr lang="de-DE" sz="1600" dirty="0"/>
          </a:p>
          <a:p>
            <a:r>
              <a:rPr lang="de-DE" sz="1600" dirty="0"/>
              <a:t>Effizienzsteigerung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5951984" y="1340768"/>
            <a:ext cx="4041775" cy="639762"/>
          </a:xfrm>
        </p:spPr>
        <p:txBody>
          <a:bodyPr/>
          <a:lstStyle/>
          <a:p>
            <a:r>
              <a:rPr lang="de-DE" sz="2000" dirty="0"/>
              <a:t>und gezielte Anpaarung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5951984" y="1980530"/>
            <a:ext cx="5831630" cy="2744614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Individuelle Anpaarung auf </a:t>
            </a:r>
            <a:r>
              <a:rPr lang="de-DE" sz="1600" dirty="0" err="1"/>
              <a:t>gZW</a:t>
            </a:r>
            <a:r>
              <a:rPr lang="de-DE" sz="1600" dirty="0"/>
              <a:t>-Basis (statt Phänotyp)</a:t>
            </a:r>
          </a:p>
          <a:p>
            <a:endParaRPr lang="de-DE" sz="1600" dirty="0"/>
          </a:p>
          <a:p>
            <a:r>
              <a:rPr lang="de-DE" sz="1600" dirty="0"/>
              <a:t>Für alle Merkmale sowie Rinder und Kühe</a:t>
            </a:r>
          </a:p>
          <a:p>
            <a:endParaRPr lang="de-DE" sz="1600" dirty="0"/>
          </a:p>
          <a:p>
            <a:r>
              <a:rPr lang="de-DE" sz="1600" dirty="0"/>
              <a:t>Berücksichtigung von genetischen Besonderheiten</a:t>
            </a:r>
          </a:p>
          <a:p>
            <a:endParaRPr lang="de-DE" sz="1600" dirty="0"/>
          </a:p>
          <a:p>
            <a:r>
              <a:rPr lang="de-DE" sz="1600" dirty="0"/>
              <a:t>Abstammungssicherung und -findung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92BC3-1771-4A32-A708-AE4B5F5A3B77}" type="datetime4">
              <a:rPr lang="de-DE" smtClean="0"/>
              <a:pPr>
                <a:defRPr/>
              </a:pPr>
              <a:t>14. August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29E4766-F71A-432B-968F-013F3854465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1271464" y="4653136"/>
            <a:ext cx="9145016" cy="1008112"/>
            <a:chOff x="467544" y="4887452"/>
            <a:chExt cx="8280920" cy="1008112"/>
          </a:xfrm>
        </p:grpSpPr>
        <p:sp>
          <p:nvSpPr>
            <p:cNvPr id="13" name="Textfeld 12"/>
            <p:cNvSpPr txBox="1"/>
            <p:nvPr/>
          </p:nvSpPr>
          <p:spPr bwMode="auto">
            <a:xfrm>
              <a:off x="827584" y="5526232"/>
              <a:ext cx="756084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b="1" kern="0" dirty="0">
                  <a:solidFill>
                    <a:srgbClr val="000000"/>
                  </a:solidFill>
                </a:rPr>
                <a:t>Genomisches Herdenmanagement</a:t>
              </a:r>
            </a:p>
          </p:txBody>
        </p:sp>
        <p:sp>
          <p:nvSpPr>
            <p:cNvPr id="14" name="Geschweifte Klammer rechts 13"/>
            <p:cNvSpPr/>
            <p:nvPr/>
          </p:nvSpPr>
          <p:spPr bwMode="auto">
            <a:xfrm rot="5400000">
              <a:off x="4355976" y="999020"/>
              <a:ext cx="504056" cy="8280920"/>
            </a:xfrm>
            <a:prstGeom prst="rightBrac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8D9A"/>
                </a:buClr>
              </a:pPr>
              <a:endParaRPr lang="de-DE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3430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27528-2353-7D88-AF26-E337CA9B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 Selektion weiblicher Jungtiere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ECD8C-2069-734C-2751-249D86E30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Anlehnung an praktischer Ausgangssituation der Betriebe</a:t>
            </a:r>
          </a:p>
          <a:p>
            <a:endParaRPr lang="de-DE" dirty="0"/>
          </a:p>
          <a:p>
            <a:r>
              <a:rPr lang="de-DE" dirty="0"/>
              <a:t>Historische genomische Zuchtwerte (vor 2 Jahren) der weiblichen Kälber/Jungtiere</a:t>
            </a:r>
          </a:p>
          <a:p>
            <a:pPr lvl="1"/>
            <a:r>
              <a:rPr lang="de-DE" dirty="0"/>
              <a:t>d.h. rein genomische Zuchtwerte ohne Eigenleistungsinformation</a:t>
            </a:r>
          </a:p>
          <a:p>
            <a:pPr lvl="1"/>
            <a:endParaRPr lang="de-DE" dirty="0"/>
          </a:p>
          <a:p>
            <a:r>
              <a:rPr lang="de-DE" dirty="0"/>
              <a:t>Vergleich mit späteren tatsächlichen phänotypischen Leistungen (d.h. auf aktueller Datengrundlage)</a:t>
            </a:r>
          </a:p>
          <a:p>
            <a:pPr lvl="1"/>
            <a:r>
              <a:rPr lang="de-DE" dirty="0"/>
              <a:t>Hier auf Basis 1. Laktation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E70513-A5EF-CA4F-F3DD-4FC0779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B1F968-E554-F352-F8EA-897878762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48092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Milch-kg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Milch-kg 1. Laktation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EF6411-162F-4EB5-E3D3-6FABBB18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707" y="1772816"/>
            <a:ext cx="7632725" cy="4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76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Größe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Größe cm 1. Laktation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464906-7961-5017-327A-EAA6F1BD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7636" y="1916832"/>
            <a:ext cx="6442620" cy="43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84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</a:t>
            </a:r>
            <a:r>
              <a:rPr lang="de-DE" b="1" dirty="0" err="1"/>
              <a:t>TGm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Totgeburten %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6215BF-D5E1-0465-BA86-CCD3945F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9471" y="1916832"/>
            <a:ext cx="7780293" cy="43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25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1" y="548681"/>
            <a:ext cx="8427086" cy="504825"/>
          </a:xfrm>
        </p:spPr>
        <p:txBody>
          <a:bodyPr/>
          <a:lstStyle/>
          <a:p>
            <a:r>
              <a:rPr lang="de-DE" sz="2400" dirty="0" err="1">
                <a:solidFill>
                  <a:schemeClr val="tx1"/>
                </a:solidFill>
              </a:rPr>
              <a:t>Genomische</a:t>
            </a:r>
            <a:r>
              <a:rPr lang="de-DE" sz="2400" dirty="0">
                <a:solidFill>
                  <a:schemeClr val="tx1"/>
                </a:solidFill>
              </a:rPr>
              <a:t> Selektion: Revolution in der Rinderzucht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48642" y="3140968"/>
            <a:ext cx="10008325" cy="3168352"/>
            <a:chOff x="-975359" y="3140968"/>
            <a:chExt cx="10008325" cy="3168352"/>
          </a:xfrm>
        </p:grpSpPr>
        <p:pic>
          <p:nvPicPr>
            <p:cNvPr id="1026" name="Picture 2" descr=" - Cinema                        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85" y="3764705"/>
              <a:ext cx="3208581" cy="232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Inhaltsplatzhalter 2"/>
            <p:cNvSpPr txBox="1">
              <a:spLocks/>
            </p:cNvSpPr>
            <p:nvPr/>
          </p:nvSpPr>
          <p:spPr bwMode="auto">
            <a:xfrm>
              <a:off x="-975359" y="3140968"/>
              <a:ext cx="6816602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de-DE" b="0" kern="0" dirty="0">
                  <a:solidFill>
                    <a:srgbClr val="000000"/>
                  </a:solidFill>
                </a:rPr>
                <a:t>Seit 2010:</a:t>
              </a:r>
            </a:p>
            <a:p>
              <a:pPr lvl="1"/>
              <a:r>
                <a:rPr lang="de-DE" kern="0" dirty="0">
                  <a:solidFill>
                    <a:srgbClr val="000000"/>
                  </a:solidFill>
                </a:rPr>
                <a:t>Selektion nach </a:t>
              </a:r>
              <a:r>
                <a:rPr lang="de-DE" kern="0" dirty="0" err="1">
                  <a:solidFill>
                    <a:srgbClr val="000000"/>
                  </a:solidFill>
                </a:rPr>
                <a:t>genomischen</a:t>
              </a:r>
              <a:r>
                <a:rPr lang="de-DE" kern="0" dirty="0">
                  <a:solidFill>
                    <a:srgbClr val="000000"/>
                  </a:solidFill>
                </a:rPr>
                <a:t> Zuchtwerten </a:t>
              </a:r>
            </a:p>
            <a:p>
              <a:pPr lvl="1"/>
              <a:r>
                <a:rPr lang="de-DE" kern="0" dirty="0">
                  <a:solidFill>
                    <a:srgbClr val="000000"/>
                  </a:solidFill>
                </a:rPr>
                <a:t>Gleiche Sicherheit für Männliche u. Weibliche</a:t>
              </a:r>
            </a:p>
            <a:p>
              <a:pPr lvl="1"/>
              <a:r>
                <a:rPr lang="de-DE" kern="0" dirty="0">
                  <a:solidFill>
                    <a:srgbClr val="000000"/>
                  </a:solidFill>
                </a:rPr>
                <a:t>Liegen bereits für junge Kälber vor</a:t>
              </a:r>
            </a:p>
            <a:p>
              <a:pPr lvl="2"/>
              <a:r>
                <a:rPr lang="de-DE" kern="0" dirty="0">
                  <a:solidFill>
                    <a:srgbClr val="000000"/>
                  </a:solidFill>
                </a:rPr>
                <a:t>100% junge Bullen als Bullenvater</a:t>
              </a:r>
            </a:p>
            <a:p>
              <a:pPr lvl="2"/>
              <a:r>
                <a:rPr lang="de-DE" kern="0" dirty="0">
                  <a:solidFill>
                    <a:srgbClr val="000000"/>
                  </a:solidFill>
                </a:rPr>
                <a:t>&gt;90% Jungrinder als Bullenmutter</a:t>
              </a:r>
            </a:p>
            <a:p>
              <a:pPr lvl="2"/>
              <a:r>
                <a:rPr lang="de-DE" kern="0" dirty="0">
                  <a:solidFill>
                    <a:srgbClr val="000000"/>
                  </a:solidFill>
                </a:rPr>
                <a:t>&gt;80% aller Besamungen mit jungen genomisch geprüften Bullen</a:t>
              </a:r>
            </a:p>
            <a:p>
              <a:pPr lvl="2"/>
              <a:endParaRPr lang="de-DE" kern="0" dirty="0">
                <a:solidFill>
                  <a:srgbClr val="000000"/>
                </a:solidFill>
              </a:endParaRPr>
            </a:p>
            <a:p>
              <a:r>
                <a:rPr lang="de-DE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 Zucht basiert auf </a:t>
              </a:r>
              <a:r>
                <a:rPr lang="de-DE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genomischer</a:t>
              </a:r>
              <a:r>
                <a:rPr lang="de-DE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Selektion</a:t>
              </a:r>
              <a:endParaRPr lang="de-DE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970463" y="6524626"/>
            <a:ext cx="2133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Page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48641" y="1196752"/>
            <a:ext cx="10008327" cy="2160240"/>
            <a:chOff x="457200" y="1196752"/>
            <a:chExt cx="8575767" cy="2160240"/>
          </a:xfrm>
        </p:grpSpPr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457200" y="1484784"/>
              <a:ext cx="5338936" cy="1036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D9A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de-DE" b="0" kern="0" dirty="0">
                  <a:solidFill>
                    <a:srgbClr val="000000"/>
                  </a:solidFill>
                </a:rPr>
                <a:t>ca. 1950 – 2009:</a:t>
              </a:r>
            </a:p>
            <a:p>
              <a:pPr lvl="1"/>
              <a:r>
                <a:rPr lang="de-DE" kern="0" dirty="0">
                  <a:solidFill>
                    <a:srgbClr val="000000"/>
                  </a:solidFill>
                </a:rPr>
                <a:t>Milchrinderzucht basiert auf töchtergeprüften Bullen (Testbulle-Wartebulle-</a:t>
              </a:r>
              <a:r>
                <a:rPr lang="de-DE" kern="0" dirty="0" err="1">
                  <a:solidFill>
                    <a:srgbClr val="000000"/>
                  </a:solidFill>
                </a:rPr>
                <a:t>Vererber</a:t>
              </a:r>
              <a:r>
                <a:rPr lang="de-DE" kern="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11" name="Picture 3" descr="C:\Eigene Dateien\Eigene Bilder\Douglas_Toechtergrupp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196752"/>
              <a:ext cx="3236831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75059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</a:t>
            </a:r>
            <a:r>
              <a:rPr lang="de-DE" b="1" dirty="0" err="1"/>
              <a:t>RZKälberfit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Aufzuchtverluste Tag 2-458 1. Laktation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20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660FA8-5788-360C-853B-7C0FABD7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145" y="1874834"/>
            <a:ext cx="6882159" cy="43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83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</a:t>
            </a:r>
            <a:r>
              <a:rPr lang="de-DE" b="1" dirty="0" err="1"/>
              <a:t>RZEuterfit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% Mastitis 1. Laktation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21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407AD8-B0B6-8858-25DF-25D05B57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0904" y="1916832"/>
            <a:ext cx="6779392" cy="43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7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E1BBE-FD43-E6C2-8840-2664D17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Praxis-Validierung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479E-3FFB-FC55-E5DF-9F058CE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01216"/>
          </a:xfrm>
        </p:spPr>
        <p:txBody>
          <a:bodyPr/>
          <a:lstStyle/>
          <a:p>
            <a:r>
              <a:rPr lang="de-DE" dirty="0"/>
              <a:t>Jungtier </a:t>
            </a:r>
            <a:r>
              <a:rPr lang="de-DE" b="1" dirty="0" err="1"/>
              <a:t>gZW</a:t>
            </a:r>
            <a:r>
              <a:rPr lang="de-DE" b="1" dirty="0"/>
              <a:t> RZN</a:t>
            </a:r>
            <a:r>
              <a:rPr lang="de-DE" dirty="0"/>
              <a:t> (12-2020) </a:t>
            </a:r>
            <a:r>
              <a:rPr lang="de-DE" dirty="0">
                <a:sym typeface="Wingdings" panose="05000000000000000000" pitchFamily="2" charset="2"/>
              </a:rPr>
              <a:t> </a:t>
            </a:r>
            <a:r>
              <a:rPr lang="de-DE" b="1" dirty="0">
                <a:sym typeface="Wingdings" panose="05000000000000000000" pitchFamily="2" charset="2"/>
              </a:rPr>
              <a:t>Abgangsrate 1. Laktation</a:t>
            </a:r>
            <a:r>
              <a:rPr lang="de-DE" dirty="0">
                <a:sym typeface="Wingdings" panose="05000000000000000000" pitchFamily="2" charset="2"/>
              </a:rPr>
              <a:t> (Stand 12-2022)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2412C-F32E-3005-36D6-2F4757D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C8DD8-3DD5-FEF4-9F85-82E5FA41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22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70DF6E-0AC4-5B7F-217E-85987698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569" y="1907565"/>
            <a:ext cx="7182767" cy="43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843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144C6-D2B6-9E4C-3B38-9DDDAEA2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Herdentypisierung: weitere 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F962B-B9F0-99AE-C6C0-7EB9633C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7"/>
            <a:ext cx="10972800" cy="4955257"/>
          </a:xfrm>
        </p:spPr>
        <p:txBody>
          <a:bodyPr/>
          <a:lstStyle/>
          <a:p>
            <a:r>
              <a:rPr lang="de-DE" dirty="0"/>
              <a:t>Individuelle Anpaarung aller Rinder und Kühe auf Basis aussagefähiger </a:t>
            </a:r>
            <a:r>
              <a:rPr lang="de-DE" dirty="0" err="1"/>
              <a:t>gZW</a:t>
            </a:r>
            <a:r>
              <a:rPr lang="de-DE" dirty="0"/>
              <a:t> für alle Merkmale</a:t>
            </a:r>
          </a:p>
          <a:p>
            <a:endParaRPr lang="de-DE" dirty="0"/>
          </a:p>
          <a:p>
            <a:r>
              <a:rPr lang="de-DE" dirty="0"/>
              <a:t>Abstammungssicherung und Elternfinder</a:t>
            </a:r>
          </a:p>
          <a:p>
            <a:pPr lvl="1"/>
            <a:r>
              <a:rPr lang="de-DE" dirty="0"/>
              <a:t>Automatische Abstammungsüberprüfung für alle typisierten Tiere</a:t>
            </a:r>
          </a:p>
          <a:p>
            <a:pPr lvl="1"/>
            <a:r>
              <a:rPr lang="de-DE" dirty="0"/>
              <a:t>Elternfinder falls keine Abstammung vorhanden oder Abstammung kann nicht stimmen</a:t>
            </a:r>
          </a:p>
          <a:p>
            <a:pPr lvl="2"/>
            <a:r>
              <a:rPr lang="de-DE" dirty="0"/>
              <a:t>Vertauschte Kälber werden sicher erkannt</a:t>
            </a:r>
          </a:p>
          <a:p>
            <a:pPr lvl="2"/>
            <a:r>
              <a:rPr lang="de-DE" dirty="0"/>
              <a:t>Bei fehlendem Vater wird in &gt;90% ein eindeutiger Vater identifiziert, wenn der tatsächliche Vater ein Besamungsbulle oder typisierter Deckbulle ist</a:t>
            </a:r>
          </a:p>
          <a:p>
            <a:endParaRPr lang="de-DE" dirty="0"/>
          </a:p>
          <a:p>
            <a:r>
              <a:rPr lang="de-DE" dirty="0"/>
              <a:t>Identifizierung genetischer Besonderheiten für alle typisierten Tiere</a:t>
            </a:r>
          </a:p>
          <a:p>
            <a:pPr lvl="1"/>
            <a:r>
              <a:rPr lang="de-DE" dirty="0"/>
              <a:t>Träger Gendefekte</a:t>
            </a:r>
          </a:p>
          <a:p>
            <a:pPr lvl="1"/>
            <a:r>
              <a:rPr lang="de-DE" dirty="0"/>
              <a:t>Rotfaktor</a:t>
            </a:r>
          </a:p>
          <a:p>
            <a:pPr lvl="1"/>
            <a:r>
              <a:rPr lang="de-DE" dirty="0"/>
              <a:t>Hetero- oder homozygot </a:t>
            </a:r>
            <a:r>
              <a:rPr lang="de-DE" dirty="0" err="1"/>
              <a:t>hornlos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20852-AC75-A785-6E7F-12A583AB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961BD2-1454-1F7B-C299-0F59A3F68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5330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144C6-D2B6-9E4C-3B38-9DDDAEA2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Herdentypisierung: weitere 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F962B-B9F0-99AE-C6C0-7EB9633C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04826"/>
          </a:xfrm>
        </p:spPr>
        <p:txBody>
          <a:bodyPr/>
          <a:lstStyle/>
          <a:p>
            <a:r>
              <a:rPr lang="de-DE" dirty="0"/>
              <a:t>Abstammungssicherung und Elternfinder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20852-AC75-A785-6E7F-12A583AB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961BD2-1454-1F7B-C299-0F59A3F68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136EF6-726B-A851-7629-F1532944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916832"/>
            <a:ext cx="5477639" cy="16194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5167F41-EB0E-C1DF-2CF8-CCAC604E6910}"/>
              </a:ext>
            </a:extLst>
          </p:cNvPr>
          <p:cNvSpPr/>
          <p:nvPr/>
        </p:nvSpPr>
        <p:spPr bwMode="auto">
          <a:xfrm>
            <a:off x="2478157" y="2574843"/>
            <a:ext cx="432048" cy="1440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8BCB71E-A848-96B3-242A-2FF30661B217}"/>
              </a:ext>
            </a:extLst>
          </p:cNvPr>
          <p:cNvSpPr/>
          <p:nvPr/>
        </p:nvSpPr>
        <p:spPr bwMode="auto">
          <a:xfrm>
            <a:off x="5214461" y="3150907"/>
            <a:ext cx="432048" cy="1440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673D79-A5C6-E8E0-22F1-8A43AC6A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597956"/>
            <a:ext cx="6487430" cy="13432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ECBA1E-CB8E-2C26-73E4-2CAB9EBF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27" y="1821507"/>
            <a:ext cx="1886213" cy="8192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C37B150-3C27-DB27-682C-247C36456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3007886"/>
            <a:ext cx="4658375" cy="322942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B670869-86AB-763A-41A9-F3758B59AE5B}"/>
              </a:ext>
            </a:extLst>
          </p:cNvPr>
          <p:cNvSpPr/>
          <p:nvPr/>
        </p:nvSpPr>
        <p:spPr bwMode="auto">
          <a:xfrm>
            <a:off x="3719736" y="2343700"/>
            <a:ext cx="1872208" cy="2212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870B4D6-493B-8FE6-9760-49771FF3C544}"/>
              </a:ext>
            </a:extLst>
          </p:cNvPr>
          <p:cNvSpPr/>
          <p:nvPr/>
        </p:nvSpPr>
        <p:spPr bwMode="auto">
          <a:xfrm>
            <a:off x="7320136" y="4725144"/>
            <a:ext cx="4658375" cy="792088"/>
          </a:xfrm>
          <a:prstGeom prst="ellips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4319E3D-35C3-C9E0-8F48-7156E64674F0}"/>
              </a:ext>
            </a:extLst>
          </p:cNvPr>
          <p:cNvSpPr/>
          <p:nvPr/>
        </p:nvSpPr>
        <p:spPr bwMode="auto">
          <a:xfrm>
            <a:off x="10490923" y="3600398"/>
            <a:ext cx="432048" cy="1440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981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34A9C-D5DF-7988-D149-57EE2B9D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Genomisches </a:t>
            </a:r>
            <a:r>
              <a:rPr lang="de-DE" sz="2400" dirty="0" err="1"/>
              <a:t>Herdenmangement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97BE57-6BD5-6BE4-42D2-F2D5E70F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unterschiedliche betriebliche Selektionsstrategien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100% Reinzuchtanpaarungen und Aus-Selektion der nicht für Remonte benötigen Holsteinkälber</a:t>
            </a:r>
          </a:p>
          <a:p>
            <a:pPr lvl="2"/>
            <a:r>
              <a:rPr lang="de-DE" sz="1800" dirty="0"/>
              <a:t>z.B. für Hochzucht-Betriebe (auch Selektion der Tiere für Embryo-Transfer) 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Selektion der Rinder und Kühe für Reinzucht-Anpaarungen, nicht für Remonte benötigte Rinder/Kühe mit Fleischrasse-Bullen besamen</a:t>
            </a:r>
          </a:p>
          <a:p>
            <a:pPr lvl="2"/>
            <a:r>
              <a:rPr lang="de-DE" sz="1800" dirty="0"/>
              <a:t>Aus-Selektion der schlechtesten Tiere mit denen nicht weitergezüchtet wird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mit/ohne Einsatz weiblich gesextes Reinrasse-Sperma bzw. männlich gesextes Fleischrasse-Sperma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77B14C-E104-95A6-E19D-2359C8F3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444AD3-798D-027B-AC4F-6BB118D0B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370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14D2D-3C7A-4CB5-9FAA-C1FC6A60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Entwicklung Beef-on-</a:t>
            </a:r>
            <a:r>
              <a:rPr lang="de-DE" sz="2400" dirty="0" err="1"/>
              <a:t>Dairy</a:t>
            </a:r>
            <a:r>
              <a:rPr lang="de-DE" sz="2400" dirty="0"/>
              <a:t> Besamungen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E418A-D89F-4A8A-8CC6-F14AD328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9601200" cy="504825"/>
          </a:xfrm>
        </p:spPr>
        <p:txBody>
          <a:bodyPr/>
          <a:lstStyle/>
          <a:p>
            <a:r>
              <a:rPr lang="de-DE" dirty="0"/>
              <a:t>Auswertung aller Besamungen auf Holstein-Weibliche (SBT+RBT)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A906F5-16F9-4C68-B457-CA586016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D9D6DD-06B6-422C-9BFA-C2B710362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D4427A0C-FE5D-4240-AAD4-BA1ABB53924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37F167-19E1-41DB-83F1-C4B43956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2132857"/>
            <a:ext cx="5832648" cy="39711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C51CB3-4339-4750-8620-C5AC942F4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74" y="2138144"/>
            <a:ext cx="2723115" cy="39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0326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9743E-BF36-4E1F-AF5B-2171BCBC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gesextes Sperma an allen Reinzucht-Besamungen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062165-20E9-4DBC-9750-B1B9C444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45232"/>
          </a:xfrm>
        </p:spPr>
        <p:txBody>
          <a:bodyPr/>
          <a:lstStyle/>
          <a:p>
            <a:r>
              <a:rPr lang="de-DE" dirty="0"/>
              <a:t>Alle Besamungen je Belegungsjahr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8EFB7-FA8D-4967-AD57-B69A1C4A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011C2-4AC6-48E4-8237-B8F30C40978D}" type="datetime4">
              <a:rPr lang="de-DE" smtClean="0"/>
              <a:pPr>
                <a:defRPr/>
              </a:pPr>
              <a:t>14. August 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EFE6A-58BF-43F0-A047-CAEF54C82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D4427A0C-FE5D-4240-AAD4-BA1ABB53924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A02922-B0AD-4B01-8BC4-8A5F53ED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24" y="1988840"/>
            <a:ext cx="6844729" cy="41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99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15062-7A7A-778D-CA98-0E003B00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und Umsetzung betriebliche Selektionsstrategien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7FC73-7BB9-E9EB-7478-D08A8F4D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4825"/>
          </a:xfrm>
        </p:spPr>
        <p:txBody>
          <a:bodyPr/>
          <a:lstStyle/>
          <a:p>
            <a:r>
              <a:rPr lang="de-DE" dirty="0"/>
              <a:t>Listen und Tools in der Informationsplattform </a:t>
            </a:r>
            <a:r>
              <a:rPr lang="de-DE" dirty="0" err="1"/>
              <a:t>NetRind</a:t>
            </a:r>
            <a:r>
              <a:rPr lang="de-DE" dirty="0"/>
              <a:t>-Genom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E3696-7009-9CDC-A051-C939017D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6045C-217A-9CC2-42BB-A511A9EDD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28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8CECED-C68A-4FE8-916A-6A2F5E72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46" r="4587" b="7315"/>
          <a:stretch/>
        </p:blipFill>
        <p:spPr>
          <a:xfrm>
            <a:off x="623392" y="1749272"/>
            <a:ext cx="11302730" cy="46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3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15062-7A7A-778D-CA98-0E003B00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und Umsetzung betriebliche Selektionsstrategien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7FC73-7BB9-E9EB-7478-D08A8F4D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4825"/>
          </a:xfrm>
        </p:spPr>
        <p:txBody>
          <a:bodyPr/>
          <a:lstStyle/>
          <a:p>
            <a:r>
              <a:rPr lang="de-DE" dirty="0"/>
              <a:t>Berater-Tool (über Organisationsmitarbeiter)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E3696-7009-9CDC-A051-C939017D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6045C-217A-9CC2-42BB-A511A9EDD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29</a:t>
            </a:fld>
            <a:endParaRPr lang="de-DE" alt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4A3441-51BF-DB40-95CE-E12298816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8"/>
          <a:stretch/>
        </p:blipFill>
        <p:spPr bwMode="auto">
          <a:xfrm>
            <a:off x="1127448" y="1844824"/>
            <a:ext cx="6427863" cy="35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94E5AC6-BA5E-2268-A04F-3E9105E8D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2"/>
          <a:stretch/>
        </p:blipFill>
        <p:spPr bwMode="auto">
          <a:xfrm>
            <a:off x="1511611" y="5517232"/>
            <a:ext cx="5304469" cy="9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0B09D6-9990-3850-FF07-1DA79A6E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73" y="5085184"/>
            <a:ext cx="2380063" cy="7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C6FFEF8-2FF6-1351-93C7-B28893C343B1}"/>
              </a:ext>
            </a:extLst>
          </p:cNvPr>
          <p:cNvSpPr txBox="1"/>
          <p:nvPr/>
        </p:nvSpPr>
        <p:spPr>
          <a:xfrm>
            <a:off x="8327905" y="231629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Hilfe bei Remontierungs-</a:t>
            </a:r>
          </a:p>
          <a:p>
            <a:r>
              <a:rPr lang="de-DE" dirty="0"/>
              <a:t> und Besamungsplanung,</a:t>
            </a:r>
          </a:p>
        </p:txBody>
      </p:sp>
    </p:spTree>
    <p:extLst>
      <p:ext uri="{BB962C8B-B14F-4D97-AF65-F5344CB8AC3E}">
        <p14:creationId xmlns:p14="http://schemas.microsoft.com/office/powerpoint/2010/main" val="39741212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943" y="547689"/>
            <a:ext cx="8398783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Genomische Zuchtwertschätzung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943" y="1254125"/>
            <a:ext cx="9630682" cy="1511300"/>
          </a:xfrm>
        </p:spPr>
        <p:txBody>
          <a:bodyPr/>
          <a:lstStyle/>
          <a:p>
            <a:pPr eaLnBrk="1" hangingPunct="1"/>
            <a:r>
              <a:rPr lang="de-DE" b="1" dirty="0">
                <a:sym typeface="Wingdings" pitchFamily="2" charset="2"/>
              </a:rPr>
              <a:t>Im Prinzip ganz einfach:</a:t>
            </a:r>
          </a:p>
          <a:p>
            <a:pPr lvl="1" eaLnBrk="1" hangingPunct="1"/>
            <a:r>
              <a:rPr lang="de-DE" dirty="0">
                <a:sym typeface="Wingdings" pitchFamily="2" charset="2"/>
              </a:rPr>
              <a:t>Vergleich der genetischen Mustern (SNP-Typisierung)</a:t>
            </a:r>
          </a:p>
          <a:p>
            <a:pPr lvl="1" eaLnBrk="1" hangingPunct="1"/>
            <a:r>
              <a:rPr lang="de-DE" dirty="0">
                <a:sym typeface="Wingdings" pitchFamily="2" charset="2"/>
              </a:rPr>
              <a:t>mit der bereits bekannten Vererbung = Zuchtwerte</a:t>
            </a:r>
          </a:p>
          <a:p>
            <a:pPr lvl="1" eaLnBrk="1" hangingPunct="1"/>
            <a:r>
              <a:rPr lang="de-DE" dirty="0">
                <a:sym typeface="Wingdings" pitchFamily="2" charset="2"/>
              </a:rPr>
              <a:t> bei vielen töchtergeprüften Bullen = </a:t>
            </a:r>
            <a:r>
              <a:rPr lang="de-DE" b="1" dirty="0">
                <a:sym typeface="Wingdings" pitchFamily="2" charset="2"/>
              </a:rPr>
              <a:t>Lernstichprobe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6944" y="5661026"/>
            <a:ext cx="1009105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sz="1600" b="0" dirty="0">
                <a:solidFill>
                  <a:schemeClr val="tx1"/>
                </a:solidFill>
                <a:sym typeface="Wingdings" pitchFamily="2" charset="2"/>
              </a:rPr>
              <a:t>Anwendung der gefundenen Beziehungen (genomische Schätzformeln)</a:t>
            </a:r>
          </a:p>
          <a:p>
            <a:pPr eaLnBrk="1" hangingPunct="1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sz="1600" b="0" dirty="0">
                <a:solidFill>
                  <a:schemeClr val="tx1"/>
                </a:solidFill>
                <a:sym typeface="Wingdings" pitchFamily="2" charset="2"/>
              </a:rPr>
              <a:t>bei beliebigen, jüngeren Tieren noch ohne Eigenleistung- oder Töchterinformationen 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1584326" y="2493964"/>
            <a:ext cx="9001125" cy="2847975"/>
            <a:chOff x="60064" y="2493999"/>
            <a:chExt cx="9001124" cy="2847685"/>
          </a:xfrm>
        </p:grpSpPr>
        <p:pic>
          <p:nvPicPr>
            <p:cNvPr id="71698" name="Picture 1029" descr="J:\Doublehelix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 r="40439" b="54320"/>
            <a:stretch>
              <a:fillRect/>
            </a:stretch>
          </p:blipFill>
          <p:spPr bwMode="auto">
            <a:xfrm>
              <a:off x="7433979" y="2765447"/>
              <a:ext cx="1627209" cy="25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9" name="Picture 5" descr="J:\Bilder\Bulle-Masco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4" y="2493999"/>
              <a:ext cx="2029502" cy="143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0" name="Pfeil nach rechts 1"/>
            <p:cNvSpPr>
              <a:spLocks noChangeArrowheads="1"/>
            </p:cNvSpPr>
            <p:nvPr/>
          </p:nvSpPr>
          <p:spPr bwMode="auto">
            <a:xfrm rot="10800000">
              <a:off x="6260130" y="3046881"/>
              <a:ext cx="862893" cy="459178"/>
            </a:xfrm>
            <a:prstGeom prst="rightArrow">
              <a:avLst>
                <a:gd name="adj1" fmla="val 50000"/>
                <a:gd name="adj2" fmla="val 50025"/>
              </a:avLst>
            </a:prstGeom>
            <a:noFill/>
            <a:ln w="25400" algn="ctr">
              <a:solidFill>
                <a:srgbClr val="008D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01" name="Pfeil nach rechts 8"/>
            <p:cNvSpPr>
              <a:spLocks noChangeArrowheads="1"/>
            </p:cNvSpPr>
            <p:nvPr/>
          </p:nvSpPr>
          <p:spPr bwMode="auto">
            <a:xfrm>
              <a:off x="6535460" y="3330606"/>
              <a:ext cx="862893" cy="459179"/>
            </a:xfrm>
            <a:prstGeom prst="rightArrow">
              <a:avLst>
                <a:gd name="adj1" fmla="val 50000"/>
                <a:gd name="adj2" fmla="val 50025"/>
              </a:avLst>
            </a:prstGeom>
            <a:noFill/>
            <a:ln w="25400" algn="ctr">
              <a:solidFill>
                <a:srgbClr val="008D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02" name="Textfeld 1"/>
            <p:cNvSpPr txBox="1">
              <a:spLocks noChangeArrowheads="1"/>
            </p:cNvSpPr>
            <p:nvPr/>
          </p:nvSpPr>
          <p:spPr bwMode="auto">
            <a:xfrm>
              <a:off x="60064" y="3574119"/>
              <a:ext cx="2029502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Mascol:  Eiweiß-% +0.18</a:t>
              </a:r>
            </a:p>
            <a:p>
              <a:pPr algn="r" eaLnBrk="1" hangingPunct="1"/>
              <a:r>
                <a:rPr lang="de-DE" sz="1200"/>
                <a:t>Euter    106 </a:t>
              </a:r>
            </a:p>
          </p:txBody>
        </p:sp>
        <p:pic>
          <p:nvPicPr>
            <p:cNvPr id="7170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021" y="2493999"/>
              <a:ext cx="2035775" cy="1449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D9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498" y="2503814"/>
              <a:ext cx="2010691" cy="143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D9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05" name="Textfeld 1"/>
            <p:cNvSpPr txBox="1">
              <a:spLocks noChangeArrowheads="1"/>
            </p:cNvSpPr>
            <p:nvPr/>
          </p:nvSpPr>
          <p:spPr bwMode="auto">
            <a:xfrm>
              <a:off x="2124441" y="3584529"/>
              <a:ext cx="2029502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Stylist:  Eiweiß-% +0.22</a:t>
              </a:r>
            </a:p>
            <a:p>
              <a:pPr algn="r" eaLnBrk="1" hangingPunct="1"/>
              <a:r>
                <a:rPr lang="de-DE" sz="1200"/>
                <a:t>Euter    111 </a:t>
              </a:r>
            </a:p>
          </p:txBody>
        </p:sp>
        <p:sp>
          <p:nvSpPr>
            <p:cNvPr id="71706" name="Textfeld 1"/>
            <p:cNvSpPr txBox="1">
              <a:spLocks noChangeArrowheads="1"/>
            </p:cNvSpPr>
            <p:nvPr/>
          </p:nvSpPr>
          <p:spPr bwMode="auto">
            <a:xfrm>
              <a:off x="4212702" y="3584529"/>
              <a:ext cx="1989853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Emil II:  Eiweiß-% +0.13</a:t>
              </a:r>
            </a:p>
            <a:p>
              <a:pPr algn="r" eaLnBrk="1" hangingPunct="1"/>
              <a:r>
                <a:rPr lang="de-DE" sz="1200"/>
                <a:t>Euter   102 </a:t>
              </a:r>
            </a:p>
          </p:txBody>
        </p:sp>
      </p:grp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1547814" y="4014789"/>
            <a:ext cx="7381875" cy="1519237"/>
            <a:chOff x="24121" y="4014740"/>
            <a:chExt cx="7380860" cy="1519768"/>
          </a:xfrm>
        </p:grpSpPr>
        <p:sp>
          <p:nvSpPr>
            <p:cNvPr id="71689" name="Pfeil nach rechts 1"/>
            <p:cNvSpPr>
              <a:spLocks noChangeArrowheads="1"/>
            </p:cNvSpPr>
            <p:nvPr/>
          </p:nvSpPr>
          <p:spPr bwMode="auto">
            <a:xfrm rot="10800000">
              <a:off x="6266759" y="4300738"/>
              <a:ext cx="862893" cy="459178"/>
            </a:xfrm>
            <a:prstGeom prst="rightArrow">
              <a:avLst>
                <a:gd name="adj1" fmla="val 50000"/>
                <a:gd name="adj2" fmla="val 50025"/>
              </a:avLst>
            </a:prstGeom>
            <a:noFill/>
            <a:ln w="25400" algn="ctr">
              <a:solidFill>
                <a:srgbClr val="008D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90" name="Pfeil nach rechts 8"/>
            <p:cNvSpPr>
              <a:spLocks noChangeArrowheads="1"/>
            </p:cNvSpPr>
            <p:nvPr/>
          </p:nvSpPr>
          <p:spPr bwMode="auto">
            <a:xfrm>
              <a:off x="6542088" y="4584464"/>
              <a:ext cx="862893" cy="459179"/>
            </a:xfrm>
            <a:prstGeom prst="rightArrow">
              <a:avLst>
                <a:gd name="adj1" fmla="val 50000"/>
                <a:gd name="adj2" fmla="val 50025"/>
              </a:avLst>
            </a:prstGeom>
            <a:noFill/>
            <a:ln w="25400" algn="ctr">
              <a:solidFill>
                <a:srgbClr val="008D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7169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3" y="4090368"/>
              <a:ext cx="2029503" cy="143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D9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094" y="4081724"/>
              <a:ext cx="2022850" cy="1445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D9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120" y="4095390"/>
              <a:ext cx="1982435" cy="1419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D9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94" name="Textfeld 1"/>
            <p:cNvSpPr txBox="1">
              <a:spLocks noChangeArrowheads="1"/>
            </p:cNvSpPr>
            <p:nvPr/>
          </p:nvSpPr>
          <p:spPr bwMode="auto">
            <a:xfrm>
              <a:off x="60064" y="5157070"/>
              <a:ext cx="2029502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Janosch:  Eiweiß-% -0.08</a:t>
              </a:r>
            </a:p>
            <a:p>
              <a:pPr algn="r" eaLnBrk="1" hangingPunct="1"/>
              <a:r>
                <a:rPr lang="de-DE" sz="1200"/>
                <a:t>Euter   120 </a:t>
              </a:r>
            </a:p>
          </p:txBody>
        </p:sp>
        <p:sp>
          <p:nvSpPr>
            <p:cNvPr id="71695" name="Textfeld 1"/>
            <p:cNvSpPr txBox="1">
              <a:spLocks noChangeArrowheads="1"/>
            </p:cNvSpPr>
            <p:nvPr/>
          </p:nvSpPr>
          <p:spPr bwMode="auto">
            <a:xfrm>
              <a:off x="2135075" y="5157070"/>
              <a:ext cx="2029502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Laudan:  Eiweiß-% -0.08</a:t>
              </a:r>
            </a:p>
            <a:p>
              <a:pPr algn="r" eaLnBrk="1" hangingPunct="1"/>
              <a:r>
                <a:rPr lang="de-DE" sz="1200"/>
                <a:t>Euter   119 </a:t>
              </a:r>
            </a:p>
          </p:txBody>
        </p:sp>
        <p:sp>
          <p:nvSpPr>
            <p:cNvPr id="71696" name="Textfeld 1"/>
            <p:cNvSpPr txBox="1">
              <a:spLocks noChangeArrowheads="1"/>
            </p:cNvSpPr>
            <p:nvPr/>
          </p:nvSpPr>
          <p:spPr bwMode="auto">
            <a:xfrm>
              <a:off x="4223335" y="5165278"/>
              <a:ext cx="1989853" cy="36923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de-DE" sz="1200"/>
                <a:t>Jefferson:  Eiweiß-% -0.11</a:t>
              </a:r>
            </a:p>
            <a:p>
              <a:pPr algn="r" eaLnBrk="1" hangingPunct="1"/>
              <a:r>
                <a:rPr lang="de-DE" sz="1200"/>
                <a:t>Euter   119 </a:t>
              </a:r>
            </a:p>
          </p:txBody>
        </p:sp>
        <p:cxnSp>
          <p:nvCxnSpPr>
            <p:cNvPr id="71697" name="Gerade Verbindung 2"/>
            <p:cNvCxnSpPr>
              <a:cxnSpLocks noChangeShapeType="1"/>
            </p:cNvCxnSpPr>
            <p:nvPr/>
          </p:nvCxnSpPr>
          <p:spPr bwMode="auto">
            <a:xfrm>
              <a:off x="24121" y="4014740"/>
              <a:ext cx="7308304" cy="8712"/>
            </a:xfrm>
            <a:prstGeom prst="line">
              <a:avLst/>
            </a:prstGeom>
            <a:noFill/>
            <a:ln w="5080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A28E88D-83B0-CB29-8F92-8D98702B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EADF5AC5-31D6-02E8-067D-0E6203763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349739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Genomisches Herdenmanagement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1127448" y="1340768"/>
            <a:ext cx="4040188" cy="639762"/>
          </a:xfrm>
        </p:spPr>
        <p:txBody>
          <a:bodyPr/>
          <a:lstStyle/>
          <a:p>
            <a:r>
              <a:rPr lang="de-DE" sz="2000" dirty="0"/>
              <a:t>Effektive Selektion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1127448" y="1980530"/>
            <a:ext cx="4040188" cy="2528590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Frühzeitige Selektionsentscheidungen</a:t>
            </a:r>
          </a:p>
          <a:p>
            <a:endParaRPr lang="de-DE" sz="1600" dirty="0"/>
          </a:p>
          <a:p>
            <a:r>
              <a:rPr lang="de-DE" sz="1600" dirty="0"/>
              <a:t>Minimieren der Aufzuchtkosten</a:t>
            </a:r>
          </a:p>
          <a:p>
            <a:endParaRPr lang="de-DE" sz="1600" dirty="0"/>
          </a:p>
          <a:p>
            <a:r>
              <a:rPr lang="de-DE" sz="1600" dirty="0"/>
              <a:t>Steigerung des Zuchtfortschritts</a:t>
            </a:r>
          </a:p>
          <a:p>
            <a:endParaRPr lang="de-DE" sz="1600" dirty="0"/>
          </a:p>
          <a:p>
            <a:r>
              <a:rPr lang="de-DE" sz="1600" dirty="0"/>
              <a:t>Effizienzsteigerung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5951984" y="1340768"/>
            <a:ext cx="4041775" cy="639762"/>
          </a:xfrm>
        </p:spPr>
        <p:txBody>
          <a:bodyPr/>
          <a:lstStyle/>
          <a:p>
            <a:r>
              <a:rPr lang="de-DE" sz="2000" dirty="0"/>
              <a:t>und gezielte Anpaarung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5951984" y="1980530"/>
            <a:ext cx="5831630" cy="2744614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Individuelle Anpaarung auf </a:t>
            </a:r>
            <a:r>
              <a:rPr lang="de-DE" sz="1600" dirty="0" err="1"/>
              <a:t>gZW</a:t>
            </a:r>
            <a:r>
              <a:rPr lang="de-DE" sz="1600" dirty="0"/>
              <a:t>-Basis (statt Phänotyp)</a:t>
            </a:r>
          </a:p>
          <a:p>
            <a:endParaRPr lang="de-DE" sz="1600" dirty="0"/>
          </a:p>
          <a:p>
            <a:r>
              <a:rPr lang="de-DE" sz="1600" dirty="0"/>
              <a:t>Für alle Merkmale sowie Rinder und Kühe</a:t>
            </a:r>
          </a:p>
          <a:p>
            <a:endParaRPr lang="de-DE" sz="1600" dirty="0"/>
          </a:p>
          <a:p>
            <a:r>
              <a:rPr lang="de-DE" sz="1600" dirty="0"/>
              <a:t>Berücksichtigung von genetischen Besonderheiten</a:t>
            </a:r>
          </a:p>
          <a:p>
            <a:endParaRPr lang="de-DE" sz="1600" dirty="0"/>
          </a:p>
          <a:p>
            <a:r>
              <a:rPr lang="de-DE" sz="1600" dirty="0"/>
              <a:t>Abstammungssicherung und -findung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92BC3-1771-4A32-A708-AE4B5F5A3B77}" type="datetime4">
              <a:rPr lang="de-DE" smtClean="0"/>
              <a:pPr>
                <a:defRPr/>
              </a:pPr>
              <a:t>14. August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29E4766-F71A-432B-968F-013F3854465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1271464" y="4653136"/>
            <a:ext cx="9145016" cy="1562110"/>
            <a:chOff x="467544" y="4887452"/>
            <a:chExt cx="8280920" cy="1562110"/>
          </a:xfrm>
        </p:grpSpPr>
        <p:sp>
          <p:nvSpPr>
            <p:cNvPr id="13" name="Textfeld 12"/>
            <p:cNvSpPr txBox="1"/>
            <p:nvPr/>
          </p:nvSpPr>
          <p:spPr bwMode="auto">
            <a:xfrm>
              <a:off x="827584" y="5526232"/>
              <a:ext cx="756084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b="1" kern="0" dirty="0">
                  <a:solidFill>
                    <a:srgbClr val="000000"/>
                  </a:solidFill>
                </a:rPr>
                <a:t>Spart Kosten und vergrößert das Einkommen</a:t>
              </a:r>
            </a:p>
            <a:p>
              <a:pPr algn="ctr"/>
              <a:r>
                <a:rPr lang="de-DE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 Genomisches Herdenmanagement wird ein Standard Management Tool in den zukunftsorientierten Betrieben werden!</a:t>
              </a:r>
              <a:endParaRPr lang="de-DE" dirty="0"/>
            </a:p>
          </p:txBody>
        </p:sp>
        <p:sp>
          <p:nvSpPr>
            <p:cNvPr id="14" name="Geschweifte Klammer rechts 13"/>
            <p:cNvSpPr/>
            <p:nvPr/>
          </p:nvSpPr>
          <p:spPr bwMode="auto">
            <a:xfrm rot="5400000">
              <a:off x="4355976" y="999020"/>
              <a:ext cx="504056" cy="8280920"/>
            </a:xfrm>
            <a:prstGeom prst="rightBrac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8D9A"/>
                </a:buClr>
              </a:pPr>
              <a:endParaRPr lang="de-DE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863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B36E2-E98A-2F56-153E-46044FDA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</a:t>
            </a:r>
            <a:r>
              <a:rPr lang="de-DE" dirty="0"/>
              <a:t>: ICAR anerkannt für Abstammungskontrolle aus SNP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CC063-3011-6830-D055-7DC0785F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1328400" cy="4649788"/>
          </a:xfrm>
        </p:spPr>
        <p:txBody>
          <a:bodyPr/>
          <a:lstStyle/>
          <a:p>
            <a:r>
              <a:rPr lang="de-DE" dirty="0"/>
              <a:t>Abstammungskontrolle wird inzwischen bei Milch- und Fleischrindern überwiegend über SNP durchgeführt</a:t>
            </a:r>
          </a:p>
          <a:p>
            <a:pPr lvl="1"/>
            <a:r>
              <a:rPr lang="de-DE" dirty="0"/>
              <a:t>Weil es sicherer als über Mikrosatteliten-Bestimmung ist</a:t>
            </a:r>
          </a:p>
          <a:p>
            <a:pPr lvl="1"/>
            <a:r>
              <a:rPr lang="de-DE" dirty="0"/>
              <a:t>Weil es in Kombination mit der Bestimmung genetischer Merkmale (z.B. genetischer Hornstatus) günstiger als Laboruntersuchungen ist</a:t>
            </a:r>
          </a:p>
          <a:p>
            <a:pPr lvl="1"/>
            <a:endParaRPr lang="de-DE" dirty="0"/>
          </a:p>
          <a:p>
            <a:r>
              <a:rPr lang="de-DE" dirty="0"/>
              <a:t>Datenbasis: von ICAR festgelegter SNP-Datensatz für Abstammungskontrolle</a:t>
            </a:r>
          </a:p>
          <a:p>
            <a:endParaRPr lang="de-DE" dirty="0"/>
          </a:p>
          <a:p>
            <a:r>
              <a:rPr lang="de-DE" dirty="0" err="1"/>
              <a:t>vit</a:t>
            </a:r>
            <a:r>
              <a:rPr lang="de-DE" dirty="0"/>
              <a:t> war weltweit das erste Rechenzentrum, dass als zertifizierte „Labor“ für die Abstammungskontrolle auf Basis von SNP anerkannt wurde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DBA3A4-6BD5-03C2-93C9-0D06213A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8201B-19BE-2761-3992-7A2726992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532947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B36E2-E98A-2F56-153E-46044FDA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</a:t>
            </a:r>
            <a:r>
              <a:rPr lang="de-DE" dirty="0"/>
              <a:t>: ICAR anerkannt für Abstammungskontrolle aus SNP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CC063-3011-6830-D055-7DC0785F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4074160" cy="3119120"/>
          </a:xfrm>
        </p:spPr>
        <p:txBody>
          <a:bodyPr/>
          <a:lstStyle/>
          <a:p>
            <a:r>
              <a:rPr lang="de-DE" b="1" dirty="0" err="1"/>
              <a:t>vit</a:t>
            </a:r>
            <a:r>
              <a:rPr lang="de-DE" dirty="0"/>
              <a:t> war weltweit das erste Rechenzentrum, dass als zertifizierte „Labor“ für die Abstammungskontrolle auf Basis von SNP anerkannt wurde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DBA3A4-6BD5-03C2-93C9-0D06213A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8201B-19BE-2761-3992-7A2726992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32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5E905B-BB0B-CC26-BD2F-D75831EF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8" y="956753"/>
            <a:ext cx="4187389" cy="34373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40C6DC-2F57-6C40-09B2-726E9A87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4400574"/>
            <a:ext cx="4187388" cy="19050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8BDC292-0443-24B0-978A-D8C1DB73F2C3}"/>
              </a:ext>
            </a:extLst>
          </p:cNvPr>
          <p:cNvSpPr/>
          <p:nvPr/>
        </p:nvSpPr>
        <p:spPr bwMode="auto">
          <a:xfrm>
            <a:off x="5516880" y="956753"/>
            <a:ext cx="3901440" cy="5471246"/>
          </a:xfrm>
          <a:prstGeom prst="rect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F48F5C9-5428-A1B3-8D7D-4EE5231E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163" y="4312813"/>
            <a:ext cx="1928595" cy="20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751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1"/>
          <p:cNvSpPr txBox="1">
            <a:spLocks noChangeArrowheads="1"/>
          </p:cNvSpPr>
          <p:nvPr/>
        </p:nvSpPr>
        <p:spPr bwMode="auto">
          <a:xfrm>
            <a:off x="2855914" y="2852738"/>
            <a:ext cx="7103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tx1"/>
                </a:solidFill>
              </a:rPr>
              <a:t>Zuchtwertschätzung Fleischrinder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B46E756-B399-4352-4CAF-50F0FC2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DF1850-FCCA-5573-285E-57672C7BB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0284219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FFFF"/>
                </a:solidFill>
              </a:rPr>
              <a:t>Page </a:t>
            </a:r>
            <a:fld id="{67579E7C-5023-4F6E-8705-7FC73FAA3C8E}" type="slidenum">
              <a:rPr lang="de-DE" altLang="de-DE" smtClean="0">
                <a:solidFill>
                  <a:srgbClr val="FFFFFF"/>
                </a:solidFill>
              </a:rPr>
              <a:pPr eaLnBrk="1" hangingPunct="1"/>
              <a:t>34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/>
              <a:t>Fleischrassenverteilung</a:t>
            </a:r>
            <a:r>
              <a:rPr lang="en-GB" altLang="de-DE" dirty="0"/>
              <a:t> Deutschland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2133600" y="6096001"/>
            <a:ext cx="2368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200" b="0">
                <a:solidFill>
                  <a:srgbClr val="000000"/>
                </a:solidFill>
                <a:cs typeface="Arial" pitchFamily="34" charset="0"/>
              </a:rPr>
              <a:t>Quelle: BDF Jahresbericht 2010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2133600" y="1141301"/>
          <a:ext cx="7920880" cy="497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74804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FFFF"/>
                </a:solidFill>
              </a:rPr>
              <a:t>Page </a:t>
            </a:r>
            <a:fld id="{2135EAF9-E05D-4FC8-9058-12CAA3CA22D2}" type="slidenum">
              <a:rPr lang="de-DE" altLang="de-DE" smtClean="0">
                <a:solidFill>
                  <a:srgbClr val="FFFFFF"/>
                </a:solidFill>
              </a:rPr>
              <a:pPr eaLnBrk="1" hangingPunct="1"/>
              <a:t>35</a:t>
            </a:fld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42" y="1437957"/>
            <a:ext cx="5310614" cy="485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8D46FA-883B-6E88-5436-936037103E68}"/>
              </a:ext>
            </a:extLst>
          </p:cNvPr>
          <p:cNvSpPr txBox="1">
            <a:spLocks/>
          </p:cNvSpPr>
          <p:nvPr/>
        </p:nvSpPr>
        <p:spPr>
          <a:xfrm>
            <a:off x="609600" y="561975"/>
            <a:ext cx="9326563" cy="504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kern="0"/>
              <a:t>Leistungsprüfung Fleischrinder</a:t>
            </a:r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E57CECCC-41FA-187C-6D00-8006CC07E2F3}"/>
              </a:ext>
            </a:extLst>
          </p:cNvPr>
          <p:cNvSpPr txBox="1">
            <a:spLocks/>
          </p:cNvSpPr>
          <p:nvPr/>
        </p:nvSpPr>
        <p:spPr>
          <a:xfrm>
            <a:off x="609600" y="1371600"/>
            <a:ext cx="5384800" cy="721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de-DE" kern="0" dirty="0"/>
              <a:t>Wiegungen und Bewertungen auf den Betrieben durch Zuchtinspektoren</a:t>
            </a:r>
          </a:p>
        </p:txBody>
      </p:sp>
      <p:pic>
        <p:nvPicPr>
          <p:cNvPr id="4" name="Picture 2" descr="C:\Temp\ZWS Fleischrinder\Wiegebilder 2011\PICT0003.JPG">
            <a:extLst>
              <a:ext uri="{FF2B5EF4-FFF2-40B4-BE49-F238E27FC236}">
                <a16:creationId xmlns:a16="http://schemas.microsoft.com/office/drawing/2014/main" id="{0A9B4A5C-99BA-9212-481B-72CFE649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0" y="2712720"/>
            <a:ext cx="4777370" cy="35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4973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/>
              <a:t>Zuchtwerte</a:t>
            </a:r>
            <a:r>
              <a:rPr lang="en-GB" altLang="de-DE" dirty="0"/>
              <a:t> </a:t>
            </a:r>
            <a:r>
              <a:rPr lang="en-GB" altLang="de-DE" dirty="0" err="1"/>
              <a:t>Fleischrinder</a:t>
            </a:r>
            <a:endParaRPr lang="en-GB" altLang="de-DE" dirty="0"/>
          </a:p>
        </p:txBody>
      </p:sp>
      <p:sp>
        <p:nvSpPr>
          <p:cNvPr id="125955" name="Inhaltsplatzhalter 4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2885440"/>
          </a:xfrm>
        </p:spPr>
        <p:txBody>
          <a:bodyPr/>
          <a:lstStyle/>
          <a:p>
            <a:r>
              <a:rPr lang="de-DE" altLang="de-DE" sz="1800" u="sng" dirty="0"/>
              <a:t>Produktionsmerkmale:</a:t>
            </a:r>
            <a:endParaRPr lang="de-DE" altLang="de-DE" sz="1600" u="sng" dirty="0"/>
          </a:p>
          <a:p>
            <a:pPr lvl="1"/>
            <a:r>
              <a:rPr lang="de-DE" altLang="de-DE" sz="1800" dirty="0"/>
              <a:t>Geburtsgewicht </a:t>
            </a:r>
          </a:p>
          <a:p>
            <a:pPr lvl="1"/>
            <a:r>
              <a:rPr lang="de-DE" altLang="de-DE" sz="1800" dirty="0"/>
              <a:t>200-Tage-Gewicht, direkt</a:t>
            </a:r>
          </a:p>
          <a:p>
            <a:pPr lvl="1"/>
            <a:r>
              <a:rPr lang="de-DE" altLang="de-DE" sz="1800" dirty="0"/>
              <a:t>200-Tage-Gewicht, maternal</a:t>
            </a:r>
          </a:p>
          <a:p>
            <a:pPr lvl="1"/>
            <a:r>
              <a:rPr lang="de-DE" altLang="de-DE" sz="1800" dirty="0"/>
              <a:t>365-Tage-Gewicht, </a:t>
            </a:r>
            <a:r>
              <a:rPr lang="de-DE" altLang="de-DE" sz="1800" dirty="0" err="1"/>
              <a:t>direct</a:t>
            </a:r>
            <a:endParaRPr lang="de-DE" altLang="de-DE" sz="1800" dirty="0"/>
          </a:p>
          <a:p>
            <a:pPr lvl="1"/>
            <a:r>
              <a:rPr lang="de-DE" altLang="de-DE" sz="1800" dirty="0"/>
              <a:t>200-Tage-Bemuskelungsnote</a:t>
            </a:r>
          </a:p>
          <a:p>
            <a:pPr lvl="1"/>
            <a:r>
              <a:rPr lang="de-DE" altLang="de-DE" sz="1800" dirty="0"/>
              <a:t>365-Tage-Bemuskelungsnote</a:t>
            </a:r>
          </a:p>
          <a:p>
            <a:pPr lvl="1"/>
            <a:r>
              <a:rPr lang="de-DE" altLang="de-DE" sz="1800" dirty="0"/>
              <a:t>Futteraufnahme (</a:t>
            </a:r>
            <a:r>
              <a:rPr lang="de-DE" altLang="de-DE" sz="1800" dirty="0" err="1"/>
              <a:t>Staions</a:t>
            </a:r>
            <a:r>
              <a:rPr lang="de-DE" altLang="de-DE" sz="1800" dirty="0"/>
              <a:t>-Test)</a:t>
            </a:r>
            <a:endParaRPr lang="de-DE" altLang="de-DE" sz="1600" dirty="0"/>
          </a:p>
        </p:txBody>
      </p:sp>
      <p:sp>
        <p:nvSpPr>
          <p:cNvPr id="125956" name="Inhaltsplatzhalter 5"/>
          <p:cNvSpPr>
            <a:spLocks noGrp="1"/>
          </p:cNvSpPr>
          <p:nvPr>
            <p:ph sz="half" idx="2"/>
          </p:nvPr>
        </p:nvSpPr>
        <p:spPr>
          <a:xfrm>
            <a:off x="6305550" y="1371600"/>
            <a:ext cx="4038600" cy="2702560"/>
          </a:xfrm>
        </p:spPr>
        <p:txBody>
          <a:bodyPr/>
          <a:lstStyle/>
          <a:p>
            <a:r>
              <a:rPr lang="de-DE" altLang="de-DE" sz="1800" u="sng" dirty="0"/>
              <a:t>Reproduktionsmerkmale:</a:t>
            </a:r>
            <a:endParaRPr lang="de-DE" altLang="de-DE" sz="1600" u="sng" dirty="0"/>
          </a:p>
          <a:p>
            <a:pPr lvl="1"/>
            <a:r>
              <a:rPr lang="de-DE" altLang="de-DE" sz="1800" dirty="0"/>
              <a:t>Kalbeintervall</a:t>
            </a:r>
          </a:p>
          <a:p>
            <a:pPr lvl="1"/>
            <a:r>
              <a:rPr lang="de-DE" altLang="de-DE" sz="1800" dirty="0"/>
              <a:t>Totgeburtenrate</a:t>
            </a:r>
          </a:p>
          <a:p>
            <a:pPr lvl="1"/>
            <a:r>
              <a:rPr lang="de-DE" altLang="de-DE" sz="1800" dirty="0"/>
              <a:t>Anzahl Kalbungen</a:t>
            </a:r>
            <a:endParaRPr lang="de-DE" altLang="de-DE" sz="1600" dirty="0"/>
          </a:p>
        </p:txBody>
      </p:sp>
      <p:sp>
        <p:nvSpPr>
          <p:cNvPr id="12595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FFFF"/>
                </a:solidFill>
              </a:rPr>
              <a:t>Page </a:t>
            </a:r>
            <a:fld id="{BAE91D9F-7153-4A51-9827-D03F7BD82B64}" type="slidenum">
              <a:rPr lang="de-DE" altLang="de-DE" smtClean="0">
                <a:solidFill>
                  <a:srgbClr val="FFFFFF"/>
                </a:solidFill>
              </a:rPr>
              <a:pPr eaLnBrk="1" hangingPunct="1"/>
              <a:t>36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74D4C022-7E6C-CAB2-A243-FB3C35AD1383}"/>
              </a:ext>
            </a:extLst>
          </p:cNvPr>
          <p:cNvSpPr txBox="1">
            <a:spLocks/>
          </p:cNvSpPr>
          <p:nvPr/>
        </p:nvSpPr>
        <p:spPr bwMode="auto">
          <a:xfrm>
            <a:off x="609600" y="4480560"/>
            <a:ext cx="1075944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de-DE" sz="1800" u="sng" kern="0" dirty="0"/>
              <a:t>Ende 2023: Einführung genomische Zuchtwertschätzung Fleischrinder</a:t>
            </a:r>
            <a:endParaRPr lang="de-DE" altLang="de-DE" sz="1600" u="sng" kern="0" dirty="0"/>
          </a:p>
        </p:txBody>
      </p:sp>
    </p:spTree>
    <p:extLst>
      <p:ext uri="{BB962C8B-B14F-4D97-AF65-F5344CB8AC3E}">
        <p14:creationId xmlns:p14="http://schemas.microsoft.com/office/powerpoint/2010/main" val="11914102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1"/>
          <p:cNvSpPr txBox="1">
            <a:spLocks noChangeArrowheads="1"/>
          </p:cNvSpPr>
          <p:nvPr/>
        </p:nvSpPr>
        <p:spPr bwMode="auto">
          <a:xfrm>
            <a:off x="2855914" y="2852738"/>
            <a:ext cx="5556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tx1"/>
                </a:solidFill>
              </a:rPr>
              <a:t>Zuchtwertschätzung Pferde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B46E756-B399-4352-4CAF-50F0FC2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DF1850-FCCA-5573-285E-57672C7BB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2421953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B217E-BD8D-FDA3-7959-7D2F59BA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Datengrundlage Zuchtwertschätzung Pferde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DF7F9-245C-4E6E-409D-D193935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2346960"/>
          </a:xfrm>
        </p:spPr>
        <p:txBody>
          <a:bodyPr/>
          <a:lstStyle/>
          <a:p>
            <a:r>
              <a:rPr lang="de-DE" dirty="0"/>
              <a:t>Daten erhoben am Einzel-Pferd</a:t>
            </a:r>
          </a:p>
          <a:p>
            <a:pPr lvl="1"/>
            <a:r>
              <a:rPr lang="de-DE" dirty="0"/>
              <a:t>Im Feld z.B. bei Zuchtstuteneintragungen</a:t>
            </a:r>
          </a:p>
          <a:p>
            <a:pPr lvl="1"/>
            <a:r>
              <a:rPr lang="de-DE" dirty="0"/>
              <a:t>Bei zentralen Prüfungen für Stuten und Pferde</a:t>
            </a:r>
          </a:p>
          <a:p>
            <a:pPr lvl="1"/>
            <a:endParaRPr lang="de-DE" dirty="0"/>
          </a:p>
          <a:p>
            <a:r>
              <a:rPr lang="de-DE" dirty="0"/>
              <a:t>Daten erfasst bei </a:t>
            </a:r>
            <a:r>
              <a:rPr lang="de-DE" dirty="0" err="1"/>
              <a:t>Tunieren</a:t>
            </a:r>
            <a:endParaRPr lang="de-DE" dirty="0"/>
          </a:p>
          <a:p>
            <a:pPr lvl="1"/>
            <a:r>
              <a:rPr lang="de-DE" dirty="0"/>
              <a:t>Turniere für Springen und Dressur</a:t>
            </a:r>
          </a:p>
          <a:p>
            <a:pPr lvl="1"/>
            <a:r>
              <a:rPr lang="de-DE" dirty="0"/>
              <a:t>Platzierung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F4E993-3BF6-5CB3-D951-282E4C54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6B55EE-301E-1F0F-27DF-3B35B3237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38</a:t>
            </a:fld>
            <a:endParaRPr lang="de-DE" altLang="de-DE"/>
          </a:p>
        </p:txBody>
      </p:sp>
      <p:pic>
        <p:nvPicPr>
          <p:cNvPr id="6" name="Picture 1029" descr="N:\ZWS\ZWPF\STAKKATO.JPG">
            <a:extLst>
              <a:ext uri="{FF2B5EF4-FFF2-40B4-BE49-F238E27FC236}">
                <a16:creationId xmlns:a16="http://schemas.microsoft.com/office/drawing/2014/main" id="{2E498BC4-1CA4-68EF-1AAC-5F707EC7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08" y="3630487"/>
            <a:ext cx="3554287" cy="26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2" descr="Q:\Bilder\Pferde\Hannover\hengste\DONGREGO.JPG">
            <a:extLst>
              <a:ext uri="{FF2B5EF4-FFF2-40B4-BE49-F238E27FC236}">
                <a16:creationId xmlns:a16="http://schemas.microsoft.com/office/drawing/2014/main" id="{7E07197F-212E-198E-49C2-B80C934C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5" y="3647440"/>
            <a:ext cx="3404132" cy="25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3425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B88EF-6319-45C6-8FA9-8C9DF602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ZWS Pferde – Merkmale und Datenumfang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443AB-A13D-4866-9672-53F61E51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7F7-5618-4F58-A2AB-A1FF60486085}" type="datetime4">
              <a:rPr lang="de-DE" altLang="en-US" smtClean="0"/>
              <a:pPr/>
              <a:t>14. August 2023</a:t>
            </a:fld>
            <a:endParaRPr lang="de-DE" alt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3CF080-26CB-42C9-9E67-F4A41BDD5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FD29C287-2F94-499E-BE1C-6981F0036066}" type="slidenum">
              <a:rPr lang="de-DE" altLang="en-US" smtClean="0"/>
              <a:pPr/>
              <a:t>39</a:t>
            </a:fld>
            <a:endParaRPr lang="de-DE" altLang="en-US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0813F7D-0F2D-4469-B342-BDB5129BE38F}"/>
              </a:ext>
            </a:extLst>
          </p:cNvPr>
          <p:cNvGraphicFramePr>
            <a:graphicFrameLocks noGrp="1"/>
          </p:cNvGraphicFramePr>
          <p:nvPr/>
        </p:nvGraphicFramePr>
        <p:xfrm>
          <a:off x="752912" y="1554997"/>
          <a:ext cx="7488832" cy="3704820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148022992"/>
                    </a:ext>
                  </a:extLst>
                </a:gridCol>
                <a:gridCol w="2111536">
                  <a:extLst>
                    <a:ext uri="{9D8B030D-6E8A-4147-A177-3AD203B41FA5}">
                      <a16:colId xmlns:a16="http://schemas.microsoft.com/office/drawing/2014/main" val="1448732709"/>
                    </a:ext>
                  </a:extLst>
                </a:gridCol>
                <a:gridCol w="2111536">
                  <a:extLst>
                    <a:ext uri="{9D8B030D-6E8A-4147-A177-3AD203B41FA5}">
                      <a16:colId xmlns:a16="http://schemas.microsoft.com/office/drawing/2014/main" val="361301443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736078098"/>
                    </a:ext>
                  </a:extLst>
                </a:gridCol>
              </a:tblGrid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ZWS 2022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Anzahl Pferde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Anzahl Leistungen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67673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Pferde insgesamt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862.774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717243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Pferde mit Eigenleistung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624.235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25.126.863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081865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Datenumfang je Merkmal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679232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TSP Springen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327.572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13.864.401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69855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TSP Dressur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279.436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6.083.537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975880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ABP Springen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256.837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4.050.502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899094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ABP Dressur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175.768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1.014.422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718672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ZSP Feld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76.799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77.010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540023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ZSP Station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22.236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22.422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713924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 Veranlagungsprüfung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5.051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5.070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257362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HLP Hengstleistungsprüfung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8.484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8.494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264739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 Sportprüfung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676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1.005</a:t>
                      </a:r>
                    </a:p>
                  </a:txBody>
                  <a:tcPr marL="4445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32246"/>
                  </a:ext>
                </a:extLst>
              </a:tr>
            </a:tbl>
          </a:graphicData>
        </a:graphic>
      </p:graphicFrame>
      <p:pic>
        <p:nvPicPr>
          <p:cNvPr id="3" name="Picture 1029" descr="N:\ZWS\ZWPF\STAKKATO.JPG">
            <a:extLst>
              <a:ext uri="{FF2B5EF4-FFF2-40B4-BE49-F238E27FC236}">
                <a16:creationId xmlns:a16="http://schemas.microsoft.com/office/drawing/2014/main" id="{7D748C1B-6215-5B10-E369-5B2C0401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25" y="2031050"/>
            <a:ext cx="1544168" cy="11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40" descr="Q:\Bilder\Pferde\Hannover\hengste\WONDERLA.JPG">
            <a:extLst>
              <a:ext uri="{FF2B5EF4-FFF2-40B4-BE49-F238E27FC236}">
                <a16:creationId xmlns:a16="http://schemas.microsoft.com/office/drawing/2014/main" id="{890F069E-526A-11E0-5419-8529E941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81" y="3843608"/>
            <a:ext cx="1478933" cy="10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41" descr="Q:\Bilder\Pferde\Hannover\hengste\ROYALDIA.JPG">
            <a:extLst>
              <a:ext uri="{FF2B5EF4-FFF2-40B4-BE49-F238E27FC236}">
                <a16:creationId xmlns:a16="http://schemas.microsoft.com/office/drawing/2014/main" id="{C6565CE0-6DCA-EAD1-D1E4-330760D0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44" y="3843608"/>
            <a:ext cx="1574449" cy="10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2" descr="Q:\Bilder\Pferde\Hannover\hengste\DONGREGO.JPG">
            <a:extLst>
              <a:ext uri="{FF2B5EF4-FFF2-40B4-BE49-F238E27FC236}">
                <a16:creationId xmlns:a16="http://schemas.microsoft.com/office/drawing/2014/main" id="{DBFEAD13-AA52-ED26-A9EB-3B6F57EF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81" y="2045018"/>
            <a:ext cx="1478933" cy="11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10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1154680-0584-4C30-A107-2E344633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52" y="1306296"/>
            <a:ext cx="8163312" cy="7092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205F65-E1AC-4276-A0A9-0E02DAAB2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060849"/>
            <a:ext cx="6895174" cy="3731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48681"/>
            <a:ext cx="9306559" cy="504825"/>
          </a:xfrm>
        </p:spPr>
        <p:txBody>
          <a:bodyPr/>
          <a:lstStyle/>
          <a:p>
            <a:r>
              <a:rPr lang="de-DE" sz="2400" dirty="0"/>
              <a:t>Entwicklung der erstmals eingesetzten Bullen über Jahre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871864" y="6525345"/>
            <a:ext cx="2133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D4427A0C-FE5D-4240-AAD4-BA1ABB53924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DB64D3F-913D-46F3-9F87-8B72B7AA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5877272"/>
            <a:ext cx="9909368" cy="648072"/>
          </a:xfrm>
        </p:spPr>
        <p:txBody>
          <a:bodyPr/>
          <a:lstStyle/>
          <a:p>
            <a:r>
              <a:rPr lang="de-DE" sz="1600" dirty="0"/>
              <a:t>Vor </a:t>
            </a:r>
            <a:r>
              <a:rPr lang="de-DE" sz="1600" dirty="0" err="1"/>
              <a:t>Genomics</a:t>
            </a:r>
            <a:r>
              <a:rPr lang="de-DE" sz="1600" dirty="0"/>
              <a:t>: ca. 1.000 TB/Jahr (20% Bes.) und 100 neue </a:t>
            </a:r>
            <a:r>
              <a:rPr lang="de-DE" sz="1600" dirty="0" err="1"/>
              <a:t>Vererber</a:t>
            </a:r>
            <a:r>
              <a:rPr lang="de-DE" sz="1600" dirty="0"/>
              <a:t>/Jahr (80% Bes.)</a:t>
            </a:r>
          </a:p>
          <a:p>
            <a:r>
              <a:rPr lang="de-DE" sz="1600" dirty="0"/>
              <a:t>Heute : ca. 250 neue genomische </a:t>
            </a:r>
            <a:r>
              <a:rPr lang="de-DE" sz="1600" dirty="0" err="1"/>
              <a:t>Vererber</a:t>
            </a:r>
            <a:r>
              <a:rPr lang="de-DE" sz="1600" dirty="0"/>
              <a:t>/Jahr</a:t>
            </a:r>
          </a:p>
        </p:txBody>
      </p:sp>
    </p:spTree>
    <p:extLst>
      <p:ext uri="{BB962C8B-B14F-4D97-AF65-F5344CB8AC3E}">
        <p14:creationId xmlns:p14="http://schemas.microsoft.com/office/powerpoint/2010/main" val="45321678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153B4-314C-4772-B7BE-6AA8217E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Schätztermin &amp; ZWS-Verfahren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9AC818-9953-4DD4-9449-76697232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EF8-4B89-4F96-A5E5-A5A081029333}" type="datetime4">
              <a:rPr lang="de-DE" altLang="en-US" smtClean="0"/>
              <a:pPr/>
              <a:t>14. August 2023</a:t>
            </a:fld>
            <a:endParaRPr lang="de-DE" alt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CF884C-0BBF-4099-B3C5-CEAD606DF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FE2A7A75-9CE0-4CB7-9747-4E68CE4B82A7}" type="slidenum">
              <a:rPr lang="de-DE" altLang="en-US" smtClean="0"/>
              <a:pPr/>
              <a:t>40</a:t>
            </a:fld>
            <a:endParaRPr lang="de-DE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FFF8E3-1C21-444B-96E2-7D8CF789833D}"/>
              </a:ext>
            </a:extLst>
          </p:cNvPr>
          <p:cNvSpPr txBox="1">
            <a:spLocks noChangeArrowheads="1"/>
          </p:cNvSpPr>
          <p:nvPr/>
        </p:nvSpPr>
        <p:spPr>
          <a:xfrm>
            <a:off x="1973315" y="1556792"/>
            <a:ext cx="8229600" cy="4032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Schätztermin einmal jährlich (i.d.R. 4. Quartal)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sz="2000" kern="0" dirty="0"/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BLUP-Verfahren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Tiermodell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Mehrmerkmals-Modell (TSP, ABP, JPF)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Wiederholbarkeitsmodell (TSP, ABP, </a:t>
            </a:r>
            <a:r>
              <a:rPr lang="de-DE" sz="2000" kern="0" dirty="0" err="1"/>
              <a:t>JPf</a:t>
            </a:r>
            <a:r>
              <a:rPr lang="de-DE" sz="2000" kern="0" dirty="0"/>
              <a:t>)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de-DE" sz="2000" kern="0" dirty="0"/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de-DE" sz="2000" kern="0" dirty="0"/>
              <a:t>Darstellung als Relativ-Zuchtwert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Basis – mittlerer Zuchtwert aller Basis-Tiere = 100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r>
              <a:rPr lang="de-DE" sz="2000" kern="0" dirty="0"/>
              <a:t>Standardisierung, wahre genetische Streuung = 20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Char char="-"/>
            </a:pP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12416711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1"/>
          <p:cNvSpPr txBox="1">
            <a:spLocks noChangeArrowheads="1"/>
          </p:cNvSpPr>
          <p:nvPr/>
        </p:nvSpPr>
        <p:spPr bwMode="auto">
          <a:xfrm>
            <a:off x="2855914" y="2852738"/>
            <a:ext cx="418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tx1"/>
                </a:solidFill>
              </a:rPr>
              <a:t>Weitere Entwicklung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B46E756-B399-4352-4CAF-50F0FC2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DF1850-FCCA-5573-285E-57672C7BB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4163242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D9C2D-024B-7198-A8D1-E4102E6D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8625A2-DBAB-17E6-F00D-14D00BA9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1409680" cy="4649788"/>
          </a:xfrm>
        </p:spPr>
        <p:txBody>
          <a:bodyPr/>
          <a:lstStyle/>
          <a:p>
            <a:r>
              <a:rPr lang="de-DE" dirty="0"/>
              <a:t>Leistungsprüfung (Milchrinder)</a:t>
            </a:r>
          </a:p>
          <a:p>
            <a:pPr lvl="1"/>
            <a:r>
              <a:rPr lang="de-DE" dirty="0"/>
              <a:t>Immer mehr Daten werden auf den Betrieben durch Technik/Sensoren erfasst</a:t>
            </a:r>
          </a:p>
          <a:p>
            <a:pPr lvl="1"/>
            <a:r>
              <a:rPr lang="de-DE" dirty="0"/>
              <a:t>Ohne direkte Beteiligung von Organisationen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 w</a:t>
            </a:r>
            <a:r>
              <a:rPr lang="de-DE" dirty="0"/>
              <a:t>ie organisieren, dass diese Daten für zentrale Auswertung zur Verfügung stehen (z.B. für Zuchtwertschätzung)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Analyse von MIR (Mid </a:t>
            </a:r>
            <a:r>
              <a:rPr lang="de-DE" dirty="0" err="1"/>
              <a:t>Infra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) Daten aus Milchproben eröffnet neue Perspektiven für Milchleistungsprüfung</a:t>
            </a:r>
          </a:p>
          <a:p>
            <a:pPr lvl="1"/>
            <a:endParaRPr lang="de-DE" dirty="0"/>
          </a:p>
          <a:p>
            <a:r>
              <a:rPr lang="de-DE" dirty="0"/>
              <a:t>Zuchtwertschätzung</a:t>
            </a:r>
          </a:p>
          <a:p>
            <a:pPr lvl="1"/>
            <a:r>
              <a:rPr lang="de-DE" dirty="0"/>
              <a:t>Für neue, wirtschaftlich wichtige Merkmale</a:t>
            </a:r>
          </a:p>
          <a:p>
            <a:pPr lvl="1"/>
            <a:r>
              <a:rPr lang="de-DE" dirty="0"/>
              <a:t>Zur Zeit bei </a:t>
            </a:r>
            <a:r>
              <a:rPr lang="de-DE" dirty="0" err="1"/>
              <a:t>vit</a:t>
            </a:r>
            <a:r>
              <a:rPr lang="de-DE" dirty="0"/>
              <a:t> in der Entwicklung: Futtereffizienz und Hitzetoleranz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 Herausforderung ist die Datenerhebung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2D64EF-D960-73E5-958C-9E5ABE67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B88DC5-5F8E-521F-A707-3FBF1D920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42</a:t>
            </a:fld>
            <a:endParaRPr lang="de-DE" alt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225D1-9B7E-B586-8207-97A91EED8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22" t="29462" r="12726" b="47639"/>
          <a:stretch/>
        </p:blipFill>
        <p:spPr>
          <a:xfrm>
            <a:off x="5461285" y="5022508"/>
            <a:ext cx="1975529" cy="12734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E07F17-743F-926B-CA90-B336DA4C2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17" y="5022508"/>
            <a:ext cx="1652753" cy="127348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EE16C25B-2866-8EF0-6439-8C1B34CD8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019" y="4714239"/>
            <a:ext cx="1149991" cy="11538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D81B7183-EE14-A11A-907D-C9BA3EF652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00"/>
          <a:stretch/>
        </p:blipFill>
        <p:spPr>
          <a:xfrm>
            <a:off x="9730595" y="5718204"/>
            <a:ext cx="729499" cy="67639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5A3FB0DF-7264-C5AE-7915-EB8FADB0C81C}"/>
              </a:ext>
            </a:extLst>
          </p:cNvPr>
          <p:cNvSpPr/>
          <p:nvPr/>
        </p:nvSpPr>
        <p:spPr bwMode="auto">
          <a:xfrm>
            <a:off x="4267200" y="5386524"/>
            <a:ext cx="677932" cy="395532"/>
          </a:xfrm>
          <a:prstGeom prst="rightArrow">
            <a:avLst/>
          </a:prstGeom>
          <a:solidFill>
            <a:srgbClr val="008D9A"/>
          </a:solidFill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hangingPunct="1">
              <a:spcBef>
                <a:spcPct val="50000"/>
              </a:spcBef>
            </a:pPr>
            <a:endParaRPr lang="de-DE" sz="2400">
              <a:latin typeface="Arial" charset="0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1BC035E-5A08-2F18-9972-58551F3E055D}"/>
              </a:ext>
            </a:extLst>
          </p:cNvPr>
          <p:cNvSpPr/>
          <p:nvPr/>
        </p:nvSpPr>
        <p:spPr bwMode="auto">
          <a:xfrm>
            <a:off x="7813040" y="5386524"/>
            <a:ext cx="677932" cy="395532"/>
          </a:xfrm>
          <a:prstGeom prst="rightArrow">
            <a:avLst/>
          </a:prstGeom>
          <a:solidFill>
            <a:srgbClr val="008D9A"/>
          </a:solidFill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hangingPunct="1">
              <a:spcBef>
                <a:spcPct val="50000"/>
              </a:spcBef>
            </a:pPr>
            <a:endParaRPr lang="de-DE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Gemischte Lernstichprobe mit Kühen- und Bullen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71600"/>
            <a:ext cx="9601200" cy="1710576"/>
          </a:xfrm>
        </p:spPr>
        <p:txBody>
          <a:bodyPr/>
          <a:lstStyle/>
          <a:p>
            <a:r>
              <a:rPr lang="de-DE" dirty="0"/>
              <a:t>Qualität/Sicherheit der genomischen Zuchtwerte hängt entscheidend vom Umfang der Lernstichprobe und der Qualität der Daten von den Lernstichprobentieren ab</a:t>
            </a:r>
          </a:p>
          <a:p>
            <a:endParaRPr lang="de-DE" dirty="0"/>
          </a:p>
          <a:p>
            <a:r>
              <a:rPr lang="de-DE" dirty="0"/>
              <a:t>Jedes typisierte Tier mit Eigenleistung (Kuh) oder </a:t>
            </a:r>
            <a:r>
              <a:rPr lang="de-DE" dirty="0" err="1"/>
              <a:t>Nachkommenleistung</a:t>
            </a:r>
            <a:r>
              <a:rPr lang="de-DE" dirty="0"/>
              <a:t> (Bulle) ist ein potenzielles Lernstichproben-Tier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08781" y="3082176"/>
            <a:ext cx="96012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00000"/>
                </a:solidFill>
              </a:rPr>
              <a:t>Umfang der gemischten Bullen + Kuh – Lernstichprobe: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08781" y="5830416"/>
            <a:ext cx="96036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00000"/>
                </a:solidFill>
              </a:rPr>
              <a:t>Insbesondere Anzahl Lernstichproben-Kühe nimmt laufend deutlich zu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D8BD968-4B01-7632-56AB-4E209721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C32CE32-515B-EDF2-8448-448725AED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30569"/>
              </p:ext>
            </p:extLst>
          </p:nvPr>
        </p:nvGraphicFramePr>
        <p:xfrm>
          <a:off x="1764081" y="3454152"/>
          <a:ext cx="6336705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196">
                  <a:extLst>
                    <a:ext uri="{9D8B030D-6E8A-4147-A177-3AD203B41FA5}">
                      <a16:colId xmlns:a16="http://schemas.microsoft.com/office/drawing/2014/main" val="776903443"/>
                    </a:ext>
                  </a:extLst>
                </a:gridCol>
                <a:gridCol w="1445891">
                  <a:extLst>
                    <a:ext uri="{9D8B030D-6E8A-4147-A177-3AD203B41FA5}">
                      <a16:colId xmlns:a16="http://schemas.microsoft.com/office/drawing/2014/main" val="3777224802"/>
                    </a:ext>
                  </a:extLst>
                </a:gridCol>
                <a:gridCol w="1442739">
                  <a:extLst>
                    <a:ext uri="{9D8B030D-6E8A-4147-A177-3AD203B41FA5}">
                      <a16:colId xmlns:a16="http://schemas.microsoft.com/office/drawing/2014/main" val="1570936103"/>
                    </a:ext>
                  </a:extLst>
                </a:gridCol>
                <a:gridCol w="1642879">
                  <a:extLst>
                    <a:ext uri="{9D8B030D-6E8A-4147-A177-3AD203B41FA5}">
                      <a16:colId xmlns:a16="http://schemas.microsoft.com/office/drawing/2014/main" val="2896110445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August 2023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KB-Bullen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Kühe/Weibl.</a:t>
                      </a:r>
                      <a:endParaRPr lang="de-DE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Gesamt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0671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 dirty="0">
                          <a:effectLst/>
                        </a:rPr>
                        <a:t>Milchleistung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456.333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504.319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26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>
                          <a:effectLst/>
                        </a:rPr>
                        <a:t>Exterieur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420.889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58831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>
                          <a:effectLst/>
                        </a:rPr>
                        <a:t>Kalbeverlauf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511.935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554.278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905912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>
                          <a:effectLst/>
                        </a:rPr>
                        <a:t>Gesundheit (Mastitis)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314.959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321.829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5868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</a:pPr>
                      <a:r>
                        <a:rPr lang="de-DE" sz="1400">
                          <a:effectLst/>
                        </a:rPr>
                        <a:t>Kälberfitness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901.642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63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581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b="0" dirty="0"/>
              <a:t>Seite </a:t>
            </a:r>
            <a:fld id="{2C901965-27A1-4CC6-BD61-1B370BE0CEF6}" type="slidenum">
              <a:rPr lang="de-DE" b="0" smtClean="0"/>
              <a:pPr eaLnBrk="1" hangingPunct="1"/>
              <a:t>6</a:t>
            </a:fld>
            <a:endParaRPr lang="de-DE" b="0" dirty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3" y="560162"/>
            <a:ext cx="8435974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Sicherheit der </a:t>
            </a:r>
            <a:r>
              <a:rPr lang="de-DE" sz="2400" dirty="0" err="1">
                <a:solidFill>
                  <a:schemeClr val="tx1"/>
                </a:solidFill>
              </a:rPr>
              <a:t>genomischen</a:t>
            </a:r>
            <a:r>
              <a:rPr lang="de-DE" sz="2400" dirty="0">
                <a:solidFill>
                  <a:schemeClr val="tx1"/>
                </a:solidFill>
              </a:rPr>
              <a:t> DEU-HOL-Zuchtwerte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539753" y="1268984"/>
            <a:ext cx="9516687" cy="4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b="0" dirty="0">
                <a:solidFill>
                  <a:schemeClr val="tx1"/>
                </a:solidFill>
              </a:rPr>
              <a:t>Die Sicherheit der jungen Kandidaten-</a:t>
            </a:r>
            <a:r>
              <a:rPr lang="de-DE" b="0" dirty="0" err="1">
                <a:solidFill>
                  <a:schemeClr val="tx1"/>
                </a:solidFill>
              </a:rPr>
              <a:t>gZW</a:t>
            </a:r>
            <a:r>
              <a:rPr lang="de-DE" b="0" dirty="0">
                <a:solidFill>
                  <a:schemeClr val="tx1"/>
                </a:solidFill>
              </a:rPr>
              <a:t> ist je nach Merkmal unterschiedlich:</a:t>
            </a:r>
          </a:p>
        </p:txBody>
      </p:sp>
      <p:sp>
        <p:nvSpPr>
          <p:cNvPr id="73735" name="Rectangle 3"/>
          <p:cNvSpPr txBox="1">
            <a:spLocks noChangeArrowheads="1"/>
          </p:cNvSpPr>
          <p:nvPr/>
        </p:nvSpPr>
        <p:spPr bwMode="auto">
          <a:xfrm>
            <a:off x="539754" y="5229200"/>
            <a:ext cx="98742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b="0" dirty="0">
                <a:solidFill>
                  <a:schemeClr val="tx1"/>
                </a:solidFill>
                <a:sym typeface="Wingdings" pitchFamily="2" charset="2"/>
              </a:rPr>
              <a:t>Relativ zu den ZW-Sicherheiten aus einem konventionellen Testeinsatz „funktioniert“ die genomische ZWS für Nutzungsdauer und Zellzahl am besten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2423593" y="1908342"/>
          <a:ext cx="7704855" cy="3032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1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Si. </a:t>
                      </a:r>
                      <a:r>
                        <a:rPr lang="de-DE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gZW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Töchter-</a:t>
                      </a:r>
                      <a:r>
                        <a:rPr lang="de-DE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Equivalent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Leistung (RZM)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40 (in 1.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Lakt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Zellzahl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(RZS)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85 (in 1.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Lakt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Gesamtexterieur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(RZE)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15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Nutzungsdauer (RZN)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100 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1.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Lakt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+ 55 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2.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Lakt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Tö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.-Fruchtbarkeit (RZR)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40 (in 1.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Lakt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Töchter-KV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de-DE" sz="16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RZKm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35 Kalbungen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direkter KV (</a:t>
                      </a:r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RZKd</a:t>
                      </a:r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175 Kälber/Nachkommen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Melkbarkeit</a:t>
                      </a:r>
                      <a:r>
                        <a:rPr lang="de-DE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(RZD)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ca. 40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8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Gesamtzuchtwert (RZG)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 bwMode="auto">
          <a:xfrm>
            <a:off x="6384032" y="3109236"/>
            <a:ext cx="3240360" cy="30087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388224" y="2492896"/>
            <a:ext cx="3236168" cy="30087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8EC28AB-B286-DB9B-CE54-F21A9116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60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854A27-0CB0-4EA7-8FC4-EA729299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05" y="3933056"/>
            <a:ext cx="2293741" cy="16545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8542899-05F8-424F-88D0-BA255CB35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50" y="1268760"/>
            <a:ext cx="2239555" cy="15957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EE52B5-E3AF-4A88-AD4A-CC08B2CB1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281" y="1287304"/>
            <a:ext cx="5995121" cy="36036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1" y="476673"/>
            <a:ext cx="8427086" cy="504825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Entwicklung Besamungen mit </a:t>
            </a:r>
            <a:r>
              <a:rPr lang="de-DE" sz="2400" dirty="0" err="1">
                <a:solidFill>
                  <a:schemeClr val="tx1"/>
                </a:solidFill>
              </a:rPr>
              <a:t>genomischen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Vererbern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8641" y="4970814"/>
            <a:ext cx="7796727" cy="1482523"/>
          </a:xfrm>
        </p:spPr>
        <p:txBody>
          <a:bodyPr/>
          <a:lstStyle/>
          <a:p>
            <a:r>
              <a:rPr lang="de-DE" sz="1600" dirty="0"/>
              <a:t>Über 80% Besamungen mit genomischen Bullen</a:t>
            </a:r>
          </a:p>
          <a:p>
            <a:r>
              <a:rPr lang="de-DE" sz="1600" dirty="0"/>
              <a:t>9 der 10 meisteingesetzten SBT-Bullen und 9 von 10 RBT-Bullen in 2021 waren genomische Bullen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970463" y="6524626"/>
            <a:ext cx="2133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D4427A0C-FE5D-4240-AAD4-BA1ABB53924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8302249" y="5604875"/>
            <a:ext cx="2293742" cy="815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de-DE" sz="1400" dirty="0">
                <a:solidFill>
                  <a:schemeClr val="tx1"/>
                </a:solidFill>
              </a:rPr>
              <a:t>Rambo PP</a:t>
            </a:r>
          </a:p>
          <a:p>
            <a:pPr eaLnBrk="1" hangingPunct="1">
              <a:spcBef>
                <a:spcPts val="0"/>
              </a:spcBef>
            </a:pPr>
            <a:r>
              <a:rPr lang="de-DE" sz="1100" b="0" dirty="0">
                <a:solidFill>
                  <a:schemeClr val="tx1"/>
                </a:solidFill>
              </a:rPr>
              <a:t>(</a:t>
            </a:r>
            <a:r>
              <a:rPr lang="de-DE" sz="1100" b="0" dirty="0" err="1">
                <a:solidFill>
                  <a:schemeClr val="tx1"/>
                </a:solidFill>
              </a:rPr>
              <a:t>Pumba</a:t>
            </a:r>
            <a:r>
              <a:rPr lang="de-DE" sz="1100" b="0" dirty="0">
                <a:solidFill>
                  <a:schemeClr val="tx1"/>
                </a:solidFill>
              </a:rPr>
              <a:t> P x </a:t>
            </a:r>
            <a:r>
              <a:rPr lang="de-DE" sz="1100" b="0" dirty="0" err="1">
                <a:solidFill>
                  <a:schemeClr val="tx1"/>
                </a:solidFill>
              </a:rPr>
              <a:t>PowerPlay</a:t>
            </a:r>
            <a:r>
              <a:rPr lang="de-DE" sz="11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de-DE" sz="1100" dirty="0">
                <a:solidFill>
                  <a:schemeClr val="tx1"/>
                </a:solidFill>
              </a:rPr>
              <a:t>17.801 Erstbesamungen in</a:t>
            </a:r>
            <a:r>
              <a:rPr lang="de-DE" sz="1100" dirty="0">
                <a:solidFill>
                  <a:srgbClr val="000000"/>
                </a:solidFill>
              </a:rPr>
              <a:t> </a:t>
            </a:r>
            <a:r>
              <a:rPr lang="de-DE" sz="1100" dirty="0">
                <a:solidFill>
                  <a:schemeClr val="tx1"/>
                </a:solidFill>
              </a:rPr>
              <a:t>2021</a:t>
            </a:r>
          </a:p>
          <a:p>
            <a:pPr eaLnBrk="1" hangingPunct="1">
              <a:spcBef>
                <a:spcPts val="0"/>
              </a:spcBef>
            </a:pPr>
            <a:r>
              <a:rPr lang="de-DE" sz="1100" dirty="0">
                <a:solidFill>
                  <a:schemeClr val="tx1"/>
                </a:solidFill>
              </a:rPr>
              <a:t>#1 meisteingesetzte RBT-Bullen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8298773" y="2970559"/>
            <a:ext cx="2293743" cy="815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de-DE" sz="1400" dirty="0" err="1">
                <a:solidFill>
                  <a:schemeClr val="tx1"/>
                </a:solidFill>
              </a:rPr>
              <a:t>Huracan</a:t>
            </a:r>
            <a:endParaRPr lang="de-DE" sz="1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de-DE" sz="1100" b="0" dirty="0">
                <a:solidFill>
                  <a:schemeClr val="tx1"/>
                </a:solidFill>
              </a:rPr>
              <a:t>(Hagar x </a:t>
            </a:r>
            <a:r>
              <a:rPr lang="de-DE" sz="1100" b="0" dirty="0" err="1">
                <a:solidFill>
                  <a:schemeClr val="tx1"/>
                </a:solidFill>
              </a:rPr>
              <a:t>Penley</a:t>
            </a:r>
            <a:r>
              <a:rPr lang="de-DE" sz="11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de-DE" sz="1100" dirty="0">
                <a:solidFill>
                  <a:schemeClr val="tx1"/>
                </a:solidFill>
              </a:rPr>
              <a:t>24.675 Erstbesamungen in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de-DE" sz="1100" dirty="0">
                <a:solidFill>
                  <a:schemeClr val="tx1"/>
                </a:solidFill>
              </a:rPr>
              <a:t>2021</a:t>
            </a:r>
          </a:p>
          <a:p>
            <a:pPr eaLnBrk="1" hangingPunct="1">
              <a:spcBef>
                <a:spcPts val="0"/>
              </a:spcBef>
            </a:pPr>
            <a:r>
              <a:rPr lang="de-DE" sz="1100" dirty="0">
                <a:solidFill>
                  <a:schemeClr val="tx1"/>
                </a:solidFill>
              </a:rPr>
              <a:t>#1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meisteingesetzte</a:t>
            </a:r>
            <a:r>
              <a:rPr lang="en-US" sz="1100" dirty="0">
                <a:solidFill>
                  <a:srgbClr val="000000"/>
                </a:solidFill>
              </a:rPr>
              <a:t> Bullen SBT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39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CED1-8A4A-452B-B069-9D7F42EE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Verdopplung Zuchtfortschritt durch </a:t>
            </a:r>
            <a:r>
              <a:rPr lang="de-DE" dirty="0" err="1"/>
              <a:t>Genomics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4EC9D-06E9-4326-A79C-EFC34AB7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9601200" cy="288925"/>
          </a:xfrm>
        </p:spPr>
        <p:txBody>
          <a:bodyPr/>
          <a:lstStyle/>
          <a:p>
            <a:r>
              <a:rPr lang="de-DE" dirty="0"/>
              <a:t>Alle SBT-Besamungen im Kalenderjahr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115B2-D011-4357-9822-6A13B3C5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011C2-4AC6-48E4-8237-B8F30C40978D}" type="datetime4">
              <a:rPr lang="de-DE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AFFDBC-3D92-49C3-B69D-4C29AF96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Arial" charset="0"/>
              </a:rPr>
              <a:t>Seite </a:t>
            </a:r>
            <a:fld id="{D4427A0C-FE5D-4240-AAD4-BA1ABB539248}" type="slidenum">
              <a:rPr lang="de-DE">
                <a:solidFill>
                  <a:srgbClr val="FFFFFF"/>
                </a:solidFill>
                <a:latin typeface="Arial" charset="0"/>
              </a:rPr>
              <a:pPr>
                <a:defRPr/>
              </a:pPr>
              <a:t>8</a:t>
            </a:fld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9FEB7C-0191-4FDC-BD7B-C5EBD672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988840"/>
            <a:ext cx="7530975" cy="3672408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40CA51E-532A-4E8E-82D0-DDB5AF35E309}"/>
              </a:ext>
            </a:extLst>
          </p:cNvPr>
          <p:cNvGrpSpPr/>
          <p:nvPr/>
        </p:nvGrpSpPr>
        <p:grpSpPr>
          <a:xfrm>
            <a:off x="3431704" y="2462752"/>
            <a:ext cx="723522" cy="2232248"/>
            <a:chOff x="2428829" y="2492896"/>
            <a:chExt cx="723522" cy="2232248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498D21A6-5FDE-4AF4-92BB-F0AC98A81C66}"/>
                </a:ext>
              </a:extLst>
            </p:cNvPr>
            <p:cNvCxnSpPr/>
            <p:nvPr/>
          </p:nvCxnSpPr>
          <p:spPr bwMode="auto">
            <a:xfrm>
              <a:off x="3151936" y="2492896"/>
              <a:ext cx="0" cy="2232248"/>
            </a:xfrm>
            <a:prstGeom prst="lin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D19B7A3-A55F-4E44-B887-76F8940EF297}"/>
                </a:ext>
              </a:extLst>
            </p:cNvPr>
            <p:cNvSpPr txBox="1"/>
            <p:nvPr/>
          </p:nvSpPr>
          <p:spPr bwMode="auto">
            <a:xfrm>
              <a:off x="2428829" y="2506285"/>
              <a:ext cx="723522" cy="1615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D9A"/>
              </a:solidFill>
              <a:miter lim="800000"/>
              <a:headEnd/>
              <a:tailEnd/>
            </a:ln>
            <a:effectLst/>
          </p:spPr>
          <p:txBody>
            <a:bodyPr vert="horz" wrap="non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8D9A"/>
                </a:buClr>
                <a:defRPr/>
              </a:pPr>
              <a:r>
                <a:rPr lang="de-DE" sz="1050" b="1" dirty="0" err="1">
                  <a:solidFill>
                    <a:srgbClr val="000000"/>
                  </a:solidFill>
                  <a:latin typeface="Arial" charset="0"/>
                </a:rPr>
                <a:t>Genomics</a:t>
              </a:r>
              <a:endParaRPr lang="de-DE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F9BB117-1286-4B2A-BB6D-0B51618EDDAF}"/>
              </a:ext>
            </a:extLst>
          </p:cNvPr>
          <p:cNvGrpSpPr/>
          <p:nvPr/>
        </p:nvGrpSpPr>
        <p:grpSpPr>
          <a:xfrm>
            <a:off x="4835202" y="2461080"/>
            <a:ext cx="1692846" cy="2233920"/>
            <a:chOff x="3741333" y="2461080"/>
            <a:chExt cx="1692846" cy="223392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DE56D9F-4AE5-4D11-987B-D343F0762A8C}"/>
                </a:ext>
              </a:extLst>
            </p:cNvPr>
            <p:cNvCxnSpPr/>
            <p:nvPr/>
          </p:nvCxnSpPr>
          <p:spPr bwMode="auto">
            <a:xfrm>
              <a:off x="4458128" y="2462752"/>
              <a:ext cx="0" cy="2232248"/>
            </a:xfrm>
            <a:prstGeom prst="lin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894AE5C-4AC3-49D5-AA0D-49B5C35B20BC}"/>
                </a:ext>
              </a:extLst>
            </p:cNvPr>
            <p:cNvSpPr txBox="1"/>
            <p:nvPr/>
          </p:nvSpPr>
          <p:spPr bwMode="auto">
            <a:xfrm>
              <a:off x="3741333" y="2462752"/>
              <a:ext cx="70909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non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8D9A"/>
                </a:buClr>
                <a:defRPr/>
              </a:pPr>
              <a:r>
                <a:rPr lang="de-DE" sz="1100" b="1" dirty="0" err="1">
                  <a:solidFill>
                    <a:srgbClr val="000000"/>
                  </a:solidFill>
                  <a:latin typeface="Arial" charset="0"/>
                </a:rPr>
                <a:t>tö.gepr</a:t>
              </a:r>
              <a:r>
                <a:rPr lang="de-DE" sz="1100" b="1" dirty="0">
                  <a:solidFill>
                    <a:srgbClr val="000000"/>
                  </a:solidFill>
                  <a:latin typeface="Arial" charset="0"/>
                </a:rPr>
                <a:t>. &lt;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76FE756-B901-44A2-832B-CCC82D326726}"/>
                </a:ext>
              </a:extLst>
            </p:cNvPr>
            <p:cNvSpPr txBox="1"/>
            <p:nvPr/>
          </p:nvSpPr>
          <p:spPr bwMode="auto">
            <a:xfrm>
              <a:off x="4495854" y="2461080"/>
              <a:ext cx="93832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non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8D9A"/>
                </a:buClr>
                <a:defRPr/>
              </a:pPr>
              <a:r>
                <a:rPr lang="de-DE" sz="1100" b="1" dirty="0">
                  <a:solidFill>
                    <a:srgbClr val="000000"/>
                  </a:solidFill>
                  <a:latin typeface="Arial" charset="0"/>
                </a:rPr>
                <a:t>&gt; genomisch</a:t>
              </a: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BE2D2EB8-7753-4783-953D-1867000E5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176" y="2090993"/>
            <a:ext cx="3016448" cy="2922184"/>
          </a:xfrm>
          <a:prstGeom prst="rect">
            <a:avLst/>
          </a:prstGeom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45252B4-654B-44EE-AEE0-3E64C648FF8E}"/>
              </a:ext>
            </a:extLst>
          </p:cNvPr>
          <p:cNvSpPr txBox="1">
            <a:spLocks/>
          </p:cNvSpPr>
          <p:nvPr/>
        </p:nvSpPr>
        <p:spPr bwMode="auto">
          <a:xfrm>
            <a:off x="711200" y="5876380"/>
            <a:ext cx="949989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kern="0" dirty="0">
                <a:solidFill>
                  <a:srgbClr val="000000"/>
                </a:solidFill>
                <a:latin typeface="Arial"/>
              </a:rPr>
              <a:t>Verdoppelung des Zuchtfortschritts durch 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Genomics</a:t>
            </a:r>
            <a:r>
              <a:rPr lang="de-DE" kern="0" dirty="0">
                <a:solidFill>
                  <a:srgbClr val="000000"/>
                </a:solidFill>
                <a:latin typeface="Arial"/>
              </a:rPr>
              <a:t> ist wahr geworden</a:t>
            </a:r>
          </a:p>
        </p:txBody>
      </p:sp>
    </p:spTree>
    <p:extLst>
      <p:ext uri="{BB962C8B-B14F-4D97-AF65-F5344CB8AC3E}">
        <p14:creationId xmlns:p14="http://schemas.microsoft.com/office/powerpoint/2010/main" val="42819880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Genomisches Herdenmanagement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094912" cy="64807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Stand 12. Juni 2023: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56" y="1916832"/>
            <a:ext cx="2993631" cy="936104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09600" y="2131640"/>
            <a:ext cx="10094912" cy="403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2.503 Betriebe </a:t>
            </a:r>
          </a:p>
          <a:p>
            <a:pPr lvl="1"/>
            <a:r>
              <a:rPr lang="de-DE" kern="0" dirty="0"/>
              <a:t>Zuwachs ca. 15-20 Betriebe/Monat</a:t>
            </a:r>
          </a:p>
          <a:p>
            <a:pPr lvl="1"/>
            <a:endParaRPr lang="de-DE" kern="0" dirty="0"/>
          </a:p>
          <a:p>
            <a:r>
              <a:rPr lang="de-DE" kern="0" dirty="0"/>
              <a:t>Davon 2.115 DEU-Betriebe mit 23,1% aller HB-Kühe</a:t>
            </a:r>
          </a:p>
          <a:p>
            <a:pPr lvl="1"/>
            <a:r>
              <a:rPr lang="de-DE" kern="0" dirty="0"/>
              <a:t>388 ausländische Betriebe mit Herdentypisierung</a:t>
            </a:r>
          </a:p>
          <a:p>
            <a:endParaRPr lang="de-DE" kern="0" dirty="0"/>
          </a:p>
          <a:p>
            <a:r>
              <a:rPr lang="de-DE" kern="0" dirty="0"/>
              <a:t>735 Betriebe angemeldet für Gesundheitsdaten-Lieferung </a:t>
            </a:r>
          </a:p>
          <a:p>
            <a:pPr marL="0" indent="0">
              <a:buNone/>
            </a:pPr>
            <a:endParaRPr lang="de-DE" kern="0" dirty="0"/>
          </a:p>
          <a:p>
            <a:r>
              <a:rPr lang="de-DE" kern="0" dirty="0"/>
              <a:t>971.818 Weibliche typisiert</a:t>
            </a:r>
          </a:p>
          <a:p>
            <a:endParaRPr lang="de-DE" kern="0" dirty="0">
              <a:solidFill>
                <a:srgbClr val="FF0000"/>
              </a:solidFill>
            </a:endParaRPr>
          </a:p>
          <a:p>
            <a:r>
              <a:rPr lang="de-DE" kern="0" dirty="0"/>
              <a:t>411.964 typisierte Kühe gekalbt und mit 100-Tage-Leistung</a:t>
            </a:r>
          </a:p>
          <a:p>
            <a:pPr lvl="1"/>
            <a:r>
              <a:rPr lang="de-DE" kern="0" dirty="0"/>
              <a:t>Lernstichproben-Kühe für genomisches Schätzsystem (04-2023)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E0A09E2-A997-4EB6-9F43-DF170C24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/>
              <a:pPr>
                <a:defRPr/>
              </a:pPr>
              <a:t>14. August 2023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A4094B29-3406-41A5-8E49-BAF8CB212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D4427A0C-FE5D-4240-AAD4-BA1ABB53924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1298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it-ppt-template-wiss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-template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ICAR_RGB-colors">
      <a:dk1>
        <a:sysClr val="windowText" lastClr="000000"/>
      </a:dk1>
      <a:lt1>
        <a:sysClr val="window" lastClr="FFFFFF"/>
      </a:lt1>
      <a:dk2>
        <a:srgbClr val="002B55"/>
      </a:dk2>
      <a:lt2>
        <a:srgbClr val="EEECE1"/>
      </a:lt2>
      <a:accent1>
        <a:srgbClr val="0084CA"/>
      </a:accent1>
      <a:accent2>
        <a:srgbClr val="002B55"/>
      </a:accent2>
      <a:accent3>
        <a:srgbClr val="FF6600"/>
      </a:accent3>
      <a:accent4>
        <a:srgbClr val="C8C8C8"/>
      </a:accent4>
      <a:accent5>
        <a:srgbClr val="00AFFF"/>
      </a:accent5>
      <a:accent6>
        <a:srgbClr val="F79646"/>
      </a:accent6>
      <a:hlink>
        <a:srgbClr val="FF66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C539B364DF84F8D0FBC8381FAE62F" ma:contentTypeVersion="2" ma:contentTypeDescription="Ein neues Dokument erstellen." ma:contentTypeScope="" ma:versionID="c0832b6096f4c06e83f688c368414078">
  <xsd:schema xmlns:xsd="http://www.w3.org/2001/XMLSchema" xmlns:xs="http://www.w3.org/2001/XMLSchema" xmlns:p="http://schemas.microsoft.com/office/2006/metadata/properties" xmlns:ns2="cd78171f-6185-4bdc-8466-81ac55b065b7" targetNamespace="http://schemas.microsoft.com/office/2006/metadata/properties" ma:root="true" ma:fieldsID="8625b2b925bc18e64bc62b747ac50137" ns2:_="">
    <xsd:import namespace="cd78171f-6185-4bdc-8466-81ac55b06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8171f-6185-4bdc-8466-81ac55b0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978870-23FE-42F2-A388-937DBDB2B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4F8B4-6943-40E2-AC1E-9ECBD4E89F7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d78171f-6185-4bdc-8466-81ac55b065b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7B5C2D-C615-46F9-A256-4F41DF744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8171f-6185-4bdc-8466-81ac55b06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2064</Words>
  <Application>Microsoft Office PowerPoint</Application>
  <PresentationFormat>Breitbild</PresentationFormat>
  <Paragraphs>484</Paragraphs>
  <Slides>42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Symbol</vt:lpstr>
      <vt:lpstr>Wingdings</vt:lpstr>
      <vt:lpstr>vit-ppt-template-wiss</vt:lpstr>
      <vt:lpstr>vit-template</vt:lpstr>
      <vt:lpstr>Aangepast ontwerp</vt:lpstr>
      <vt:lpstr>PowerPoint-Präsentation</vt:lpstr>
      <vt:lpstr>Genomische Selektion: Revolution in der Rinderzucht</vt:lpstr>
      <vt:lpstr>Genomische Zuchtwertschätzung</vt:lpstr>
      <vt:lpstr>Entwicklung der erstmals eingesetzten Bullen über Jahre</vt:lpstr>
      <vt:lpstr>Gemischte Lernstichprobe mit Kühen- und Bullen</vt:lpstr>
      <vt:lpstr>Sicherheit der genomischen DEU-HOL-Zuchtwerte</vt:lpstr>
      <vt:lpstr>Entwicklung Besamungen mit genomischen Vererbern</vt:lpstr>
      <vt:lpstr>Verdopplung Zuchtfortschritt durch Genomics</vt:lpstr>
      <vt:lpstr>Genomisches Herdenmanagement</vt:lpstr>
      <vt:lpstr>Entwicklung Herdentypisierung und Umfang genomische Lernstichprobe</vt:lpstr>
      <vt:lpstr>Verteilung gRZG über alle KuhVisions-Betriebe</vt:lpstr>
      <vt:lpstr>Projekt KuhVision: praktische Umsetzung</vt:lpstr>
      <vt:lpstr>Ohrmarken werden für alle neuen Kälber automatisch zugeschickt</vt:lpstr>
      <vt:lpstr>Herdentypisierung: Informations-Bereitstellung</vt:lpstr>
      <vt:lpstr>Genomisches Herdenmanagement</vt:lpstr>
      <vt:lpstr>Praxis-Validierung Selektion weiblicher Jungtiere</vt:lpstr>
      <vt:lpstr>Praxis-Validierung</vt:lpstr>
      <vt:lpstr>Praxis-Validierung</vt:lpstr>
      <vt:lpstr>Praxis-Validierung</vt:lpstr>
      <vt:lpstr>Praxis-Validierung</vt:lpstr>
      <vt:lpstr>Praxis-Validierung</vt:lpstr>
      <vt:lpstr>Praxis-Validierung</vt:lpstr>
      <vt:lpstr>Herdentypisierung: weitere Vorteile</vt:lpstr>
      <vt:lpstr>Herdentypisierung: weitere Vorteile</vt:lpstr>
      <vt:lpstr>Genomisches Herdenmangement</vt:lpstr>
      <vt:lpstr>Entwicklung Beef-on-Dairy Besamungen</vt:lpstr>
      <vt:lpstr>Anteil gesextes Sperma an allen Reinzucht-Besamungen</vt:lpstr>
      <vt:lpstr>Definition und Umsetzung betriebliche Selektionsstrategien</vt:lpstr>
      <vt:lpstr>Definition und Umsetzung betriebliche Selektionsstrategien</vt:lpstr>
      <vt:lpstr>Genomisches Herdenmanagement</vt:lpstr>
      <vt:lpstr>vit: ICAR anerkannt für Abstammungskontrolle aus SNP </vt:lpstr>
      <vt:lpstr>vit: ICAR anerkannt für Abstammungskontrolle aus SNP </vt:lpstr>
      <vt:lpstr>PowerPoint-Präsentation</vt:lpstr>
      <vt:lpstr>Fleischrassenverteilung Deutschland</vt:lpstr>
      <vt:lpstr>PowerPoint-Präsentation</vt:lpstr>
      <vt:lpstr>Zuchtwerte Fleischrinder</vt:lpstr>
      <vt:lpstr>PowerPoint-Präsentation</vt:lpstr>
      <vt:lpstr>Datengrundlage Zuchtwertschätzung Pferde</vt:lpstr>
      <vt:lpstr>ZWS Pferde – Merkmale und Datenumfang</vt:lpstr>
      <vt:lpstr>Schätztermin &amp; ZWS-Verfahren</vt:lpstr>
      <vt:lpstr>PowerPoint-Präsentation</vt:lpstr>
      <vt:lpstr>Weitere Entwicklung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Polman Leen</dc:creator>
  <cp:lastModifiedBy>Rensing Stefan</cp:lastModifiedBy>
  <cp:revision>275</cp:revision>
  <dcterms:created xsi:type="dcterms:W3CDTF">2022-03-14T12:28:34Z</dcterms:created>
  <dcterms:modified xsi:type="dcterms:W3CDTF">2023-08-14T16:48:23Z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0x010100920C539B364DF84F8D0FBC8381FAE62F</vt:lpwstr>
  </property>
</Properties>
</file>