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2" r:id="rId4"/>
  </p:sldMasterIdLst>
  <p:notesMasterIdLst>
    <p:notesMasterId r:id="rId23"/>
  </p:notesMasterIdLst>
  <p:sldIdLst>
    <p:sldId id="333" r:id="rId5"/>
    <p:sldId id="336" r:id="rId6"/>
    <p:sldId id="337" r:id="rId7"/>
    <p:sldId id="338" r:id="rId8"/>
    <p:sldId id="339" r:id="rId9"/>
    <p:sldId id="340" r:id="rId10"/>
    <p:sldId id="341" r:id="rId11"/>
    <p:sldId id="342" r:id="rId12"/>
    <p:sldId id="351" r:id="rId13"/>
    <p:sldId id="343" r:id="rId14"/>
    <p:sldId id="344" r:id="rId15"/>
    <p:sldId id="345" r:id="rId16"/>
    <p:sldId id="346" r:id="rId17"/>
    <p:sldId id="347" r:id="rId18"/>
    <p:sldId id="348" r:id="rId19"/>
    <p:sldId id="349" r:id="rId20"/>
    <p:sldId id="350" r:id="rId21"/>
    <p:sldId id="332" r:id="rId22"/>
  </p:sldIdLst>
  <p:sldSz cx="9144000" cy="5143500" type="screen16x9"/>
  <p:notesSz cx="6858000" cy="9144000"/>
  <p:custShowLst>
    <p:custShow name="Office Design Farben" id="0">
      <p:sldLst/>
    </p:custShow>
    <p:custShow name="PowerPoint Folienlayout" id="1">
      <p:sldLst/>
    </p:custShow>
  </p:custShow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757"/>
    <a:srgbClr val="1F8743"/>
    <a:srgbClr val="595959"/>
    <a:srgbClr val="C0003C"/>
    <a:srgbClr val="5F306E"/>
    <a:srgbClr val="0077B6"/>
    <a:srgbClr val="17365D"/>
    <a:srgbClr val="E6F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5824" autoAdjust="0"/>
  </p:normalViewPr>
  <p:slideViewPr>
    <p:cSldViewPr>
      <p:cViewPr varScale="1">
        <p:scale>
          <a:sx n="120" d="100"/>
          <a:sy n="120" d="100"/>
        </p:scale>
        <p:origin x="235" y="77"/>
      </p:cViewPr>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0" d="100"/>
          <a:sy n="80" d="100"/>
        </p:scale>
        <p:origin x="391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AB78E-8AA5-408A-ACE1-A0C29651DE35}" type="datetimeFigureOut">
              <a:rPr lang="de-DE" smtClean="0"/>
              <a:t>07.08.2023</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352FF7-1CA1-4092-9374-FB4149A28233}" type="slidenum">
              <a:rPr lang="de-DE" smtClean="0"/>
              <a:t>‹Nr.›</a:t>
            </a:fld>
            <a:endParaRPr lang="de-DE"/>
          </a:p>
        </p:txBody>
      </p:sp>
    </p:spTree>
    <p:extLst>
      <p:ext uri="{BB962C8B-B14F-4D97-AF65-F5344CB8AC3E}">
        <p14:creationId xmlns:p14="http://schemas.microsoft.com/office/powerpoint/2010/main" val="9604916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rgbClr val="004757"/>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adec="http://schemas.microsoft.com/office/drawing/2017/decorative" xmlns="" val="1"/>
              </a:ext>
            </a:extLst>
          </p:cNvPr>
          <p:cNvSpPr/>
          <p:nvPr userDrawn="1"/>
        </p:nvSpPr>
        <p:spPr bwMode="gray">
          <a:xfrm>
            <a:off x="204788" y="145256"/>
            <a:ext cx="8729663" cy="138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62" y="1681200"/>
            <a:ext cx="7631937" cy="1215000"/>
          </a:xfrm>
        </p:spPr>
        <p:txBody>
          <a:bodyPr anchor="b" anchorCtr="0"/>
          <a:lstStyle>
            <a:lvl1pPr algn="l">
              <a:defRPr sz="3000">
                <a:solidFill>
                  <a:schemeClr val="bg1"/>
                </a:solidFill>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1008062" y="3038400"/>
            <a:ext cx="7631938" cy="1081522"/>
          </a:xfrm>
        </p:spPr>
        <p:txBody>
          <a:bodyPr lIns="0"/>
          <a:lstStyle>
            <a:lvl1pPr marL="0" indent="0" algn="l">
              <a:lnSpc>
                <a:spcPts val="1800"/>
              </a:lnSpc>
              <a:buNone/>
              <a:defRPr sz="1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10" name="Grafik 9" descr="Logo Bundesministerium für Ernährung und Landwirtschaft" title="Logo BMEL">
            <a:extLst>
              <a:ext uri="{FF2B5EF4-FFF2-40B4-BE49-F238E27FC236}">
                <a16:creationId xmlns:a16="http://schemas.microsoft.com/office/drawing/2014/main" id="{0CBA5DBD-8FFB-4503-86A5-3EF7DBE514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6" name="Grafik 5" descr="Informationskanäle des Bundesministeriums für Ernährung und Landwirtschaft:&#10;Webseite: www.bmel.de&#10;Twitter: @bmel&#10;Instagram: Lebensministerium&#10;YouTube&#10;&#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000" y="4284000"/>
            <a:ext cx="1620358" cy="291569"/>
          </a:xfrm>
          <a:prstGeom prst="rect">
            <a:avLst/>
          </a:prstGeom>
        </p:spPr>
      </p:pic>
    </p:spTree>
    <p:extLst>
      <p:ext uri="{BB962C8B-B14F-4D97-AF65-F5344CB8AC3E}">
        <p14:creationId xmlns:p14="http://schemas.microsoft.com/office/powerpoint/2010/main" val="3577004645"/>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26152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r>
              <a:rPr lang="en-US" smtClean="0"/>
              <a:t>BMEL | Titel | TT.MM.JJJJ |</a:t>
            </a:r>
            <a:endParaRPr lang="en-US"/>
          </a:p>
        </p:txBody>
      </p:sp>
      <p:sp>
        <p:nvSpPr>
          <p:cNvPr id="4" name="Foliennummernplatzhalter 3"/>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2711885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Bilder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0BD12337-488C-487E-A593-E9961127ADA3}"/>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9" name="Bildplatzhalter 8">
            <a:extLst>
              <a:ext uri="{FF2B5EF4-FFF2-40B4-BE49-F238E27FC236}">
                <a16:creationId xmlns:a16="http://schemas.microsoft.com/office/drawing/2014/main" id="{6F537D63-2C67-48D2-8F15-56C74D1C7869}"/>
              </a:ext>
            </a:extLst>
          </p:cNvPr>
          <p:cNvSpPr>
            <a:spLocks noGrp="1"/>
          </p:cNvSpPr>
          <p:nvPr>
            <p:ph type="pic" sz="quarter" idx="15"/>
          </p:nvPr>
        </p:nvSpPr>
        <p:spPr>
          <a:xfrm>
            <a:off x="504000" y="1276350"/>
            <a:ext cx="2484437" cy="1528763"/>
          </a:xfrm>
        </p:spPr>
        <p:txBody>
          <a:bodyPr/>
          <a:lstStyle/>
          <a:p>
            <a:r>
              <a:rPr lang="de-DE" smtClean="0"/>
              <a:t>Bild durch Klicken auf Symbol hinzufügen</a:t>
            </a:r>
            <a:endParaRPr lang="de-DE" dirty="0"/>
          </a:p>
        </p:txBody>
      </p:sp>
      <p:sp>
        <p:nvSpPr>
          <p:cNvPr id="12" name="Textplatzhalter 11">
            <a:extLst>
              <a:ext uri="{FF2B5EF4-FFF2-40B4-BE49-F238E27FC236}">
                <a16:creationId xmlns:a16="http://schemas.microsoft.com/office/drawing/2014/main" id="{3FEA4F28-DE48-44A3-B193-A66DA78ECFAA}"/>
              </a:ext>
            </a:extLst>
          </p:cNvPr>
          <p:cNvSpPr>
            <a:spLocks noGrp="1"/>
          </p:cNvSpPr>
          <p:nvPr>
            <p:ph type="body" sz="quarter" idx="13" hasCustomPrompt="1"/>
          </p:nvPr>
        </p:nvSpPr>
        <p:spPr>
          <a:xfrm>
            <a:off x="503999" y="3183818"/>
            <a:ext cx="2483676" cy="490871"/>
          </a:xfrm>
        </p:spPr>
        <p:txBody>
          <a:bodyPr lIns="0" tIns="0" rIns="0" bIns="0">
            <a:noAutofit/>
          </a:bodyPr>
          <a:lstStyle>
            <a:lvl1pPr>
              <a:lnSpc>
                <a:spcPts val="1440"/>
              </a:lnSpc>
              <a:spcBef>
                <a:spcPts val="0"/>
              </a:spcBef>
              <a:defRPr sz="1200" i="0">
                <a:latin typeface="+mn-lt"/>
              </a:defRPr>
            </a:lvl1pPr>
          </a:lstStyle>
          <a:p>
            <a:pPr lvl="0"/>
            <a:r>
              <a:rPr lang="de-DE" dirty="0"/>
              <a:t>Bildunterschrift hinzufügen</a:t>
            </a:r>
          </a:p>
        </p:txBody>
      </p:sp>
      <p:sp>
        <p:nvSpPr>
          <p:cNvPr id="11" name="Bildplatzhalter 10">
            <a:extLst>
              <a:ext uri="{FF2B5EF4-FFF2-40B4-BE49-F238E27FC236}">
                <a16:creationId xmlns:a16="http://schemas.microsoft.com/office/drawing/2014/main" id="{64466439-DFAC-4C5A-88EC-11EF813BCBFC}"/>
              </a:ext>
            </a:extLst>
          </p:cNvPr>
          <p:cNvSpPr>
            <a:spLocks noGrp="1"/>
          </p:cNvSpPr>
          <p:nvPr>
            <p:ph type="pic" sz="quarter" idx="16"/>
          </p:nvPr>
        </p:nvSpPr>
        <p:spPr>
          <a:xfrm>
            <a:off x="3347963" y="1276350"/>
            <a:ext cx="2448000" cy="1528763"/>
          </a:xfrm>
        </p:spPr>
        <p:txBody>
          <a:bodyPr/>
          <a:lstStyle/>
          <a:p>
            <a:r>
              <a:rPr lang="de-DE" smtClean="0"/>
              <a:t>Bild durch Klicken auf Symbol hinzufügen</a:t>
            </a:r>
            <a:endParaRPr lang="de-DE" dirty="0"/>
          </a:p>
        </p:txBody>
      </p:sp>
      <p:sp>
        <p:nvSpPr>
          <p:cNvPr id="14" name="Textplatzhalter 13">
            <a:extLst>
              <a:ext uri="{FF2B5EF4-FFF2-40B4-BE49-F238E27FC236}">
                <a16:creationId xmlns:a16="http://schemas.microsoft.com/office/drawing/2014/main" id="{8959B009-0A34-4B48-AA21-935FE85C27BB}"/>
              </a:ext>
            </a:extLst>
          </p:cNvPr>
          <p:cNvSpPr>
            <a:spLocks noGrp="1"/>
          </p:cNvSpPr>
          <p:nvPr>
            <p:ph type="body" sz="quarter" idx="14" hasCustomPrompt="1"/>
          </p:nvPr>
        </p:nvSpPr>
        <p:spPr>
          <a:xfrm>
            <a:off x="3348000" y="3183818"/>
            <a:ext cx="2448000" cy="490870"/>
          </a:xfrm>
        </p:spPr>
        <p:txBody>
          <a:bodyPr lIns="0" tIns="0" rIns="0" bIns="0">
            <a:noAutofit/>
          </a:bodyPr>
          <a:lstStyle>
            <a:lvl1pPr>
              <a:lnSpc>
                <a:spcPts val="1440"/>
              </a:lnSpc>
              <a:spcBef>
                <a:spcPts val="0"/>
              </a:spcBef>
              <a:defRPr sz="1200" i="0">
                <a:latin typeface="+mn-lt"/>
              </a:defRPr>
            </a:lvl1pPr>
          </a:lstStyle>
          <a:p>
            <a:pPr lvl="0"/>
            <a:r>
              <a:rPr lang="de-DE" dirty="0"/>
              <a:t>Bildunterschrift hinzufügen</a:t>
            </a:r>
          </a:p>
        </p:txBody>
      </p:sp>
      <p:sp>
        <p:nvSpPr>
          <p:cNvPr id="15" name="Bildplatzhalter 14">
            <a:extLst>
              <a:ext uri="{FF2B5EF4-FFF2-40B4-BE49-F238E27FC236}">
                <a16:creationId xmlns:a16="http://schemas.microsoft.com/office/drawing/2014/main" id="{4D78F6C0-78A8-44BF-A645-B957C9478962}"/>
              </a:ext>
            </a:extLst>
          </p:cNvPr>
          <p:cNvSpPr>
            <a:spLocks noGrp="1"/>
          </p:cNvSpPr>
          <p:nvPr>
            <p:ph type="pic" sz="quarter" idx="17"/>
          </p:nvPr>
        </p:nvSpPr>
        <p:spPr>
          <a:xfrm>
            <a:off x="6156763" y="1276350"/>
            <a:ext cx="2484000" cy="1528763"/>
          </a:xfrm>
        </p:spPr>
        <p:txBody>
          <a:bodyPr/>
          <a:lstStyle/>
          <a:p>
            <a:r>
              <a:rPr lang="de-DE" smtClean="0"/>
              <a:t>Bild durch Klicken auf Symbol hinzufügen</a:t>
            </a:r>
            <a:endParaRPr lang="de-DE" dirty="0"/>
          </a:p>
        </p:txBody>
      </p:sp>
      <p:sp>
        <p:nvSpPr>
          <p:cNvPr id="17" name="Textplatzhalter 16">
            <a:extLst>
              <a:ext uri="{FF2B5EF4-FFF2-40B4-BE49-F238E27FC236}">
                <a16:creationId xmlns:a16="http://schemas.microsoft.com/office/drawing/2014/main" id="{3EC5493C-7724-4D8C-AE5A-B39744C57E38}"/>
              </a:ext>
            </a:extLst>
          </p:cNvPr>
          <p:cNvSpPr>
            <a:spLocks noGrp="1"/>
          </p:cNvSpPr>
          <p:nvPr>
            <p:ph type="body" sz="quarter" idx="18" hasCustomPrompt="1"/>
          </p:nvPr>
        </p:nvSpPr>
        <p:spPr>
          <a:xfrm>
            <a:off x="6160355" y="3183818"/>
            <a:ext cx="2482851" cy="490869"/>
          </a:xfrm>
        </p:spPr>
        <p:txBody>
          <a:bodyPr lIns="0" tIns="0" rIns="0" bIns="0">
            <a:noAutofit/>
          </a:bodyPr>
          <a:lstStyle>
            <a:lvl1pPr>
              <a:lnSpc>
                <a:spcPts val="1440"/>
              </a:lnSpc>
              <a:spcBef>
                <a:spcPts val="0"/>
              </a:spcBef>
              <a:defRPr sz="1200" i="0">
                <a:latin typeface="+mn-lt"/>
              </a:defRPr>
            </a:lvl1pPr>
          </a:lstStyle>
          <a:p>
            <a:pPr lvl="0"/>
            <a:r>
              <a:rPr lang="de-DE" dirty="0"/>
              <a:t>Bildunterschrift hinzufügen</a:t>
            </a:r>
          </a:p>
        </p:txBody>
      </p:sp>
      <p:sp>
        <p:nvSpPr>
          <p:cNvPr id="4" name="Textplatzhalter 3"/>
          <p:cNvSpPr>
            <a:spLocks noGrp="1"/>
          </p:cNvSpPr>
          <p:nvPr>
            <p:ph type="body" sz="half" idx="2"/>
          </p:nvPr>
        </p:nvSpPr>
        <p:spPr>
          <a:xfrm>
            <a:off x="504000" y="3680812"/>
            <a:ext cx="8136763" cy="691138"/>
          </a:xfrm>
        </p:spPr>
        <p:txBody>
          <a:bodyPr lIns="0" anchor="b" anchorCtr="0"/>
          <a:lstStyle>
            <a:lvl1pPr marL="0" indent="0">
              <a:buNone/>
              <a:defRPr sz="1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Formatvorlagen des Textmasters bearbeiten</a:t>
            </a:r>
          </a:p>
        </p:txBody>
      </p:sp>
      <p:sp>
        <p:nvSpPr>
          <p:cNvPr id="6" name="Fußzeilenplatzhalter 5"/>
          <p:cNvSpPr>
            <a:spLocks noGrp="1"/>
          </p:cNvSpPr>
          <p:nvPr>
            <p:ph type="ftr" sz="quarter" idx="11"/>
          </p:nvPr>
        </p:nvSpPr>
        <p:spPr/>
        <p:txBody>
          <a:bodyPr/>
          <a:lstStyle/>
          <a:p>
            <a:r>
              <a:rPr lang="en-US" smtClean="0"/>
              <a:t>BMEL | Titel | TT.MM.JJJJ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877343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0BD12337-488C-487E-A593-E9961127ADA3}"/>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p:nvPr>
        </p:nvSpPr>
        <p:spPr>
          <a:xfrm>
            <a:off x="503236" y="1652588"/>
            <a:ext cx="5292727" cy="2287587"/>
          </a:xfrm>
        </p:spPr>
        <p:txBody>
          <a:bodyPr lIns="0">
            <a:noAutofit/>
          </a:bodyPr>
          <a:lstStyle>
            <a:lvl1pPr>
              <a:spcBef>
                <a:spcPts val="0"/>
              </a:spcBef>
              <a:defRPr sz="1800"/>
            </a:lvl1pPr>
            <a:lvl2pPr>
              <a:spcBef>
                <a:spcPts val="0"/>
              </a:spcBef>
              <a:defRPr sz="1800"/>
            </a:lvl2pPr>
            <a:lvl3pPr>
              <a:spcBef>
                <a:spcPts val="0"/>
              </a:spcBef>
              <a:defRPr sz="1800"/>
            </a:lvl3pPr>
            <a:lvl4pPr>
              <a:spcBef>
                <a:spcPts val="0"/>
              </a:spcBef>
              <a:defRPr sz="1800"/>
            </a:lvl4pPr>
            <a:lvl5pPr>
              <a:spcBef>
                <a:spcPts val="0"/>
              </a:spcBef>
              <a:defRPr sz="1800"/>
            </a:lvl5pPr>
            <a:lvl6pPr>
              <a:defRPr sz="1500"/>
            </a:lvl6pPr>
            <a:lvl7pPr>
              <a:defRPr sz="1500"/>
            </a:lvl7pPr>
            <a:lvl8pPr>
              <a:defRPr sz="1500"/>
            </a:lvl8pPr>
            <a:lvl9pPr>
              <a:defRPr sz="15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Textplatzhalter 11">
            <a:extLst>
              <a:ext uri="{FF2B5EF4-FFF2-40B4-BE49-F238E27FC236}">
                <a16:creationId xmlns:a16="http://schemas.microsoft.com/office/drawing/2014/main" id="{3FEA4F28-DE48-44A3-B193-A66DA78ECFAA}"/>
              </a:ext>
            </a:extLst>
          </p:cNvPr>
          <p:cNvSpPr>
            <a:spLocks noGrp="1"/>
          </p:cNvSpPr>
          <p:nvPr>
            <p:ph type="body" sz="quarter" idx="13" hasCustomPrompt="1"/>
          </p:nvPr>
        </p:nvSpPr>
        <p:spPr>
          <a:xfrm>
            <a:off x="503238" y="4320000"/>
            <a:ext cx="2484438" cy="360000"/>
          </a:xfrm>
        </p:spPr>
        <p:txBody>
          <a:bodyPr lIns="0" tIns="0" rIns="0" bIns="0">
            <a:noAutofit/>
          </a:bodyPr>
          <a:lstStyle>
            <a:lvl1pPr>
              <a:lnSpc>
                <a:spcPts val="1440"/>
              </a:lnSpc>
              <a:spcBef>
                <a:spcPts val="0"/>
              </a:spcBef>
              <a:defRPr sz="1200" i="1">
                <a:latin typeface="+mj-lt"/>
              </a:defRPr>
            </a:lvl1pPr>
          </a:lstStyle>
          <a:p>
            <a:pPr lvl="0"/>
            <a:r>
              <a:rPr lang="de-DE" dirty="0"/>
              <a:t>Quelle hinzufügen</a:t>
            </a:r>
          </a:p>
        </p:txBody>
      </p:sp>
      <p:sp>
        <p:nvSpPr>
          <p:cNvPr id="14" name="Textplatzhalter 13">
            <a:extLst>
              <a:ext uri="{FF2B5EF4-FFF2-40B4-BE49-F238E27FC236}">
                <a16:creationId xmlns:a16="http://schemas.microsoft.com/office/drawing/2014/main" id="{8959B009-0A34-4B48-AA21-935FE85C27BB}"/>
              </a:ext>
            </a:extLst>
          </p:cNvPr>
          <p:cNvSpPr>
            <a:spLocks noGrp="1"/>
          </p:cNvSpPr>
          <p:nvPr>
            <p:ph type="body" sz="quarter" idx="14" hasCustomPrompt="1"/>
          </p:nvPr>
        </p:nvSpPr>
        <p:spPr>
          <a:xfrm>
            <a:off x="3348038" y="4320000"/>
            <a:ext cx="2807564" cy="360000"/>
          </a:xfrm>
        </p:spPr>
        <p:txBody>
          <a:bodyPr lIns="0" tIns="0" rIns="0" bIns="0">
            <a:noAutofit/>
          </a:bodyPr>
          <a:lstStyle>
            <a:lvl1pPr>
              <a:lnSpc>
                <a:spcPts val="1440"/>
              </a:lnSpc>
              <a:spcBef>
                <a:spcPts val="0"/>
              </a:spcBef>
              <a:defRPr sz="1200"/>
            </a:lvl1pPr>
          </a:lstStyle>
          <a:p>
            <a:pPr marL="0" marR="0" lvl="0" indent="0" algn="l" defTabSz="685800" rtl="0" eaLnBrk="1" fontAlgn="auto" latinLnBrk="0" hangingPunct="1">
              <a:lnSpc>
                <a:spcPct val="100000"/>
              </a:lnSpc>
              <a:spcBef>
                <a:spcPts val="0"/>
              </a:spcBef>
              <a:spcAft>
                <a:spcPts val="0"/>
              </a:spcAft>
              <a:buClrTx/>
              <a:buSzTx/>
              <a:buFont typeface="Arial" pitchFamily="34" charset="0"/>
              <a:buNone/>
              <a:tabLst/>
              <a:defRPr/>
            </a:pPr>
            <a:r>
              <a:rPr lang="de-DE" dirty="0"/>
              <a:t>Bildunterschrift hinzufügen</a:t>
            </a:r>
          </a:p>
        </p:txBody>
      </p:sp>
      <p:sp>
        <p:nvSpPr>
          <p:cNvPr id="4" name="Textplatzhalter 3"/>
          <p:cNvSpPr>
            <a:spLocks noGrp="1"/>
          </p:cNvSpPr>
          <p:nvPr>
            <p:ph type="body" sz="half" idx="2"/>
          </p:nvPr>
        </p:nvSpPr>
        <p:spPr>
          <a:xfrm>
            <a:off x="6156000" y="1652588"/>
            <a:ext cx="2482849" cy="2287587"/>
          </a:xfrm>
        </p:spPr>
        <p:txBody>
          <a:bodyPr lIns="0">
            <a:noAutofit/>
          </a:bodyPr>
          <a:lstStyle>
            <a:lvl1pPr marL="0" indent="0">
              <a:spcBef>
                <a:spcPts val="0"/>
              </a:spcBef>
              <a:buNone/>
              <a:defRPr sz="18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Formatvorlagen des Textmasters bearbeiten</a:t>
            </a:r>
          </a:p>
        </p:txBody>
      </p:sp>
      <p:sp>
        <p:nvSpPr>
          <p:cNvPr id="6" name="Fußzeilenplatzhalter 5"/>
          <p:cNvSpPr>
            <a:spLocks noGrp="1"/>
          </p:cNvSpPr>
          <p:nvPr>
            <p:ph type="ftr" sz="quarter" idx="11"/>
          </p:nvPr>
        </p:nvSpPr>
        <p:spPr/>
        <p:txBody>
          <a:bodyPr/>
          <a:lstStyle/>
          <a:p>
            <a:r>
              <a:rPr lang="en-US" smtClean="0"/>
              <a:t>BMEL | Titel | TT.MM.JJJJ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4169796208"/>
      </p:ext>
    </p:extLst>
  </p:cSld>
  <p:clrMapOvr>
    <a:masterClrMapping/>
  </p:clrMapOvr>
  <p:extLst mod="1">
    <p:ext uri="{DCECCB84-F9BA-43D5-87BE-67443E8EF086}">
      <p15:sldGuideLst xmlns:p15="http://schemas.microsoft.com/office/powerpoint/2012/main">
        <p15:guide id="2" orient="horz" pos="248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69172625-FF52-49D8-AAA8-5914E55D7E0F}"/>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3" name="Bildplatzhalter 2"/>
          <p:cNvSpPr>
            <a:spLocks noGrp="1"/>
          </p:cNvSpPr>
          <p:nvPr>
            <p:ph type="pic" idx="1"/>
          </p:nvPr>
        </p:nvSpPr>
        <p:spPr>
          <a:xfrm>
            <a:off x="503238" y="1652588"/>
            <a:ext cx="5292725" cy="2665412"/>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de-DE" dirty="0"/>
          </a:p>
        </p:txBody>
      </p:sp>
      <p:sp>
        <p:nvSpPr>
          <p:cNvPr id="10" name="Textplatzhalter 9">
            <a:extLst>
              <a:ext uri="{FF2B5EF4-FFF2-40B4-BE49-F238E27FC236}">
                <a16:creationId xmlns:a16="http://schemas.microsoft.com/office/drawing/2014/main" id="{C40E3CCD-0055-487A-8774-C6FCE6CC8547}"/>
              </a:ext>
            </a:extLst>
          </p:cNvPr>
          <p:cNvSpPr>
            <a:spLocks noGrp="1"/>
          </p:cNvSpPr>
          <p:nvPr>
            <p:ph type="body" sz="quarter" idx="13" hasCustomPrompt="1"/>
          </p:nvPr>
        </p:nvSpPr>
        <p:spPr>
          <a:xfrm>
            <a:off x="6156325" y="3996000"/>
            <a:ext cx="2501902" cy="360000"/>
          </a:xfrm>
        </p:spPr>
        <p:txBody>
          <a:bodyPr lIns="0" tIns="0" rIns="0" bIns="0">
            <a:noAutofit/>
          </a:bodyPr>
          <a:lstStyle>
            <a:lvl1pPr>
              <a:lnSpc>
                <a:spcPts val="1440"/>
              </a:lnSpc>
              <a:spcBef>
                <a:spcPts val="0"/>
              </a:spcBef>
              <a:defRPr sz="1200"/>
            </a:lvl1pPr>
          </a:lstStyle>
          <a:p>
            <a:pPr marL="0" marR="0" lvl="0" indent="0" algn="l" defTabSz="685800" rtl="0" eaLnBrk="1" fontAlgn="auto" latinLnBrk="0" hangingPunct="1">
              <a:lnSpc>
                <a:spcPts val="1080"/>
              </a:lnSpc>
              <a:spcBef>
                <a:spcPts val="0"/>
              </a:spcBef>
              <a:spcAft>
                <a:spcPts val="0"/>
              </a:spcAft>
              <a:buClrTx/>
              <a:buSzTx/>
              <a:buFont typeface="Arial" pitchFamily="34" charset="0"/>
              <a:buNone/>
              <a:tabLst/>
              <a:defRPr/>
            </a:pPr>
            <a:r>
              <a:rPr lang="de-DE" dirty="0"/>
              <a:t>Bildunterschrift hinzufügen</a:t>
            </a:r>
          </a:p>
        </p:txBody>
      </p:sp>
      <p:sp>
        <p:nvSpPr>
          <p:cNvPr id="4" name="Textplatzhalter 3"/>
          <p:cNvSpPr>
            <a:spLocks noGrp="1"/>
          </p:cNvSpPr>
          <p:nvPr>
            <p:ph type="body" sz="half" idx="2"/>
          </p:nvPr>
        </p:nvSpPr>
        <p:spPr>
          <a:xfrm>
            <a:off x="6156325" y="1652400"/>
            <a:ext cx="2482850" cy="2329337"/>
          </a:xfrm>
        </p:spPr>
        <p:txBody>
          <a:bodyPr lIns="0">
            <a:noAutofit/>
          </a:bodyPr>
          <a:lstStyle>
            <a:lvl1pPr marL="0" indent="0">
              <a:buNone/>
              <a:defRPr sz="1800" baseline="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smtClean="0"/>
              <a:t>Formatvorlagen des Textmasters bearbeiten</a:t>
            </a:r>
          </a:p>
        </p:txBody>
      </p:sp>
      <p:sp>
        <p:nvSpPr>
          <p:cNvPr id="6" name="Fußzeilenplatzhalter 5"/>
          <p:cNvSpPr>
            <a:spLocks noGrp="1"/>
          </p:cNvSpPr>
          <p:nvPr>
            <p:ph type="ftr" sz="quarter" idx="11"/>
          </p:nvPr>
        </p:nvSpPr>
        <p:spPr/>
        <p:txBody>
          <a:bodyPr/>
          <a:lstStyle/>
          <a:p>
            <a:r>
              <a:rPr lang="en-US" smtClean="0"/>
              <a:t>BMEL | Titel | TT.MM.JJJJ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643949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hochformatig mit Überschrift">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69172625-FF52-49D8-AAA8-5914E55D7E0F}"/>
              </a:ext>
            </a:extLst>
          </p:cNvPr>
          <p:cNvSpPr>
            <a:spLocks noGrp="1"/>
          </p:cNvSpPr>
          <p:nvPr>
            <p:ph type="title"/>
          </p:nvPr>
        </p:nvSpPr>
        <p:spPr/>
        <p:txBody>
          <a:bodyPr anchor="t" anchorCtr="0"/>
          <a:lstStyle/>
          <a:p>
            <a:r>
              <a:rPr lang="de-DE" smtClean="0"/>
              <a:t>Titelmasterformat durch Klicken bearbeiten</a:t>
            </a:r>
            <a:endParaRPr lang="de-DE" dirty="0"/>
          </a:p>
        </p:txBody>
      </p:sp>
      <p:sp>
        <p:nvSpPr>
          <p:cNvPr id="3" name="Bildplatzhalter 2"/>
          <p:cNvSpPr>
            <a:spLocks noGrp="1"/>
          </p:cNvSpPr>
          <p:nvPr>
            <p:ph type="pic" idx="1"/>
          </p:nvPr>
        </p:nvSpPr>
        <p:spPr>
          <a:xfrm>
            <a:off x="503237" y="1652588"/>
            <a:ext cx="2484438" cy="2665412"/>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de-DE" dirty="0"/>
          </a:p>
        </p:txBody>
      </p:sp>
      <p:sp>
        <p:nvSpPr>
          <p:cNvPr id="10" name="Textplatzhalter 9">
            <a:extLst>
              <a:ext uri="{FF2B5EF4-FFF2-40B4-BE49-F238E27FC236}">
                <a16:creationId xmlns:a16="http://schemas.microsoft.com/office/drawing/2014/main" id="{C40E3CCD-0055-487A-8774-C6FCE6CC8547}"/>
              </a:ext>
            </a:extLst>
          </p:cNvPr>
          <p:cNvSpPr>
            <a:spLocks noGrp="1"/>
          </p:cNvSpPr>
          <p:nvPr>
            <p:ph type="body" sz="quarter" idx="13" hasCustomPrompt="1"/>
          </p:nvPr>
        </p:nvSpPr>
        <p:spPr>
          <a:xfrm>
            <a:off x="3348000" y="3996000"/>
            <a:ext cx="5292763" cy="360000"/>
          </a:xfrm>
        </p:spPr>
        <p:txBody>
          <a:bodyPr lIns="0" tIns="0" rIns="0" bIns="0">
            <a:noAutofit/>
          </a:bodyPr>
          <a:lstStyle>
            <a:lvl1pPr>
              <a:lnSpc>
                <a:spcPts val="1440"/>
              </a:lnSpc>
              <a:spcBef>
                <a:spcPts val="0"/>
              </a:spcBef>
              <a:defRPr sz="1200"/>
            </a:lvl1pPr>
          </a:lstStyle>
          <a:p>
            <a:pPr lvl="0"/>
            <a:r>
              <a:rPr lang="de-DE" dirty="0"/>
              <a:t>Bildunterschrift hinzufügen</a:t>
            </a:r>
          </a:p>
        </p:txBody>
      </p:sp>
      <p:sp>
        <p:nvSpPr>
          <p:cNvPr id="9" name="Textplatzhalter 8">
            <a:extLst>
              <a:ext uri="{FF2B5EF4-FFF2-40B4-BE49-F238E27FC236}">
                <a16:creationId xmlns:a16="http://schemas.microsoft.com/office/drawing/2014/main" id="{36807D1A-1D9B-45B3-94AA-26149712CF3D}"/>
              </a:ext>
            </a:extLst>
          </p:cNvPr>
          <p:cNvSpPr>
            <a:spLocks noGrp="1"/>
          </p:cNvSpPr>
          <p:nvPr>
            <p:ph type="body" sz="quarter" idx="14"/>
          </p:nvPr>
        </p:nvSpPr>
        <p:spPr>
          <a:xfrm>
            <a:off x="3348000" y="1652400"/>
            <a:ext cx="5292763" cy="2337910"/>
          </a:xfrm>
        </p:spPr>
        <p:txBody>
          <a:bodyPr lIns="0">
            <a:no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Fußzeilenplatzhalter 5"/>
          <p:cNvSpPr>
            <a:spLocks noGrp="1"/>
          </p:cNvSpPr>
          <p:nvPr>
            <p:ph type="ftr" sz="quarter" idx="11"/>
          </p:nvPr>
        </p:nvSpPr>
        <p:spPr/>
        <p:txBody>
          <a:bodyPr/>
          <a:lstStyle/>
          <a:p>
            <a:r>
              <a:rPr lang="en-US" smtClean="0"/>
              <a:t>BMEL | Titel | TT.MM.JJJJ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225887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bsender">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503239" y="1652588"/>
            <a:ext cx="3888741" cy="1514475"/>
          </a:xfrm>
        </p:spPr>
        <p:txBody>
          <a:bodyPr lIns="0" numCol="1" anchor="t" anchorCtr="0"/>
          <a:lstStyle>
            <a:lvl1pPr>
              <a:lnSpc>
                <a:spcPct val="100000"/>
              </a:lnSpc>
              <a:spcBef>
                <a:spcPts val="0"/>
              </a:spcBef>
              <a:spcAft>
                <a:spcPts val="900"/>
              </a:spcAft>
              <a:defRPr/>
            </a:lvl1pPr>
            <a:lvl2pPr marL="0" indent="0">
              <a:lnSpc>
                <a:spcPts val="1440"/>
              </a:lnSpc>
              <a:spcBef>
                <a:spcPts val="0"/>
              </a:spcBef>
              <a:buNone/>
              <a:defRPr sz="1200"/>
            </a:lvl2pPr>
            <a:lvl3pPr marL="135731" indent="-135731">
              <a:lnSpc>
                <a:spcPts val="1440"/>
              </a:lnSpc>
              <a:tabLst>
                <a:tab pos="135731" algn="l"/>
              </a:tabLst>
              <a:defRPr sz="1200"/>
            </a:lvl3pPr>
            <a:lvl4pPr marL="270000" indent="-135000">
              <a:lnSpc>
                <a:spcPts val="1440"/>
              </a:lnSpc>
              <a:spcBef>
                <a:spcPts val="0"/>
              </a:spcBef>
              <a:defRPr sz="1200"/>
            </a:lvl4pPr>
            <a:lvl5pPr marL="407700" indent="-135000">
              <a:lnSpc>
                <a:spcPts val="1440"/>
              </a:lnSpc>
              <a:spcBef>
                <a:spcPts val="0"/>
              </a:spcBef>
              <a:defRPr sz="1200"/>
            </a:lvl5pPr>
          </a:lstStyle>
          <a:p>
            <a:pPr lvl="0"/>
            <a:r>
              <a:rPr lang="de-DE" dirty="0"/>
              <a:t>Text hinzufügen</a:t>
            </a:r>
          </a:p>
          <a:p>
            <a:pPr lvl="1"/>
            <a:r>
              <a:rPr lang="de-DE" dirty="0"/>
              <a:t>Bundesministerium</a:t>
            </a:r>
          </a:p>
          <a:p>
            <a:pPr lvl="1"/>
            <a:r>
              <a:rPr lang="de-DE" dirty="0"/>
              <a:t>Referat</a:t>
            </a:r>
          </a:p>
          <a:p>
            <a:pPr lvl="1"/>
            <a:r>
              <a:rPr lang="de-DE" dirty="0"/>
              <a:t>Straße</a:t>
            </a:r>
          </a:p>
          <a:p>
            <a:pPr lvl="1"/>
            <a:r>
              <a:rPr lang="de-DE" dirty="0"/>
              <a:t>PLZ Ort</a:t>
            </a:r>
          </a:p>
          <a:p>
            <a:pPr lvl="1"/>
            <a:endParaRPr lang="de-DE" dirty="0"/>
          </a:p>
        </p:txBody>
      </p:sp>
      <p:pic>
        <p:nvPicPr>
          <p:cNvPr id="7" name="Bild 4" descr="Logo Bundesministerium für Ernährung und Landwirtschaft" title="Logo BMEL">
            <a:extLst>
              <a:ext uri="{FF2B5EF4-FFF2-40B4-BE49-F238E27FC236}">
                <a16:creationId xmlns:a16="http://schemas.microsoft.com/office/drawing/2014/main" id="{93F32532-C00C-4529-AA64-A1F19AC5CA0F}"/>
              </a:ext>
            </a:extLst>
          </p:cNvPr>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04126" y="3671197"/>
            <a:ext cx="1993900" cy="12288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Fußzeilenplatzhalter 4"/>
          <p:cNvSpPr>
            <a:spLocks noGrp="1"/>
          </p:cNvSpPr>
          <p:nvPr>
            <p:ph type="ftr" sz="quarter" idx="11"/>
          </p:nvPr>
        </p:nvSpPr>
        <p:spPr/>
        <p:txBody>
          <a:bodyPr/>
          <a:lstStyle/>
          <a:p>
            <a:r>
              <a:rPr lang="en-US" smtClean="0"/>
              <a:t>BMEL | Titel | TT.MM.JJJJ |</a:t>
            </a:r>
            <a:endParaRPr lang="en-US"/>
          </a:p>
        </p:txBody>
      </p:sp>
      <p:sp>
        <p:nvSpPr>
          <p:cNvPr id="6" name="Foliennummernplatzhalter 5"/>
          <p:cNvSpPr>
            <a:spLocks noGrp="1"/>
          </p:cNvSpPr>
          <p:nvPr>
            <p:ph type="sldNum" sz="quarter" idx="12"/>
          </p:nvPr>
        </p:nvSpPr>
        <p:spPr/>
        <p:txBody>
          <a:bodyPr/>
          <a:lstStyle/>
          <a:p>
            <a:fld id="{DF28FB93-0A08-4E7D-8E63-9EFA29F1E093}" type="slidenum">
              <a:rPr lang="en-US" smtClean="0"/>
              <a:pPr/>
              <a:t>‹Nr.›</a:t>
            </a:fld>
            <a:endParaRPr lang="en-US"/>
          </a:p>
        </p:txBody>
      </p:sp>
      <p:sp>
        <p:nvSpPr>
          <p:cNvPr id="8" name="Textplatzhalter 7">
            <a:extLst>
              <a:ext uri="{FF2B5EF4-FFF2-40B4-BE49-F238E27FC236}">
                <a16:creationId xmlns:a16="http://schemas.microsoft.com/office/drawing/2014/main" id="{7984DF27-98BD-4B1B-9935-D7B8221CB15D}"/>
              </a:ext>
            </a:extLst>
          </p:cNvPr>
          <p:cNvSpPr>
            <a:spLocks noGrp="1"/>
          </p:cNvSpPr>
          <p:nvPr>
            <p:ph type="body" sz="quarter" idx="13" hasCustomPrompt="1"/>
          </p:nvPr>
        </p:nvSpPr>
        <p:spPr>
          <a:xfrm>
            <a:off x="4751388" y="2043882"/>
            <a:ext cx="3889375" cy="2214563"/>
          </a:xfrm>
        </p:spPr>
        <p:txBody>
          <a:bodyPr/>
          <a:lstStyle>
            <a:lvl1pPr>
              <a:lnSpc>
                <a:spcPts val="1440"/>
              </a:lnSpc>
              <a:spcBef>
                <a:spcPts val="0"/>
              </a:spcBef>
              <a:defRPr sz="1200"/>
            </a:lvl1pPr>
            <a:lvl2pPr>
              <a:lnSpc>
                <a:spcPts val="1440"/>
              </a:lnSpc>
              <a:spcBef>
                <a:spcPts val="0"/>
              </a:spcBef>
              <a:defRPr sz="1200"/>
            </a:lvl2pPr>
            <a:lvl3pPr>
              <a:lnSpc>
                <a:spcPts val="1440"/>
              </a:lnSpc>
              <a:spcBef>
                <a:spcPts val="0"/>
              </a:spcBef>
              <a:defRPr sz="1200"/>
            </a:lvl3pPr>
            <a:lvl4pPr>
              <a:lnSpc>
                <a:spcPts val="1440"/>
              </a:lnSpc>
              <a:spcBef>
                <a:spcPts val="0"/>
              </a:spcBef>
              <a:defRPr sz="1200"/>
            </a:lvl4pPr>
            <a:lvl5pPr>
              <a:lnSpc>
                <a:spcPts val="1440"/>
              </a:lnSpc>
              <a:spcBef>
                <a:spcPts val="0"/>
              </a:spcBef>
              <a:defRPr sz="1200"/>
            </a:lvl5pPr>
          </a:lstStyle>
          <a:p>
            <a:pPr lvl="0"/>
            <a:r>
              <a:rPr lang="de-DE" dirty="0"/>
              <a:t>Ansprechpartner</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224597332"/>
      </p:ext>
    </p:extLst>
  </p:cSld>
  <p:clrMapOvr>
    <a:masterClrMapping/>
  </p:clrMapOvr>
  <p:extLst mod="1">
    <p:ext uri="{DCECCB84-F9BA-43D5-87BE-67443E8EF086}">
      <p15:sldGuideLst xmlns:p15="http://schemas.microsoft.com/office/powerpoint/2012/main">
        <p15:guide id="1" orient="horz" pos="293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alternativ, 1-zeilig">
    <p:bg>
      <p:bgPr>
        <a:solidFill>
          <a:srgbClr val="004757"/>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adec="http://schemas.microsoft.com/office/drawing/2017/decorative" xmlns="" val="1"/>
              </a:ext>
            </a:extLst>
          </p:cNvPr>
          <p:cNvSpPr/>
          <p:nvPr userDrawn="1"/>
        </p:nvSpPr>
        <p:spPr bwMode="gray">
          <a:xfrm>
            <a:off x="204788" y="145255"/>
            <a:ext cx="8729663" cy="2563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00" y="1652587"/>
            <a:ext cx="7632000" cy="558253"/>
          </a:xfrm>
        </p:spPr>
        <p:txBody>
          <a:bodyPr lIns="0" anchor="t" anchorCtr="0">
            <a:noAutofit/>
          </a:bodyPr>
          <a:lstStyle>
            <a:lvl1pPr algn="l">
              <a:lnSpc>
                <a:spcPts val="3300"/>
              </a:lnSpc>
              <a:defRPr sz="3000">
                <a:latin typeface="+mj-lt"/>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1008000" y="2210841"/>
            <a:ext cx="7632000" cy="324000"/>
          </a:xfrm>
        </p:spPr>
        <p:txBody>
          <a:bodyPr lIns="0">
            <a:noAutofit/>
          </a:bodyPr>
          <a:lstStyle>
            <a:lvl1pPr marL="0" indent="0" algn="l">
              <a:lnSpc>
                <a:spcPts val="2200"/>
              </a:lnSpc>
              <a:spcBef>
                <a:spcPts val="0"/>
              </a:spcBef>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11" name="Grafik 10" descr="Logo Bundesministerium für Ernährung und Landwirtschaft" title="Logo BMEL">
            <a:extLst>
              <a:ext uri="{FF2B5EF4-FFF2-40B4-BE49-F238E27FC236}">
                <a16:creationId xmlns:a16="http://schemas.microsoft.com/office/drawing/2014/main" id="{6BD7599A-A2C7-44CB-B4DC-D2259417DA9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4" name="Grafik 3" descr="Informationskanäle des Bundesministeriums für Ernährung und Landwirtschaft:&#10;Webseite: www.bmel.de&#10;Twitter: @bmel&#10;Instagram: Lebensministerium&#10;YouTube&#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000" y="4284000"/>
            <a:ext cx="1620358" cy="291569"/>
          </a:xfrm>
          <a:prstGeom prst="rect">
            <a:avLst/>
          </a:prstGeom>
        </p:spPr>
      </p:pic>
    </p:spTree>
    <p:extLst>
      <p:ext uri="{BB962C8B-B14F-4D97-AF65-F5344CB8AC3E}">
        <p14:creationId xmlns:p14="http://schemas.microsoft.com/office/powerpoint/2010/main" val="2957189320"/>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alternativ, 2-zeilig">
    <p:bg>
      <p:bgPr>
        <a:solidFill>
          <a:srgbClr val="004757"/>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adec="http://schemas.microsoft.com/office/drawing/2017/decorative" xmlns="" val="1"/>
              </a:ext>
            </a:extLst>
          </p:cNvPr>
          <p:cNvSpPr/>
          <p:nvPr userDrawn="1"/>
        </p:nvSpPr>
        <p:spPr bwMode="gray">
          <a:xfrm>
            <a:off x="204788" y="145255"/>
            <a:ext cx="8729663" cy="3001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00" y="1652797"/>
            <a:ext cx="7632000" cy="990997"/>
          </a:xfrm>
        </p:spPr>
        <p:txBody>
          <a:bodyPr anchor="t" anchorCtr="0">
            <a:noAutofit/>
          </a:bodyPr>
          <a:lstStyle>
            <a:lvl1pPr algn="l">
              <a:lnSpc>
                <a:spcPts val="3300"/>
              </a:lnSpc>
              <a:defRPr sz="30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008000" y="2643794"/>
            <a:ext cx="7632000" cy="324000"/>
          </a:xfrm>
        </p:spPr>
        <p:txBody>
          <a:bodyPr>
            <a:noAutofit/>
          </a:bodyPr>
          <a:lstStyle>
            <a:lvl1pPr marL="0" indent="0" algn="l">
              <a:lnSpc>
                <a:spcPts val="2200"/>
              </a:lnSpc>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10" name="Grafik 9" descr="Logo Bundesministerium für Ernährung und Landwirtschaft" title="Logo BMEL">
            <a:extLst>
              <a:ext uri="{FF2B5EF4-FFF2-40B4-BE49-F238E27FC236}">
                <a16:creationId xmlns:a16="http://schemas.microsoft.com/office/drawing/2014/main" id="{0CBA5DBD-8FFB-4503-86A5-3EF7DBE51430}"/>
              </a:ext>
            </a:extLst>
          </p:cNvPr>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4" name="Grafik 3" descr="Informationskanäle des Bundesministeriums für Ernährung und Landwirtschaft:&#10;Webseite: www.bmel.de&#10;Twitter: @bmel&#10;Instagram: Lebensministerium&#10;YouTube&#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000" y="4284000"/>
            <a:ext cx="1620358" cy="291569"/>
          </a:xfrm>
          <a:prstGeom prst="rect">
            <a:avLst/>
          </a:prstGeom>
        </p:spPr>
      </p:pic>
    </p:spTree>
    <p:extLst>
      <p:ext uri="{BB962C8B-B14F-4D97-AF65-F5344CB8AC3E}">
        <p14:creationId xmlns:p14="http://schemas.microsoft.com/office/powerpoint/2010/main" val="685675022"/>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alternativ, 3-zeilig">
    <p:bg>
      <p:bgPr>
        <a:solidFill>
          <a:srgbClr val="004757"/>
        </a:solidFill>
        <a:effectLst/>
      </p:bgPr>
    </p:bg>
    <p:spTree>
      <p:nvGrpSpPr>
        <p:cNvPr id="1" name=""/>
        <p:cNvGrpSpPr/>
        <p:nvPr/>
      </p:nvGrpSpPr>
      <p:grpSpPr>
        <a:xfrm>
          <a:off x="0" y="0"/>
          <a:ext cx="0" cy="0"/>
          <a:chOff x="0" y="0"/>
          <a:chExt cx="0" cy="0"/>
        </a:xfrm>
      </p:grpSpPr>
      <p:sp>
        <p:nvSpPr>
          <p:cNvPr id="8" name="Rechteck 1">
            <a:extLst>
              <a:ext uri="{FF2B5EF4-FFF2-40B4-BE49-F238E27FC236}">
                <a16:creationId xmlns:a16="http://schemas.microsoft.com/office/drawing/2014/main" id="{DBA3D50E-8EE7-4D3A-897C-3B683333F27D}"/>
              </a:ext>
              <a:ext uri="{C183D7F6-B498-43B3-948B-1728B52AA6E4}">
                <adec:decorative xmlns:adec="http://schemas.microsoft.com/office/drawing/2017/decorative" xmlns="" val="1"/>
              </a:ext>
            </a:extLst>
          </p:cNvPr>
          <p:cNvSpPr/>
          <p:nvPr userDrawn="1"/>
        </p:nvSpPr>
        <p:spPr bwMode="gray">
          <a:xfrm>
            <a:off x="205537" y="144000"/>
            <a:ext cx="8729663" cy="339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endParaRPr lang="de-DE" sz="1350" b="0" i="0" dirty="0">
              <a:solidFill>
                <a:srgbClr val="A5A5A5"/>
              </a:solidFill>
              <a:latin typeface="BundesSans Office" panose="020B0002030500000203" pitchFamily="34" charset="0"/>
              <a:ea typeface="ＭＳ Ｐゴシック" charset="0"/>
            </a:endParaRPr>
          </a:p>
        </p:txBody>
      </p:sp>
      <p:sp>
        <p:nvSpPr>
          <p:cNvPr id="2" name="Titel 1"/>
          <p:cNvSpPr>
            <a:spLocks noGrp="1"/>
          </p:cNvSpPr>
          <p:nvPr>
            <p:ph type="ctrTitle"/>
          </p:nvPr>
        </p:nvSpPr>
        <p:spPr>
          <a:xfrm>
            <a:off x="1008000" y="1652588"/>
            <a:ext cx="7632000" cy="1402505"/>
          </a:xfrm>
        </p:spPr>
        <p:txBody>
          <a:bodyPr anchor="t" anchorCtr="0">
            <a:noAutofit/>
          </a:bodyPr>
          <a:lstStyle>
            <a:lvl1pPr algn="l">
              <a:lnSpc>
                <a:spcPts val="3300"/>
              </a:lnSpc>
              <a:defRPr sz="30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008000" y="3055093"/>
            <a:ext cx="7632000" cy="324000"/>
          </a:xfrm>
        </p:spPr>
        <p:txBody>
          <a:bodyPr>
            <a:noAutofit/>
          </a:bodyPr>
          <a:lstStyle>
            <a:lvl1pPr marL="0" indent="0" algn="l">
              <a:lnSpc>
                <a:spcPts val="2200"/>
              </a:lnSpc>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10" name="Grafik 9" descr="Logo Bundesministerium für Ernährung und Landwirtschaft" title="Logo BMEL">
            <a:extLst>
              <a:ext uri="{FF2B5EF4-FFF2-40B4-BE49-F238E27FC236}">
                <a16:creationId xmlns:a16="http://schemas.microsoft.com/office/drawing/2014/main" id="{0CBA5DBD-8FFB-4503-86A5-3EF7DBE514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800" y="255008"/>
            <a:ext cx="1999661" cy="1232383"/>
          </a:xfrm>
          <a:prstGeom prst="rect">
            <a:avLst/>
          </a:prstGeom>
        </p:spPr>
      </p:pic>
      <p:pic>
        <p:nvPicPr>
          <p:cNvPr id="4" name="Grafik 3" descr="Informationskanäle des Bundesministeriums für Ernährung und Landwirtschaft:&#10;Webseite: www.bmel.de&#10;Twitter: @bmel&#10;Instagram: Lebensministerium&#10;YouTube&#10;" title="Weitere Information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000" y="4284000"/>
            <a:ext cx="1620358" cy="291569"/>
          </a:xfrm>
          <a:prstGeom prst="rect">
            <a:avLst/>
          </a:prstGeom>
        </p:spPr>
      </p:pic>
    </p:spTree>
    <p:extLst>
      <p:ext uri="{BB962C8B-B14F-4D97-AF65-F5344CB8AC3E}">
        <p14:creationId xmlns:p14="http://schemas.microsoft.com/office/powerpoint/2010/main" val="321754412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p:nvPr>
        </p:nvSpPr>
        <p:spPr/>
        <p:txBody>
          <a:bodyPr lIns="0">
            <a:no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1"/>
          </p:nvPr>
        </p:nvSpPr>
        <p:spPr/>
        <p:txBody>
          <a:bodyPr/>
          <a:lstStyle/>
          <a:p>
            <a:r>
              <a:rPr lang="en-US" smtClean="0"/>
              <a:t>BMEL | Titel | TT.MM.JJJJ |</a:t>
            </a:r>
            <a:endParaRPr lang="en-US"/>
          </a:p>
        </p:txBody>
      </p:sp>
      <p:sp>
        <p:nvSpPr>
          <p:cNvPr id="6" name="Foliennummernplatzhalter 5"/>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113217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Inhalt und Bildunterschrift">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idx="1"/>
          </p:nvPr>
        </p:nvSpPr>
        <p:spPr>
          <a:xfrm>
            <a:off x="503237" y="1276350"/>
            <a:ext cx="8137525" cy="2701650"/>
          </a:xfrm>
        </p:spPr>
        <p:txBody>
          <a:bodyPr lIns="0" rIns="0" numCol="1" spcCol="324000">
            <a:no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9" name="Textplatzhalter 8">
            <a:extLst>
              <a:ext uri="{FF2B5EF4-FFF2-40B4-BE49-F238E27FC236}">
                <a16:creationId xmlns:a16="http://schemas.microsoft.com/office/drawing/2014/main" id="{D2EA9A9A-B827-443B-9DC0-30A2C7DE3064}"/>
              </a:ext>
            </a:extLst>
          </p:cNvPr>
          <p:cNvSpPr>
            <a:spLocks noGrp="1"/>
          </p:cNvSpPr>
          <p:nvPr>
            <p:ph type="body" sz="quarter" idx="13" hasCustomPrompt="1"/>
          </p:nvPr>
        </p:nvSpPr>
        <p:spPr>
          <a:xfrm>
            <a:off x="504000" y="4320000"/>
            <a:ext cx="2483675" cy="360000"/>
          </a:xfrm>
        </p:spPr>
        <p:txBody>
          <a:bodyPr lIns="0" tIns="0" rIns="0" bIns="0">
            <a:noAutofit/>
          </a:bodyPr>
          <a:lstStyle>
            <a:lvl1pPr>
              <a:lnSpc>
                <a:spcPts val="1440"/>
              </a:lnSpc>
              <a:spcBef>
                <a:spcPts val="0"/>
              </a:spcBef>
              <a:defRPr sz="1200" i="1">
                <a:latin typeface="+mj-lt"/>
              </a:defRPr>
            </a:lvl1pPr>
          </a:lstStyle>
          <a:p>
            <a:pPr lvl="0"/>
            <a:r>
              <a:rPr lang="de-DE" dirty="0"/>
              <a:t>Quelle hinzufügen</a:t>
            </a:r>
          </a:p>
        </p:txBody>
      </p:sp>
      <p:sp>
        <p:nvSpPr>
          <p:cNvPr id="11" name="Textplatzhalter 10">
            <a:extLst>
              <a:ext uri="{FF2B5EF4-FFF2-40B4-BE49-F238E27FC236}">
                <a16:creationId xmlns:a16="http://schemas.microsoft.com/office/drawing/2014/main" id="{59DD9A0F-EAA2-409B-BAAA-A7397CBC7656}"/>
              </a:ext>
            </a:extLst>
          </p:cNvPr>
          <p:cNvSpPr>
            <a:spLocks noGrp="1"/>
          </p:cNvSpPr>
          <p:nvPr>
            <p:ph type="body" sz="quarter" idx="14" hasCustomPrompt="1"/>
          </p:nvPr>
        </p:nvSpPr>
        <p:spPr>
          <a:xfrm>
            <a:off x="3348000" y="4320000"/>
            <a:ext cx="5292763" cy="360000"/>
          </a:xfrm>
        </p:spPr>
        <p:txBody>
          <a:bodyPr lIns="0" tIns="0" rIns="0" bIns="0"/>
          <a:lstStyle>
            <a:lvl1pPr>
              <a:lnSpc>
                <a:spcPts val="1440"/>
              </a:lnSpc>
              <a:spcBef>
                <a:spcPts val="0"/>
              </a:spcBef>
              <a:defRPr sz="1200"/>
            </a:lvl1pPr>
          </a:lstStyle>
          <a:p>
            <a:pPr lvl="0"/>
            <a:r>
              <a:rPr lang="de-DE" dirty="0"/>
              <a:t>Bildunterschrift hinzufügen</a:t>
            </a:r>
          </a:p>
        </p:txBody>
      </p:sp>
      <p:sp>
        <p:nvSpPr>
          <p:cNvPr id="10" name="Fußzeilenplatzhalter 9">
            <a:extLst>
              <a:ext uri="{FF2B5EF4-FFF2-40B4-BE49-F238E27FC236}">
                <a16:creationId xmlns:a16="http://schemas.microsoft.com/office/drawing/2014/main" id="{C1C5AD9F-A844-4187-BB5B-AA9EC92E505F}"/>
              </a:ext>
            </a:extLst>
          </p:cNvPr>
          <p:cNvSpPr>
            <a:spLocks noGrp="1"/>
          </p:cNvSpPr>
          <p:nvPr>
            <p:ph type="ftr" sz="quarter" idx="16"/>
          </p:nvPr>
        </p:nvSpPr>
        <p:spPr/>
        <p:txBody>
          <a:bodyPr/>
          <a:lstStyle/>
          <a:p>
            <a:pPr algn="r"/>
            <a:r>
              <a:rPr lang="en-US" smtClean="0"/>
              <a:t>BMEL | Titel | TT.MM.JJJJ |</a:t>
            </a:r>
            <a:endParaRPr lang="en-US" dirty="0"/>
          </a:p>
        </p:txBody>
      </p:sp>
      <p:sp>
        <p:nvSpPr>
          <p:cNvPr id="12" name="Foliennummernplatzhalter 11">
            <a:extLst>
              <a:ext uri="{FF2B5EF4-FFF2-40B4-BE49-F238E27FC236}">
                <a16:creationId xmlns:a16="http://schemas.microsoft.com/office/drawing/2014/main" id="{BF87D139-E964-44F2-AFBB-35F13E55BCD3}"/>
              </a:ext>
            </a:extLst>
          </p:cNvPr>
          <p:cNvSpPr>
            <a:spLocks noGrp="1"/>
          </p:cNvSpPr>
          <p:nvPr>
            <p:ph type="sldNum" sz="quarter" idx="17"/>
          </p:nvPr>
        </p:nvSpPr>
        <p:spPr/>
        <p:txBody>
          <a:bodyPr/>
          <a:lstStyle/>
          <a:p>
            <a:fld id="{DF28FB93-0A08-4E7D-8E63-9EFA29F1E093}" type="slidenum">
              <a:rPr lang="en-US" smtClean="0"/>
              <a:pPr/>
              <a:t>‹Nr.›</a:t>
            </a:fld>
            <a:endParaRPr lang="en-US" dirty="0"/>
          </a:p>
        </p:txBody>
      </p:sp>
    </p:spTree>
    <p:extLst>
      <p:ext uri="{BB962C8B-B14F-4D97-AF65-F5344CB8AC3E}">
        <p14:creationId xmlns:p14="http://schemas.microsoft.com/office/powerpoint/2010/main" val="384779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rgbClr val="004757"/>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008063" y="484188"/>
            <a:ext cx="7632700" cy="1945812"/>
          </a:xfrm>
        </p:spPr>
        <p:txBody>
          <a:bodyPr lIns="0" anchor="b" anchorCtr="0">
            <a:noAutofit/>
          </a:bodyPr>
          <a:lstStyle>
            <a:lvl1pPr marL="342900" indent="-342900" algn="l">
              <a:lnSpc>
                <a:spcPts val="3300"/>
              </a:lnSpc>
              <a:buFont typeface="+mj-lt"/>
              <a:buAutoNum type="arabicPeriod"/>
              <a:defRPr sz="3000" b="0" cap="none" baseline="0">
                <a:solidFill>
                  <a:schemeClr val="bg1"/>
                </a:solidFill>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1008063" y="2702700"/>
            <a:ext cx="5507486" cy="1775256"/>
          </a:xfrm>
        </p:spPr>
        <p:txBody>
          <a:bodyPr lIns="0" tIns="0" rIns="0" anchor="t" anchorCtr="0">
            <a:noAutofit/>
          </a:bodyPr>
          <a:lstStyle>
            <a:lvl1pPr marL="342900" indent="0">
              <a:lnSpc>
                <a:spcPts val="2200"/>
              </a:lnSpc>
              <a:buNone/>
              <a:defRPr sz="18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smtClean="0"/>
              <a:t>Formatvorlagen des Textmasters bearbeiten</a:t>
            </a:r>
          </a:p>
        </p:txBody>
      </p:sp>
    </p:spTree>
    <p:extLst>
      <p:ext uri="{BB962C8B-B14F-4D97-AF65-F5344CB8AC3E}">
        <p14:creationId xmlns:p14="http://schemas.microsoft.com/office/powerpoint/2010/main" val="1385266711"/>
      </p:ext>
    </p:extLst>
  </p:cSld>
  <p:clrMapOvr>
    <a:masterClrMapping/>
  </p:clrMapOvr>
  <p:extLst mod="1">
    <p:ext uri="{DCECCB84-F9BA-43D5-87BE-67443E8EF086}">
      <p15:sldGuideLst xmlns:p15="http://schemas.microsoft.com/office/powerpoint/2012/main">
        <p15:guide id="1" pos="63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nchorCtr="0"/>
          <a:lstStyle/>
          <a:p>
            <a:r>
              <a:rPr lang="de-DE" smtClean="0"/>
              <a:t>Titelmasterformat durch Klicken bearbeiten</a:t>
            </a:r>
            <a:endParaRPr lang="de-DE" dirty="0"/>
          </a:p>
        </p:txBody>
      </p:sp>
      <p:sp>
        <p:nvSpPr>
          <p:cNvPr id="3" name="Inhaltsplatzhalter 2"/>
          <p:cNvSpPr>
            <a:spLocks noGrp="1"/>
          </p:cNvSpPr>
          <p:nvPr>
            <p:ph sz="half" idx="1"/>
          </p:nvPr>
        </p:nvSpPr>
        <p:spPr>
          <a:xfrm>
            <a:off x="503238" y="1652587"/>
            <a:ext cx="3889375" cy="2665413"/>
          </a:xfrm>
        </p:spPr>
        <p:txBody>
          <a:bodyPr lIns="0"/>
          <a:lstStyle>
            <a:lvl1pPr>
              <a:defRPr sz="1800"/>
            </a:lvl1pPr>
            <a:lvl2pPr>
              <a:defRPr sz="1800"/>
            </a:lvl2pPr>
            <a:lvl3pPr>
              <a:defRPr sz="1800"/>
            </a:lvl3pPr>
            <a:lvl4pPr>
              <a:defRPr sz="1800"/>
            </a:lvl4pPr>
            <a:lvl5pPr>
              <a:defRPr sz="1800"/>
            </a:lvl5pPr>
            <a:lvl6pPr>
              <a:defRPr sz="1350"/>
            </a:lvl6pPr>
            <a:lvl7pPr>
              <a:defRPr sz="1350"/>
            </a:lvl7pPr>
            <a:lvl8pPr>
              <a:defRPr sz="1350"/>
            </a:lvl8pPr>
            <a:lvl9pPr>
              <a:defRPr sz="135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751387" y="1652587"/>
            <a:ext cx="3889375" cy="2665413"/>
          </a:xfrm>
        </p:spPr>
        <p:txBody>
          <a:bodyPr lIns="0"/>
          <a:lstStyle>
            <a:lvl1pPr>
              <a:defRPr sz="1800"/>
            </a:lvl1pPr>
            <a:lvl2pPr>
              <a:defRPr sz="1800"/>
            </a:lvl2pPr>
            <a:lvl3pPr>
              <a:defRPr sz="1800"/>
            </a:lvl3pPr>
            <a:lvl4pPr>
              <a:defRPr sz="1800"/>
            </a:lvl4pPr>
            <a:lvl5pPr>
              <a:defRPr sz="1800"/>
            </a:lvl5pPr>
            <a:lvl6pPr>
              <a:defRPr sz="1350"/>
            </a:lvl6pPr>
            <a:lvl7pPr>
              <a:defRPr sz="1350"/>
            </a:lvl7pPr>
            <a:lvl8pPr>
              <a:defRPr sz="1350"/>
            </a:lvl8pPr>
            <a:lvl9pPr>
              <a:defRPr sz="135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Fußzeilenplatzhalter 5"/>
          <p:cNvSpPr>
            <a:spLocks noGrp="1"/>
          </p:cNvSpPr>
          <p:nvPr>
            <p:ph type="ftr" sz="quarter" idx="11"/>
          </p:nvPr>
        </p:nvSpPr>
        <p:spPr/>
        <p:txBody>
          <a:bodyPr/>
          <a:lstStyle/>
          <a:p>
            <a:r>
              <a:rPr lang="en-US" smtClean="0"/>
              <a:t>BMEL | Titel | TT.MM.JJJJ |</a:t>
            </a:r>
            <a:endParaRPr lang="en-US"/>
          </a:p>
        </p:txBody>
      </p:sp>
      <p:sp>
        <p:nvSpPr>
          <p:cNvPr id="7" name="Foliennummernplatzhalter 6"/>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3701975257"/>
      </p:ext>
    </p:extLst>
  </p:cSld>
  <p:clrMapOvr>
    <a:masterClrMapping/>
  </p:clrMapOvr>
  <p:extLst mod="1">
    <p:ext uri="{DCECCB84-F9BA-43D5-87BE-67443E8EF086}">
      <p15:sldGuideLst xmlns:p15="http://schemas.microsoft.com/office/powerpoint/2012/main">
        <p15:guide id="1" pos="2767" userDrawn="1">
          <p15:clr>
            <a:srgbClr val="5ACBF0"/>
          </p15:clr>
        </p15:guide>
        <p15:guide id="2" pos="2993" userDrawn="1">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503238" y="1655966"/>
            <a:ext cx="3889376" cy="216000"/>
          </a:xfrm>
        </p:spPr>
        <p:txBody>
          <a:bodyPr lIns="0" anchor="b">
            <a:noAutofit/>
          </a:bodyPr>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4" name="Inhaltsplatzhalter 3"/>
          <p:cNvSpPr>
            <a:spLocks noGrp="1"/>
          </p:cNvSpPr>
          <p:nvPr>
            <p:ph sz="half" idx="2"/>
          </p:nvPr>
        </p:nvSpPr>
        <p:spPr>
          <a:xfrm>
            <a:off x="503238" y="2048553"/>
            <a:ext cx="3887788" cy="2269447"/>
          </a:xfrm>
        </p:spPr>
        <p:txBody>
          <a:bodyPr lIns="0">
            <a:noAutofit/>
          </a:bodyPr>
          <a:lstStyle>
            <a:lvl1pPr>
              <a:defRPr sz="18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752000" y="1655966"/>
            <a:ext cx="3888000" cy="216000"/>
          </a:xfrm>
        </p:spPr>
        <p:txBody>
          <a:bodyPr lIns="0" anchor="b">
            <a:noAutofit/>
          </a:bodyPr>
          <a:lstStyle>
            <a:lvl1pPr marL="0" indent="0">
              <a:buNone/>
              <a:defRPr sz="1800" b="1">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6" name="Inhaltsplatzhalter 5"/>
          <p:cNvSpPr>
            <a:spLocks noGrp="1"/>
          </p:cNvSpPr>
          <p:nvPr>
            <p:ph sz="quarter" idx="4"/>
          </p:nvPr>
        </p:nvSpPr>
        <p:spPr>
          <a:xfrm>
            <a:off x="4751389" y="2048554"/>
            <a:ext cx="3887788" cy="2269446"/>
          </a:xfrm>
        </p:spPr>
        <p:txBody>
          <a:bodyPr lIns="0">
            <a:noAutofit/>
          </a:bodyPr>
          <a:lstStyle>
            <a:lvl1pPr>
              <a:defRPr sz="18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ußzeilenplatzhalter 7"/>
          <p:cNvSpPr>
            <a:spLocks noGrp="1"/>
          </p:cNvSpPr>
          <p:nvPr>
            <p:ph type="ftr" sz="quarter" idx="11"/>
          </p:nvPr>
        </p:nvSpPr>
        <p:spPr/>
        <p:txBody>
          <a:bodyPr/>
          <a:lstStyle/>
          <a:p>
            <a:r>
              <a:rPr lang="en-US" smtClean="0"/>
              <a:t>BMEL | Titel | TT.MM.JJJJ |</a:t>
            </a:r>
            <a:endParaRPr lang="en-US"/>
          </a:p>
        </p:txBody>
      </p:sp>
      <p:sp>
        <p:nvSpPr>
          <p:cNvPr id="9" name="Foliennummernplatzhalter 8"/>
          <p:cNvSpPr>
            <a:spLocks noGrp="1"/>
          </p:cNvSpPr>
          <p:nvPr>
            <p:ph type="sldNum" sz="quarter" idx="12"/>
          </p:nvPr>
        </p:nvSpPr>
        <p:spPr/>
        <p:txBody>
          <a:bodyPr/>
          <a:lstStyle/>
          <a:p>
            <a:fld id="{DF28FB93-0A08-4E7D-8E63-9EFA29F1E093}" type="slidenum">
              <a:rPr lang="en-US" smtClean="0"/>
              <a:pPr/>
              <a:t>‹Nr.›</a:t>
            </a:fld>
            <a:endParaRPr lang="en-US"/>
          </a:p>
        </p:txBody>
      </p:sp>
    </p:spTree>
    <p:extLst>
      <p:ext uri="{BB962C8B-B14F-4D97-AF65-F5344CB8AC3E}">
        <p14:creationId xmlns:p14="http://schemas.microsoft.com/office/powerpoint/2010/main" val="1324018656"/>
      </p:ext>
    </p:extLst>
  </p:cSld>
  <p:clrMapOvr>
    <a:masterClrMapping/>
  </p:clrMapOvr>
  <p:extLst mod="1">
    <p:ext uri="{DCECCB84-F9BA-43D5-87BE-67443E8EF086}">
      <p15:sldGuideLst xmlns:p15="http://schemas.microsoft.com/office/powerpoint/2012/main">
        <p15:guide id="1" pos="2767" userDrawn="1">
          <p15:clr>
            <a:srgbClr val="5ACBF0"/>
          </p15:clr>
        </p15:guide>
        <p15:guide id="2" pos="2993" userDrawn="1">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503238" y="484188"/>
            <a:ext cx="8137525" cy="792162"/>
          </a:xfrm>
          <a:prstGeom prst="rect">
            <a:avLst/>
          </a:prstGeom>
        </p:spPr>
        <p:txBody>
          <a:bodyPr vert="horz" lIns="0" tIns="0" rIns="0" bIns="0" rtlCol="0" anchor="t" anchorCtr="0">
            <a:noAutofit/>
          </a:bodyPr>
          <a:lstStyle/>
          <a:p>
            <a:r>
              <a:rPr lang="de-DE" dirty="0"/>
              <a:t>Titelmasterformat bearbeiten</a:t>
            </a:r>
          </a:p>
        </p:txBody>
      </p:sp>
      <p:sp>
        <p:nvSpPr>
          <p:cNvPr id="3" name="Textplatzhalter 2"/>
          <p:cNvSpPr>
            <a:spLocks noGrp="1"/>
          </p:cNvSpPr>
          <p:nvPr>
            <p:ph type="body" idx="1"/>
          </p:nvPr>
        </p:nvSpPr>
        <p:spPr>
          <a:xfrm>
            <a:off x="503238" y="1652588"/>
            <a:ext cx="8135381" cy="2665412"/>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2771800" y="4846500"/>
            <a:ext cx="5544200" cy="116100"/>
          </a:xfrm>
          <a:prstGeom prst="rect">
            <a:avLst/>
          </a:prstGeom>
        </p:spPr>
        <p:txBody>
          <a:bodyPr vert="horz" lIns="91440" tIns="45720" rIns="91440" bIns="45720" rtlCol="0" anchor="ctr"/>
          <a:lstStyle>
            <a:lvl1pPr algn="r">
              <a:defRPr sz="750">
                <a:solidFill>
                  <a:schemeClr val="tx1"/>
                </a:solidFill>
              </a:defRPr>
            </a:lvl1pPr>
          </a:lstStyle>
          <a:p>
            <a:pPr algn="r"/>
            <a:r>
              <a:rPr lang="en-US" smtClean="0"/>
              <a:t>BMEL | Titel | TT.MM.JJJJ |</a:t>
            </a:r>
            <a:endParaRPr lang="en-US" dirty="0"/>
          </a:p>
        </p:txBody>
      </p:sp>
      <p:sp>
        <p:nvSpPr>
          <p:cNvPr id="6" name="Foliennummernplatzhalter 5"/>
          <p:cNvSpPr>
            <a:spLocks noGrp="1"/>
          </p:cNvSpPr>
          <p:nvPr>
            <p:ph type="sldNum" sz="quarter" idx="4"/>
          </p:nvPr>
        </p:nvSpPr>
        <p:spPr>
          <a:xfrm>
            <a:off x="8409600" y="4846500"/>
            <a:ext cx="432000" cy="116100"/>
          </a:xfrm>
          <a:prstGeom prst="rect">
            <a:avLst/>
          </a:prstGeom>
        </p:spPr>
        <p:txBody>
          <a:bodyPr vert="horz" lIns="91440" tIns="45720" rIns="91440" bIns="45720" rtlCol="0" anchor="ctr"/>
          <a:lstStyle>
            <a:lvl1pPr algn="l">
              <a:defRPr sz="750">
                <a:solidFill>
                  <a:schemeClr val="tx1"/>
                </a:solidFill>
              </a:defRPr>
            </a:lvl1pPr>
          </a:lstStyle>
          <a:p>
            <a:fld id="{DF28FB93-0A08-4E7D-8E63-9EFA29F1E093}" type="slidenum">
              <a:rPr lang="en-US" smtClean="0"/>
              <a:pPr/>
              <a:t>‹Nr.›</a:t>
            </a:fld>
            <a:endParaRPr lang="en-US" dirty="0"/>
          </a:p>
        </p:txBody>
      </p:sp>
    </p:spTree>
    <p:extLst>
      <p:ext uri="{BB962C8B-B14F-4D97-AF65-F5344CB8AC3E}">
        <p14:creationId xmlns:p14="http://schemas.microsoft.com/office/powerpoint/2010/main" val="2973882827"/>
      </p:ext>
    </p:extLst>
  </p:cSld>
  <p:clrMap bg1="lt1" tx1="dk1" bg2="lt2" tx2="dk2" accent1="accent1" accent2="accent2" accent3="accent3" accent4="accent4" accent5="accent5" accent6="accent6" hlink="hlink" folHlink="folHlink"/>
  <p:sldLayoutIdLst>
    <p:sldLayoutId id="2147483773" r:id="rId1"/>
    <p:sldLayoutId id="2147483784" r:id="rId2"/>
    <p:sldLayoutId id="2147483785" r:id="rId3"/>
    <p:sldLayoutId id="2147483786" r:id="rId4"/>
    <p:sldLayoutId id="2147483774" r:id="rId5"/>
    <p:sldLayoutId id="2147483793" r:id="rId6"/>
    <p:sldLayoutId id="2147483775" r:id="rId7"/>
    <p:sldLayoutId id="2147483776" r:id="rId8"/>
    <p:sldLayoutId id="2147483777" r:id="rId9"/>
    <p:sldLayoutId id="2147483778" r:id="rId10"/>
    <p:sldLayoutId id="2147483779" r:id="rId11"/>
    <p:sldLayoutId id="2147483791" r:id="rId12"/>
    <p:sldLayoutId id="2147483780" r:id="rId13"/>
    <p:sldLayoutId id="2147483781" r:id="rId14"/>
    <p:sldLayoutId id="2147483790" r:id="rId15"/>
    <p:sldLayoutId id="2147483792" r:id="rId16"/>
  </p:sldLayoutIdLst>
  <p:hf hdr="0" dt="0"/>
  <p:txStyles>
    <p:titleStyle>
      <a:lvl1pPr algn="l" defTabSz="685800" rtl="0" eaLnBrk="1" latinLnBrk="0" hangingPunct="1">
        <a:lnSpc>
          <a:spcPts val="3300"/>
        </a:lnSpc>
        <a:spcBef>
          <a:spcPct val="0"/>
        </a:spcBef>
        <a:buNone/>
        <a:defRPr sz="27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400"/>
        </a:spcBef>
        <a:buFont typeface="Arial" pitchFamily="34" charset="0"/>
        <a:buNone/>
        <a:defRPr sz="1800" kern="1200">
          <a:solidFill>
            <a:schemeClr val="tx1"/>
          </a:solidFill>
          <a:latin typeface="+mn-lt"/>
          <a:ea typeface="+mn-ea"/>
          <a:cs typeface="+mn-cs"/>
        </a:defRPr>
      </a:lvl1pPr>
      <a:lvl2pPr marL="189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2pPr>
      <a:lvl3pPr marL="378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3pPr>
      <a:lvl4pPr marL="567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4pPr>
      <a:lvl5pPr marL="756000" indent="-189000" algn="l" defTabSz="685800" rtl="0" eaLnBrk="1" latinLnBrk="0" hangingPunct="1">
        <a:lnSpc>
          <a:spcPct val="100000"/>
        </a:lnSpc>
        <a:spcBef>
          <a:spcPts val="400"/>
        </a:spcBef>
        <a:buFont typeface="BundesSans Regular" panose="020B0002030500000203" pitchFamily="34" charset="0"/>
        <a:buChar char="•"/>
        <a:defRPr sz="18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720" userDrawn="1">
          <p15:clr>
            <a:srgbClr val="F26B43"/>
          </p15:clr>
        </p15:guide>
        <p15:guide id="2" pos="317" userDrawn="1">
          <p15:clr>
            <a:srgbClr val="F26B43"/>
          </p15:clr>
        </p15:guide>
        <p15:guide id="4" orient="horz" pos="305" userDrawn="1">
          <p15:clr>
            <a:srgbClr val="F26B43"/>
          </p15:clr>
        </p15:guide>
        <p15:guide id="5" orient="horz" pos="1041" userDrawn="1">
          <p15:clr>
            <a:srgbClr val="F26B43"/>
          </p15:clr>
        </p15:guide>
        <p15:guide id="7" pos="5443" userDrawn="1">
          <p15:clr>
            <a:srgbClr val="F26B43"/>
          </p15:clr>
        </p15:guide>
        <p15:guide id="9" pos="3651" userDrawn="1">
          <p15:clr>
            <a:srgbClr val="F26B43"/>
          </p15:clr>
        </p15:guide>
        <p15:guide id="10" pos="3878" userDrawn="1">
          <p15:clr>
            <a:srgbClr val="F26B43"/>
          </p15:clr>
        </p15:guide>
        <p15:guide id="11" pos="1882" userDrawn="1">
          <p15:clr>
            <a:srgbClr val="F26B43"/>
          </p15:clr>
        </p15:guide>
        <p15:guide id="12" pos="2109" userDrawn="1">
          <p15:clr>
            <a:srgbClr val="F26B43"/>
          </p15:clr>
        </p15:guide>
        <p15:guide id="19" orient="horz" pos="2006" userDrawn="1">
          <p15:clr>
            <a:srgbClr val="F26B43"/>
          </p15:clr>
        </p15:guide>
        <p15:guide id="23" orient="horz" pos="1767" userDrawn="1">
          <p15:clr>
            <a:srgbClr val="F26B43"/>
          </p15:clr>
        </p15:guide>
        <p15:guide id="24" orient="horz" pos="80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www.bmel.de/" TargetMode="External"/><Relationship Id="rId2" Type="http://schemas.openxmlformats.org/officeDocument/2006/relationships/hyperlink" Target="mailto:Janhendrik.schneider@bmel.bund.de"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dirty="0" smtClean="0"/>
              <a:t>Förderung der Tierzucht</a:t>
            </a:r>
            <a:endParaRPr lang="de-DE" dirty="0"/>
          </a:p>
        </p:txBody>
      </p:sp>
      <p:sp>
        <p:nvSpPr>
          <p:cNvPr id="5" name="Untertitel 4"/>
          <p:cNvSpPr>
            <a:spLocks noGrp="1"/>
          </p:cNvSpPr>
          <p:nvPr>
            <p:ph type="subTitle" idx="1"/>
          </p:nvPr>
        </p:nvSpPr>
        <p:spPr/>
        <p:txBody>
          <a:bodyPr/>
          <a:lstStyle/>
          <a:p>
            <a:r>
              <a:rPr lang="de-DE" dirty="0"/>
              <a:t>Mechanismen/Grundsätze der Bildung und Verteilung von EU-Haushaltsmitteln zur Umsetzung der staatlichen Förderpolitik in der Tierzucht.</a:t>
            </a:r>
            <a:endParaRPr lang="de-DE" dirty="0"/>
          </a:p>
        </p:txBody>
      </p:sp>
    </p:spTree>
    <p:extLst>
      <p:ext uri="{BB962C8B-B14F-4D97-AF65-F5344CB8AC3E}">
        <p14:creationId xmlns:p14="http://schemas.microsoft.com/office/powerpoint/2010/main" val="2341449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Maßnahmen in der GAK im Bereich Tierzucht</a:t>
            </a:r>
            <a:br>
              <a:rPr lang="de-DE" dirty="0"/>
            </a:br>
            <a:endParaRPr lang="de-DE" dirty="0"/>
          </a:p>
        </p:txBody>
      </p:sp>
      <p:sp>
        <p:nvSpPr>
          <p:cNvPr id="3" name="Inhaltsplatzhalter 2"/>
          <p:cNvSpPr>
            <a:spLocks noGrp="1"/>
          </p:cNvSpPr>
          <p:nvPr>
            <p:ph idx="1"/>
          </p:nvPr>
        </p:nvSpPr>
        <p:spPr/>
        <p:txBody>
          <a:bodyPr/>
          <a:lstStyle/>
          <a:p>
            <a:pPr marL="285750" indent="-285750">
              <a:buFont typeface="Arial" panose="020B0604020202020204" pitchFamily="34" charset="0"/>
              <a:buChar char="•"/>
            </a:pPr>
            <a:r>
              <a:rPr lang="de-DE" dirty="0"/>
              <a:t>Förderbereich 4 G – genetische Ressourcen in der </a:t>
            </a:r>
            <a:r>
              <a:rPr lang="de-DE" dirty="0" smtClean="0"/>
              <a:t>Landwirtschaft</a:t>
            </a:r>
            <a:br>
              <a:rPr lang="de-DE" dirty="0" smtClean="0"/>
            </a:br>
            <a:r>
              <a:rPr lang="de-DE" dirty="0" smtClean="0"/>
              <a:t>→	Haltung </a:t>
            </a:r>
            <a:r>
              <a:rPr lang="de-DE" dirty="0"/>
              <a:t>von Tieren bedrohter Rassen</a:t>
            </a:r>
            <a:br>
              <a:rPr lang="de-DE" dirty="0"/>
            </a:br>
            <a:endParaRPr lang="de-DE" dirty="0"/>
          </a:p>
          <a:p>
            <a:pPr marL="285750" indent="-285750">
              <a:buFont typeface="Arial" panose="020B0604020202020204" pitchFamily="34" charset="0"/>
              <a:buChar char="•"/>
            </a:pPr>
            <a:r>
              <a:rPr lang="de-DE" dirty="0"/>
              <a:t>Förderbereich 6 – Gesundheit und Robustheit landwirtschaftlicher </a:t>
            </a:r>
            <a:r>
              <a:rPr lang="de-DE" dirty="0" smtClean="0"/>
              <a:t>Nutztiere</a:t>
            </a:r>
            <a:br>
              <a:rPr lang="de-DE" dirty="0" smtClean="0"/>
            </a:br>
            <a:r>
              <a:rPr lang="de-DE" dirty="0" smtClean="0"/>
              <a:t>→ 	Förderung </a:t>
            </a:r>
            <a:r>
              <a:rPr lang="de-DE" dirty="0"/>
              <a:t>der Datenerhebung (Leistungsprüfung) zu für Gesundheit und </a:t>
            </a:r>
            <a:r>
              <a:rPr lang="de-DE" dirty="0" smtClean="0"/>
              <a:t/>
            </a:r>
            <a:br>
              <a:rPr lang="de-DE" dirty="0" smtClean="0"/>
            </a:br>
            <a:r>
              <a:rPr lang="de-DE" dirty="0" smtClean="0"/>
              <a:t>	Robustheit </a:t>
            </a:r>
            <a:r>
              <a:rPr lang="de-DE" dirty="0"/>
              <a:t>relevanten Merkmalen</a:t>
            </a:r>
          </a:p>
          <a:p>
            <a:endParaRPr lang="de-DE" dirty="0"/>
          </a:p>
          <a:p>
            <a:r>
              <a:rPr lang="de-DE" dirty="0"/>
              <a:t>Die </a:t>
            </a:r>
            <a:r>
              <a:rPr lang="de-DE" dirty="0" smtClean="0"/>
              <a:t>Förderung richtet sich bei beiden Maßnahmen an landwirtschaftliche Betriebe</a:t>
            </a:r>
            <a:endParaRPr lang="de-DE" dirty="0"/>
          </a:p>
          <a:p>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10</a:t>
            </a:fld>
            <a:endParaRPr lang="en-US"/>
          </a:p>
        </p:txBody>
      </p:sp>
    </p:spTree>
    <p:extLst>
      <p:ext uri="{BB962C8B-B14F-4D97-AF65-F5344CB8AC3E}">
        <p14:creationId xmlns:p14="http://schemas.microsoft.com/office/powerpoint/2010/main" val="3871700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Erhaltung der Vielfalt der genetischen Ressourcen in der Landwirtschaft</a:t>
            </a:r>
          </a:p>
        </p:txBody>
      </p:sp>
      <p:sp>
        <p:nvSpPr>
          <p:cNvPr id="3" name="Inhaltsplatzhalter 2"/>
          <p:cNvSpPr>
            <a:spLocks noGrp="1"/>
          </p:cNvSpPr>
          <p:nvPr>
            <p:ph idx="1"/>
          </p:nvPr>
        </p:nvSpPr>
        <p:spPr>
          <a:xfrm>
            <a:off x="503238" y="1652588"/>
            <a:ext cx="8135381" cy="1135186"/>
          </a:xfrm>
        </p:spPr>
        <p:txBody>
          <a:bodyPr>
            <a:normAutofit lnSpcReduction="10000"/>
          </a:bodyPr>
          <a:lstStyle/>
          <a:p>
            <a:pPr marL="285750" indent="-285750">
              <a:buFont typeface="Arial" panose="020B0604020202020204" pitchFamily="34" charset="0"/>
              <a:buChar char="•"/>
            </a:pPr>
            <a:r>
              <a:rPr lang="de-DE" dirty="0" smtClean="0"/>
              <a:t>Gefördert wird die Haltung von Tieren bedrohter Rassen</a:t>
            </a:r>
          </a:p>
          <a:p>
            <a:pPr marL="285750" indent="-285750">
              <a:buFont typeface="Arial" panose="020B0604020202020204" pitchFamily="34" charset="0"/>
              <a:buChar char="•"/>
            </a:pPr>
            <a:r>
              <a:rPr lang="de-DE" dirty="0" smtClean="0"/>
              <a:t>Ausgleich der Nachteile, die durch die Haltung von Tieren gefährdeter Rassen entstehen</a:t>
            </a:r>
          </a:p>
          <a:p>
            <a:pPr marL="285750" indent="-285750">
              <a:buFont typeface="Arial" panose="020B0604020202020204" pitchFamily="34" charset="0"/>
              <a:buChar char="•"/>
            </a:pPr>
            <a:r>
              <a:rPr lang="de-DE" dirty="0" smtClean="0"/>
              <a:t>Förderung richtet sich an Nutztierhalter</a:t>
            </a:r>
          </a:p>
          <a:p>
            <a:pPr marL="285750" indent="-285750">
              <a:buFont typeface="Arial" panose="020B0604020202020204" pitchFamily="34" charset="0"/>
              <a:buChar char="•"/>
            </a:pP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11</a:t>
            </a:fld>
            <a:endParaRPr lang="en-US"/>
          </a:p>
        </p:txBody>
      </p:sp>
      <p:sp>
        <p:nvSpPr>
          <p:cNvPr id="6" name="Rechteck 5"/>
          <p:cNvSpPr/>
          <p:nvPr/>
        </p:nvSpPr>
        <p:spPr>
          <a:xfrm>
            <a:off x="412680" y="2715766"/>
            <a:ext cx="7776864" cy="1754326"/>
          </a:xfrm>
          <a:prstGeom prst="rect">
            <a:avLst/>
          </a:prstGeom>
        </p:spPr>
        <p:txBody>
          <a:bodyPr wrap="square">
            <a:spAutoFit/>
          </a:bodyPr>
          <a:lstStyle/>
          <a:p>
            <a:pPr marL="285750" indent="-285750">
              <a:buFont typeface="Arial" panose="020B0604020202020204" pitchFamily="34" charset="0"/>
              <a:buChar char="•"/>
            </a:pPr>
            <a:r>
              <a:rPr lang="de-DE" sz="1800" dirty="0" smtClean="0"/>
              <a:t>Voraussetzungen:</a:t>
            </a:r>
            <a:endParaRPr lang="de-DE" sz="1800" dirty="0"/>
          </a:p>
          <a:p>
            <a:pPr marL="474750" lvl="1" indent="-285750">
              <a:buFont typeface="Arial" panose="020B0604020202020204" pitchFamily="34" charset="0"/>
              <a:buChar char="•"/>
            </a:pPr>
            <a:r>
              <a:rPr lang="de-DE" sz="1800" dirty="0"/>
              <a:t>Mindestanzahl an Tieren müssen durchschnittlich innerhalb eines Verpflichtungszeitraums gehalten werden</a:t>
            </a:r>
          </a:p>
          <a:p>
            <a:pPr marL="474750" lvl="1" indent="-285750">
              <a:buFont typeface="Arial" panose="020B0604020202020204" pitchFamily="34" charset="0"/>
              <a:buChar char="•"/>
            </a:pPr>
            <a:r>
              <a:rPr lang="de-DE" sz="1800" dirty="0"/>
              <a:t>Tiere müssen in ein Zuchtbuch eingetragen sein und an einem Erhaltungszuchtprogramm teilnehmen</a:t>
            </a:r>
          </a:p>
          <a:p>
            <a:pPr marL="474750" lvl="1" indent="-285750">
              <a:buFont typeface="Arial" panose="020B0604020202020204" pitchFamily="34" charset="0"/>
              <a:buChar char="•"/>
            </a:pPr>
            <a:r>
              <a:rPr lang="de-DE" sz="1800" dirty="0" smtClean="0"/>
              <a:t>Bereitstellung </a:t>
            </a:r>
            <a:r>
              <a:rPr lang="de-DE" sz="1800" dirty="0"/>
              <a:t>von Material für die Deutsche Genbank</a:t>
            </a:r>
          </a:p>
        </p:txBody>
      </p:sp>
    </p:spTree>
    <p:extLst>
      <p:ext uri="{BB962C8B-B14F-4D97-AF65-F5344CB8AC3E}">
        <p14:creationId xmlns:p14="http://schemas.microsoft.com/office/powerpoint/2010/main" val="2991064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Erhaltung der Vielfalt der genetischen Ressourcen in der Landwirtschaft</a:t>
            </a:r>
          </a:p>
        </p:txBody>
      </p:sp>
      <p:sp>
        <p:nvSpPr>
          <p:cNvPr id="3" name="Inhaltsplatzhalter 2"/>
          <p:cNvSpPr>
            <a:spLocks noGrp="1"/>
          </p:cNvSpPr>
          <p:nvPr>
            <p:ph idx="1"/>
          </p:nvPr>
        </p:nvSpPr>
        <p:spPr/>
        <p:txBody>
          <a:bodyPr/>
          <a:lstStyle/>
          <a:p>
            <a:pPr marL="285750" indent="-285750">
              <a:buFont typeface="Arial" panose="020B0604020202020204" pitchFamily="34" charset="0"/>
              <a:buChar char="•"/>
            </a:pPr>
            <a:r>
              <a:rPr lang="de-DE" dirty="0" smtClean="0"/>
              <a:t>Bund stellt eine Liste der gefährdeten Nutztierrassen zusammen, Länder können auswählen</a:t>
            </a:r>
          </a:p>
          <a:p>
            <a:pPr marL="285750" indent="-285750">
              <a:buFont typeface="Arial" panose="020B0604020202020204" pitchFamily="34" charset="0"/>
              <a:buChar char="•"/>
            </a:pPr>
            <a:r>
              <a:rPr lang="de-DE" dirty="0" smtClean="0"/>
              <a:t>Förderhöhen:</a:t>
            </a:r>
          </a:p>
          <a:p>
            <a:pPr marL="474750" lvl="1" indent="-285750">
              <a:buFont typeface="Arial" panose="020B0604020202020204" pitchFamily="34" charset="0"/>
              <a:buChar char="•"/>
            </a:pPr>
            <a:r>
              <a:rPr lang="de-DE" dirty="0" smtClean="0"/>
              <a:t>Bis zu 200 € je GV</a:t>
            </a:r>
          </a:p>
          <a:p>
            <a:pPr marL="474750" lvl="1" indent="-285750">
              <a:buFont typeface="Arial" panose="020B0604020202020204" pitchFamily="34" charset="0"/>
              <a:buChar char="•"/>
            </a:pPr>
            <a:r>
              <a:rPr lang="de-DE" dirty="0" smtClean="0"/>
              <a:t>Zusätzlich bis zu 200 € bei Vatertieren</a:t>
            </a:r>
          </a:p>
          <a:p>
            <a:pPr marL="474750" lvl="1" indent="-285750">
              <a:buFont typeface="Arial" panose="020B0604020202020204" pitchFamily="34" charset="0"/>
              <a:buChar char="•"/>
            </a:pPr>
            <a:r>
              <a:rPr lang="de-DE" dirty="0" smtClean="0"/>
              <a:t>Zusätzlich 25 bis 240 € für die Bereitstellung von Zuchtmaterial</a:t>
            </a: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12</a:t>
            </a:fld>
            <a:endParaRPr lang="en-US"/>
          </a:p>
        </p:txBody>
      </p:sp>
    </p:spTree>
    <p:extLst>
      <p:ext uri="{BB962C8B-B14F-4D97-AF65-F5344CB8AC3E}">
        <p14:creationId xmlns:p14="http://schemas.microsoft.com/office/powerpoint/2010/main" val="765471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Gesundheit und Robustheit landwirtschaftlicher Nutz-</a:t>
            </a:r>
            <a:br>
              <a:rPr lang="de-DE" dirty="0"/>
            </a:br>
            <a:r>
              <a:rPr lang="de-DE" dirty="0" err="1"/>
              <a:t>tiere</a:t>
            </a:r>
            <a:endParaRPr lang="de-DE" dirty="0"/>
          </a:p>
        </p:txBody>
      </p:sp>
      <p:sp>
        <p:nvSpPr>
          <p:cNvPr id="3" name="Inhaltsplatzhalter 2"/>
          <p:cNvSpPr>
            <a:spLocks noGrp="1"/>
          </p:cNvSpPr>
          <p:nvPr>
            <p:ph idx="1"/>
          </p:nvPr>
        </p:nvSpPr>
        <p:spPr/>
        <p:txBody>
          <a:bodyPr/>
          <a:lstStyle/>
          <a:p>
            <a:pPr marL="285750" indent="-285750">
              <a:buFont typeface="Arial" panose="020B0604020202020204" pitchFamily="34" charset="0"/>
              <a:buChar char="•"/>
            </a:pPr>
            <a:r>
              <a:rPr lang="de-DE" dirty="0" smtClean="0"/>
              <a:t>Ziel der Förderung:</a:t>
            </a:r>
          </a:p>
          <a:p>
            <a:pPr marL="474750" lvl="1" indent="-285750">
              <a:buFont typeface="Arial" panose="020B0604020202020204" pitchFamily="34" charset="0"/>
              <a:buChar char="•"/>
            </a:pPr>
            <a:r>
              <a:rPr lang="de-DE" dirty="0" smtClean="0"/>
              <a:t>Verbesserung der Datengrundlage für Merkmale der Gesundheit und Robustheit</a:t>
            </a:r>
          </a:p>
          <a:p>
            <a:pPr marL="474750" lvl="1" indent="-285750">
              <a:buFont typeface="Arial" panose="020B0604020202020204" pitchFamily="34" charset="0"/>
              <a:buChar char="•"/>
            </a:pPr>
            <a:r>
              <a:rPr lang="de-DE" dirty="0" smtClean="0"/>
              <a:t>Erhöhung der Gewichtung von diesen Merkmalen bei Selektionsentscheidungen</a:t>
            </a:r>
          </a:p>
          <a:p>
            <a:pPr marL="474750" lvl="1" indent="-285750">
              <a:buFont typeface="Arial" panose="020B0604020202020204" pitchFamily="34" charset="0"/>
              <a:buChar char="•"/>
            </a:pPr>
            <a:r>
              <a:rPr lang="de-DE" dirty="0" smtClean="0"/>
              <a:t>Verbesserte Information für Abnehmer von Zuchtprodukten</a:t>
            </a:r>
          </a:p>
          <a:p>
            <a:pPr marL="474750" lvl="1" indent="-285750">
              <a:buFont typeface="Arial" panose="020B0604020202020204" pitchFamily="34" charset="0"/>
              <a:buChar char="•"/>
            </a:pPr>
            <a:r>
              <a:rPr lang="de-DE" dirty="0" smtClean="0"/>
              <a:t>Beschleunigung des Zuchtfortschrittes in Bezug auf Gesundheit und Robustheit</a:t>
            </a:r>
          </a:p>
          <a:p>
            <a:pPr marL="474750" lvl="1" indent="-285750">
              <a:buFont typeface="Arial" panose="020B0604020202020204" pitchFamily="34" charset="0"/>
              <a:buChar char="•"/>
            </a:pPr>
            <a:r>
              <a:rPr lang="de-DE" dirty="0" smtClean="0">
                <a:sym typeface="Wingdings" panose="05000000000000000000" pitchFamily="2" charset="2"/>
              </a:rPr>
              <a:t> Züchterische Verbesserung dieser Merkmale</a:t>
            </a:r>
            <a:endParaRPr lang="de-DE" dirty="0" smtClean="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13</a:t>
            </a:fld>
            <a:endParaRPr lang="en-US"/>
          </a:p>
        </p:txBody>
      </p:sp>
    </p:spTree>
    <p:extLst>
      <p:ext uri="{BB962C8B-B14F-4D97-AF65-F5344CB8AC3E}">
        <p14:creationId xmlns:p14="http://schemas.microsoft.com/office/powerpoint/2010/main" val="3567623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Gesundheit und Robustheit landwirtschaftlicher Nutz-</a:t>
            </a:r>
            <a:br>
              <a:rPr lang="de-DE" dirty="0"/>
            </a:br>
            <a:r>
              <a:rPr lang="de-DE" dirty="0" err="1" smtClean="0"/>
              <a:t>tiere</a:t>
            </a:r>
            <a:r>
              <a:rPr lang="de-DE" dirty="0" smtClean="0"/>
              <a:t> - Merkmale</a:t>
            </a:r>
            <a:endParaRPr lang="de-DE" dirty="0"/>
          </a:p>
        </p:txBody>
      </p:sp>
      <p:sp>
        <p:nvSpPr>
          <p:cNvPr id="3" name="Inhaltsplatzhalter 2"/>
          <p:cNvSpPr>
            <a:spLocks noGrp="1"/>
          </p:cNvSpPr>
          <p:nvPr>
            <p:ph idx="1"/>
          </p:nvPr>
        </p:nvSpPr>
        <p:spPr>
          <a:xfrm>
            <a:off x="503239" y="1491630"/>
            <a:ext cx="7906361" cy="2952328"/>
          </a:xfrm>
        </p:spPr>
        <p:txBody>
          <a:bodyPr numCol="2">
            <a:normAutofit fontScale="55000" lnSpcReduction="20000"/>
          </a:bodyPr>
          <a:lstStyle/>
          <a:p>
            <a:r>
              <a:rPr lang="de-DE" dirty="0" smtClean="0"/>
              <a:t>Milchkühe:</a:t>
            </a:r>
          </a:p>
          <a:p>
            <a:pPr marL="285750" indent="-285750">
              <a:buFontTx/>
              <a:buChar char="-"/>
            </a:pPr>
            <a:r>
              <a:rPr lang="de-DE" dirty="0" smtClean="0"/>
              <a:t>Stoffwechselstabilität </a:t>
            </a:r>
            <a:r>
              <a:rPr lang="de-DE" dirty="0"/>
              <a:t>(</a:t>
            </a:r>
            <a:r>
              <a:rPr lang="de-DE" dirty="0" smtClean="0"/>
              <a:t>Fett/Eiweiß-Quotient</a:t>
            </a:r>
            <a:r>
              <a:rPr lang="de-DE" dirty="0"/>
              <a:t>, Harnstoffgehalt der Milch</a:t>
            </a:r>
            <a:r>
              <a:rPr lang="de-DE" dirty="0" smtClean="0"/>
              <a:t>)</a:t>
            </a:r>
          </a:p>
          <a:p>
            <a:pPr marL="285750" indent="-285750">
              <a:buFontTx/>
              <a:buChar char="-"/>
            </a:pPr>
            <a:r>
              <a:rPr lang="de-DE" dirty="0" smtClean="0"/>
              <a:t>Eutergesundheit </a:t>
            </a:r>
            <a:r>
              <a:rPr lang="de-DE" dirty="0"/>
              <a:t>(somatische </a:t>
            </a:r>
            <a:r>
              <a:rPr lang="de-DE" dirty="0" smtClean="0"/>
              <a:t>Zellen, Auftreten </a:t>
            </a:r>
            <a:r>
              <a:rPr lang="de-DE" dirty="0"/>
              <a:t>von </a:t>
            </a:r>
            <a:r>
              <a:rPr lang="de-DE" dirty="0" err="1"/>
              <a:t>Mastitits</a:t>
            </a:r>
            <a:r>
              <a:rPr lang="de-DE" dirty="0" smtClean="0"/>
              <a:t>)</a:t>
            </a:r>
          </a:p>
          <a:p>
            <a:pPr marL="285750" indent="-285750">
              <a:buFontTx/>
              <a:buChar char="-"/>
            </a:pPr>
            <a:r>
              <a:rPr lang="de-DE" dirty="0" smtClean="0"/>
              <a:t>Robustheit </a:t>
            </a:r>
            <a:r>
              <a:rPr lang="de-DE" dirty="0"/>
              <a:t>(</a:t>
            </a:r>
            <a:r>
              <a:rPr lang="de-DE" dirty="0" err="1"/>
              <a:t>Exterieurbeurteilung</a:t>
            </a:r>
            <a:r>
              <a:rPr lang="de-DE" dirty="0"/>
              <a:t>, </a:t>
            </a:r>
            <a:r>
              <a:rPr lang="de-DE" dirty="0" smtClean="0"/>
              <a:t>Geburtsverlauf)</a:t>
            </a:r>
          </a:p>
          <a:p>
            <a:pPr marL="285750" indent="-285750">
              <a:buFontTx/>
              <a:buChar char="-"/>
            </a:pPr>
            <a:r>
              <a:rPr lang="de-DE" dirty="0" smtClean="0"/>
              <a:t>Fruchtbarkeit </a:t>
            </a:r>
            <a:r>
              <a:rPr lang="de-DE" dirty="0"/>
              <a:t>(Erstkalbealter, </a:t>
            </a:r>
            <a:r>
              <a:rPr lang="de-DE" dirty="0" smtClean="0"/>
              <a:t>Zwischenkalbezeit</a:t>
            </a:r>
            <a:r>
              <a:rPr lang="de-DE" dirty="0"/>
              <a:t>, Anzahl Kalbungen, </a:t>
            </a:r>
            <a:r>
              <a:rPr lang="de-DE" dirty="0" smtClean="0"/>
              <a:t>Totgeburtenrate)</a:t>
            </a:r>
          </a:p>
          <a:p>
            <a:pPr marL="285750" indent="-285750">
              <a:buFontTx/>
              <a:buChar char="-"/>
            </a:pPr>
            <a:r>
              <a:rPr lang="de-DE" dirty="0" smtClean="0"/>
              <a:t>Nutzungsdauer</a:t>
            </a:r>
          </a:p>
          <a:p>
            <a:pPr marL="285750" indent="-285750">
              <a:buFontTx/>
              <a:buChar char="-"/>
            </a:pPr>
            <a:r>
              <a:rPr lang="de-DE" dirty="0" smtClean="0"/>
              <a:t>natürliche Hornlosigkeit</a:t>
            </a:r>
          </a:p>
          <a:p>
            <a:pPr marL="285750" indent="-285750">
              <a:buFontTx/>
              <a:buChar char="-"/>
            </a:pPr>
            <a:r>
              <a:rPr lang="de-DE" dirty="0" smtClean="0"/>
              <a:t>bei </a:t>
            </a:r>
            <a:r>
              <a:rPr lang="de-DE" dirty="0"/>
              <a:t>Teilnahme </a:t>
            </a:r>
            <a:r>
              <a:rPr lang="de-DE" dirty="0" smtClean="0"/>
              <a:t>Gesundheitsmonitoring: Diagnosedaten </a:t>
            </a:r>
            <a:r>
              <a:rPr lang="de-DE" dirty="0"/>
              <a:t>entsprechend </a:t>
            </a:r>
            <a:r>
              <a:rPr lang="de-DE" dirty="0" smtClean="0"/>
              <a:t>dem „zentralen </a:t>
            </a:r>
            <a:r>
              <a:rPr lang="de-DE" dirty="0"/>
              <a:t>Diagnoseschlüssel Rind</a:t>
            </a:r>
            <a:r>
              <a:rPr lang="de-DE" dirty="0" smtClean="0"/>
              <a:t>“</a:t>
            </a:r>
          </a:p>
          <a:p>
            <a:r>
              <a:rPr lang="de-DE" dirty="0" smtClean="0"/>
              <a:t>Mutterkühe:</a:t>
            </a:r>
          </a:p>
          <a:p>
            <a:pPr marL="285750" indent="-285750">
              <a:buFontTx/>
              <a:buChar char="-"/>
            </a:pPr>
            <a:r>
              <a:rPr lang="de-DE" dirty="0"/>
              <a:t>Robustheit (</a:t>
            </a:r>
            <a:r>
              <a:rPr lang="de-DE" dirty="0" err="1"/>
              <a:t>Exterieurbeurteilung</a:t>
            </a:r>
            <a:r>
              <a:rPr lang="de-DE" dirty="0"/>
              <a:t>)</a:t>
            </a:r>
          </a:p>
          <a:p>
            <a:pPr marL="285750" indent="-285750">
              <a:buFontTx/>
              <a:buChar char="-"/>
            </a:pPr>
            <a:r>
              <a:rPr lang="de-DE" dirty="0"/>
              <a:t>natürliche Hornlosigkeit</a:t>
            </a:r>
          </a:p>
          <a:p>
            <a:r>
              <a:rPr lang="de-DE" dirty="0" smtClean="0"/>
              <a:t>Mastrinder:</a:t>
            </a:r>
          </a:p>
          <a:p>
            <a:pPr marL="285750" indent="-285750">
              <a:buFontTx/>
              <a:buChar char="-"/>
            </a:pPr>
            <a:r>
              <a:rPr lang="de-DE" dirty="0"/>
              <a:t>Gesundheit (vorzeitige Abgänge, Abgangsursachen)</a:t>
            </a:r>
          </a:p>
          <a:p>
            <a:pPr marL="285750" indent="-285750">
              <a:buFontTx/>
              <a:buChar char="-"/>
            </a:pPr>
            <a:r>
              <a:rPr lang="de-DE" dirty="0"/>
              <a:t>Entwicklungsvermögen (Wachstum)</a:t>
            </a:r>
          </a:p>
          <a:p>
            <a:pPr marL="285750" indent="-285750">
              <a:buFontTx/>
              <a:buChar char="-"/>
            </a:pPr>
            <a:r>
              <a:rPr lang="de-DE" dirty="0"/>
              <a:t>Schlachtbefunde</a:t>
            </a:r>
          </a:p>
          <a:p>
            <a:r>
              <a:rPr lang="de-DE" dirty="0" smtClean="0"/>
              <a:t>Sauen:</a:t>
            </a:r>
          </a:p>
          <a:p>
            <a:pPr marL="285750" indent="-285750">
              <a:buFontTx/>
              <a:buChar char="-"/>
            </a:pPr>
            <a:r>
              <a:rPr lang="de-DE" dirty="0"/>
              <a:t>Nutzungsdauer (Anzahl Würfe, Abgänge und Abgangsursachen)</a:t>
            </a:r>
          </a:p>
          <a:p>
            <a:pPr marL="285750" indent="-285750">
              <a:buFontTx/>
              <a:buChar char="-"/>
            </a:pPr>
            <a:r>
              <a:rPr lang="de-DE" dirty="0"/>
              <a:t>Fruchtbarkeit (Anzahl tot und lebend geborener Ferkel)</a:t>
            </a:r>
          </a:p>
          <a:p>
            <a:r>
              <a:rPr lang="de-DE" dirty="0" smtClean="0"/>
              <a:t>Mastschweine:</a:t>
            </a:r>
          </a:p>
          <a:p>
            <a:pPr marL="285750" indent="-285750">
              <a:buFontTx/>
              <a:buChar char="-"/>
            </a:pPr>
            <a:r>
              <a:rPr lang="de-DE" dirty="0"/>
              <a:t>Robustheit (vorzeitige Abgänge und Ursachen)</a:t>
            </a:r>
          </a:p>
          <a:p>
            <a:pPr marL="285750" indent="-285750">
              <a:buFontTx/>
              <a:buChar char="-"/>
            </a:pPr>
            <a:r>
              <a:rPr lang="de-DE" dirty="0"/>
              <a:t>Schlachtbefunde</a:t>
            </a:r>
          </a:p>
          <a:p>
            <a:r>
              <a:rPr lang="de-DE" dirty="0"/>
              <a:t>Schafe/Ziegen:</a:t>
            </a:r>
          </a:p>
          <a:p>
            <a:pPr marL="285750" indent="-285750">
              <a:buFontTx/>
              <a:buChar char="-"/>
            </a:pPr>
            <a:r>
              <a:rPr lang="de-DE" dirty="0" smtClean="0"/>
              <a:t>Robustheit</a:t>
            </a:r>
            <a:endParaRPr lang="de-DE" dirty="0"/>
          </a:p>
          <a:p>
            <a:pPr marL="285750" indent="-285750">
              <a:buFontTx/>
              <a:buChar char="-"/>
            </a:pPr>
            <a:r>
              <a:rPr lang="de-DE" dirty="0" smtClean="0"/>
              <a:t>Nutzungsdauer </a:t>
            </a:r>
            <a:r>
              <a:rPr lang="de-DE" dirty="0"/>
              <a:t>/ Abgangsursachen</a:t>
            </a:r>
          </a:p>
          <a:p>
            <a:r>
              <a:rPr lang="de-DE" dirty="0"/>
              <a:t>Milchschafe/Milchziegen mit </a:t>
            </a:r>
            <a:r>
              <a:rPr lang="de-DE" dirty="0" smtClean="0"/>
              <a:t>Milchleitungsprüfung</a:t>
            </a:r>
            <a:r>
              <a:rPr lang="de-DE" dirty="0"/>
              <a:t>:</a:t>
            </a:r>
          </a:p>
          <a:p>
            <a:pPr marL="285750" indent="-285750">
              <a:buFontTx/>
              <a:buChar char="-"/>
            </a:pPr>
            <a:r>
              <a:rPr lang="de-DE" sz="1900" dirty="0" smtClean="0"/>
              <a:t>Stoffwechselstabilität </a:t>
            </a:r>
            <a:r>
              <a:rPr lang="de-DE" sz="1900" dirty="0"/>
              <a:t>(Fett/Eiweiß-Quotient, Harnstoffgehalt der Milch)</a:t>
            </a:r>
          </a:p>
          <a:p>
            <a:pPr marL="285750" indent="-285750">
              <a:buFontTx/>
              <a:buChar char="-"/>
            </a:pPr>
            <a:r>
              <a:rPr lang="de-DE" sz="1900" dirty="0" smtClean="0"/>
              <a:t>Eutergesundheit </a:t>
            </a:r>
            <a:r>
              <a:rPr lang="de-DE" sz="1900" dirty="0"/>
              <a:t>(somatische Zellen, Auftreten von </a:t>
            </a:r>
            <a:r>
              <a:rPr lang="de-DE" sz="1900" dirty="0" err="1"/>
              <a:t>Mastitits</a:t>
            </a:r>
            <a:r>
              <a:rPr lang="de-DE" sz="1900" dirty="0"/>
              <a:t>)</a:t>
            </a:r>
          </a:p>
          <a:p>
            <a:r>
              <a:rPr lang="de-DE" dirty="0"/>
              <a:t>Mastlämmer:</a:t>
            </a:r>
          </a:p>
          <a:p>
            <a:pPr marL="285750" indent="-285750">
              <a:buFontTx/>
              <a:buChar char="-"/>
            </a:pPr>
            <a:r>
              <a:rPr lang="de-DE" sz="1900" dirty="0" smtClean="0"/>
              <a:t>Robustheit</a:t>
            </a:r>
            <a:endParaRPr lang="de-DE" sz="1900"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14</a:t>
            </a:fld>
            <a:endParaRPr lang="en-US"/>
          </a:p>
        </p:txBody>
      </p:sp>
    </p:spTree>
    <p:extLst>
      <p:ext uri="{BB962C8B-B14F-4D97-AF65-F5344CB8AC3E}">
        <p14:creationId xmlns:p14="http://schemas.microsoft.com/office/powerpoint/2010/main" val="3208265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Gesundheit und Robustheit landwirtschaftlicher Nutz-</a:t>
            </a:r>
            <a:br>
              <a:rPr lang="de-DE" dirty="0"/>
            </a:br>
            <a:r>
              <a:rPr lang="de-DE" dirty="0" err="1"/>
              <a:t>tiere</a:t>
            </a:r>
            <a:endParaRPr lang="de-DE" dirty="0"/>
          </a:p>
        </p:txBody>
      </p:sp>
      <p:sp>
        <p:nvSpPr>
          <p:cNvPr id="3" name="Inhaltsplatzhalter 2"/>
          <p:cNvSpPr>
            <a:spLocks noGrp="1"/>
          </p:cNvSpPr>
          <p:nvPr>
            <p:ph idx="1"/>
          </p:nvPr>
        </p:nvSpPr>
        <p:spPr/>
        <p:txBody>
          <a:bodyPr/>
          <a:lstStyle/>
          <a:p>
            <a:r>
              <a:rPr lang="de-DE" dirty="0" smtClean="0"/>
              <a:t>Was wird gefördert:</a:t>
            </a:r>
          </a:p>
          <a:p>
            <a:endParaRPr lang="de-DE" dirty="0"/>
          </a:p>
          <a:p>
            <a:r>
              <a:rPr lang="de-DE" dirty="0" smtClean="0"/>
              <a:t>„einem </a:t>
            </a:r>
            <a:r>
              <a:rPr lang="de-DE" b="1" dirty="0" smtClean="0"/>
              <a:t>landwirtschaftlichen Unternehmen</a:t>
            </a:r>
            <a:r>
              <a:rPr lang="de-DE" dirty="0" smtClean="0"/>
              <a:t> entstehenden </a:t>
            </a:r>
            <a:r>
              <a:rPr lang="de-DE" dirty="0"/>
              <a:t>Kosten für die </a:t>
            </a:r>
            <a:r>
              <a:rPr lang="de-DE" dirty="0" smtClean="0"/>
              <a:t>Datenerhebung und </a:t>
            </a:r>
            <a:r>
              <a:rPr lang="de-DE" dirty="0"/>
              <a:t>Datenauswertung von Merkmalen zur </a:t>
            </a:r>
            <a:r>
              <a:rPr lang="de-DE" dirty="0" smtClean="0"/>
              <a:t>Gesundheit </a:t>
            </a:r>
            <a:r>
              <a:rPr lang="de-DE" dirty="0"/>
              <a:t>und Robustheit sowie die </a:t>
            </a:r>
            <a:r>
              <a:rPr lang="de-DE" dirty="0" smtClean="0"/>
              <a:t>Erhebung von </a:t>
            </a:r>
            <a:r>
              <a:rPr lang="de-DE" dirty="0" err="1"/>
              <a:t>Genotypinformationen</a:t>
            </a:r>
            <a:r>
              <a:rPr lang="de-DE" dirty="0"/>
              <a:t> zu diesem </a:t>
            </a:r>
            <a:r>
              <a:rPr lang="de-DE" dirty="0" smtClean="0"/>
              <a:t>Zweck“</a:t>
            </a:r>
            <a:endParaRPr lang="de-DE" dirty="0"/>
          </a:p>
          <a:p>
            <a:endParaRPr lang="de-DE" dirty="0" smtClean="0"/>
          </a:p>
          <a:p>
            <a:r>
              <a:rPr lang="de-DE" dirty="0" smtClean="0"/>
              <a:t>Das Geld geht jedoch an Zuchtorganisationen oder Kontrollorganisationen („Dritte Stellen“), die nachweisen müssen, dass die Mittel zur Verringerung der Gebühren (Beiträge) für Landwirte genutzt werden.</a:t>
            </a: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15</a:t>
            </a:fld>
            <a:endParaRPr lang="en-US"/>
          </a:p>
        </p:txBody>
      </p:sp>
    </p:spTree>
    <p:extLst>
      <p:ext uri="{BB962C8B-B14F-4D97-AF65-F5344CB8AC3E}">
        <p14:creationId xmlns:p14="http://schemas.microsoft.com/office/powerpoint/2010/main" val="1387519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Gesundheit und Robustheit landwirtschaftlicher Nutz-</a:t>
            </a:r>
            <a:br>
              <a:rPr lang="de-DE" dirty="0"/>
            </a:br>
            <a:r>
              <a:rPr lang="de-DE" dirty="0" err="1" smtClean="0"/>
              <a:t>tiere</a:t>
            </a:r>
            <a:r>
              <a:rPr lang="de-DE" dirty="0" smtClean="0"/>
              <a:t> – maximale Förderhöhen</a:t>
            </a:r>
            <a:endParaRPr lang="de-DE" dirty="0"/>
          </a:p>
        </p:txBody>
      </p:sp>
      <p:sp>
        <p:nvSpPr>
          <p:cNvPr id="3" name="Inhaltsplatzhalter 2"/>
          <p:cNvSpPr>
            <a:spLocks noGrp="1"/>
          </p:cNvSpPr>
          <p:nvPr>
            <p:ph idx="1"/>
          </p:nvPr>
        </p:nvSpPr>
        <p:spPr>
          <a:xfrm>
            <a:off x="503238" y="1652588"/>
            <a:ext cx="8135381" cy="2863378"/>
          </a:xfrm>
        </p:spPr>
        <p:txBody>
          <a:bodyPr>
            <a:normAutofit fontScale="85000" lnSpcReduction="20000"/>
          </a:bodyPr>
          <a:lstStyle/>
          <a:p>
            <a:pPr marL="285750" indent="-285750">
              <a:buFont typeface="Symbol" panose="05050102010706020507" pitchFamily="18" charset="2"/>
              <a:buChar char="-"/>
            </a:pPr>
            <a:r>
              <a:rPr lang="de-DE" dirty="0"/>
              <a:t>Milchkühe: 15,00 € je </a:t>
            </a:r>
            <a:r>
              <a:rPr lang="de-DE" dirty="0" smtClean="0"/>
              <a:t>kontrollierte Kuh/Jahr</a:t>
            </a:r>
            <a:r>
              <a:rPr lang="de-DE" dirty="0"/>
              <a:t>, </a:t>
            </a:r>
            <a:r>
              <a:rPr lang="de-DE" dirty="0" smtClean="0"/>
              <a:t>zusätzlich</a:t>
            </a:r>
          </a:p>
          <a:p>
            <a:pPr marL="474750" lvl="1" indent="-285750">
              <a:buFont typeface="Symbol" panose="05050102010706020507" pitchFamily="18" charset="2"/>
              <a:buChar char="-"/>
            </a:pPr>
            <a:r>
              <a:rPr lang="de-DE" dirty="0" smtClean="0"/>
              <a:t>5,00 </a:t>
            </a:r>
            <a:r>
              <a:rPr lang="de-DE" dirty="0"/>
              <a:t>€ je kontrollierte Kuh/Jahr </a:t>
            </a:r>
            <a:r>
              <a:rPr lang="de-DE" dirty="0" smtClean="0"/>
              <a:t>bei Teilnahme </a:t>
            </a:r>
            <a:r>
              <a:rPr lang="de-DE" dirty="0"/>
              <a:t>des Betriebes bei einem </a:t>
            </a:r>
            <a:r>
              <a:rPr lang="de-DE" dirty="0" smtClean="0"/>
              <a:t>Gesundheitsmonitoring </a:t>
            </a:r>
            <a:r>
              <a:rPr lang="de-DE" dirty="0"/>
              <a:t>und </a:t>
            </a:r>
            <a:r>
              <a:rPr lang="de-DE" dirty="0" smtClean="0"/>
              <a:t>zusätzlich</a:t>
            </a:r>
          </a:p>
          <a:p>
            <a:pPr marL="474750" lvl="1" indent="-285750">
              <a:buFont typeface="Symbol" panose="05050102010706020507" pitchFamily="18" charset="2"/>
              <a:buChar char="-"/>
            </a:pPr>
            <a:r>
              <a:rPr lang="de-DE" dirty="0" smtClean="0"/>
              <a:t>12,00 </a:t>
            </a:r>
            <a:r>
              <a:rPr lang="de-DE" dirty="0"/>
              <a:t>€ einmalig je typisierte </a:t>
            </a:r>
            <a:r>
              <a:rPr lang="de-DE" dirty="0" smtClean="0"/>
              <a:t>Kuh, weibliches </a:t>
            </a:r>
            <a:r>
              <a:rPr lang="de-DE" dirty="0"/>
              <a:t>Rind oder weibliches </a:t>
            </a:r>
            <a:r>
              <a:rPr lang="de-DE" dirty="0" smtClean="0"/>
              <a:t>Kalb bei </a:t>
            </a:r>
            <a:r>
              <a:rPr lang="de-DE" dirty="0"/>
              <a:t>der Erhebung von </a:t>
            </a:r>
            <a:r>
              <a:rPr lang="de-DE" dirty="0" err="1" smtClean="0"/>
              <a:t>Genotypinformationen</a:t>
            </a:r>
            <a:r>
              <a:rPr lang="de-DE" dirty="0" smtClean="0"/>
              <a:t>,</a:t>
            </a:r>
          </a:p>
          <a:p>
            <a:pPr marL="285750" indent="-285750">
              <a:buFont typeface="Symbol" panose="05050102010706020507" pitchFamily="18" charset="2"/>
              <a:buChar char="-"/>
            </a:pPr>
            <a:r>
              <a:rPr lang="de-DE" dirty="0" smtClean="0"/>
              <a:t>Mutterkühe</a:t>
            </a:r>
            <a:r>
              <a:rPr lang="de-DE" dirty="0"/>
              <a:t>: 8,70 € je </a:t>
            </a:r>
            <a:r>
              <a:rPr lang="de-DE" dirty="0" smtClean="0"/>
              <a:t>kontrollierte Mutterkuh/Jahr,</a:t>
            </a:r>
          </a:p>
          <a:p>
            <a:pPr marL="285750" indent="-285750">
              <a:buFont typeface="Symbol" panose="05050102010706020507" pitchFamily="18" charset="2"/>
              <a:buChar char="-"/>
            </a:pPr>
            <a:r>
              <a:rPr lang="de-DE" dirty="0" smtClean="0"/>
              <a:t>Mastrinder</a:t>
            </a:r>
            <a:r>
              <a:rPr lang="de-DE" dirty="0"/>
              <a:t>: 3,30 € je vollständig </a:t>
            </a:r>
            <a:r>
              <a:rPr lang="de-DE" dirty="0" smtClean="0"/>
              <a:t>erfasstes </a:t>
            </a:r>
            <a:r>
              <a:rPr lang="de-DE" dirty="0" err="1" smtClean="0"/>
              <a:t>Mastrind</a:t>
            </a:r>
            <a:r>
              <a:rPr lang="de-DE" dirty="0" smtClean="0"/>
              <a:t>,</a:t>
            </a:r>
          </a:p>
          <a:p>
            <a:pPr marL="285750" indent="-285750">
              <a:buFont typeface="Symbol" panose="05050102010706020507" pitchFamily="18" charset="2"/>
              <a:buChar char="-"/>
            </a:pPr>
            <a:r>
              <a:rPr lang="de-DE" dirty="0" smtClean="0"/>
              <a:t>Mastschweine</a:t>
            </a:r>
            <a:r>
              <a:rPr lang="de-DE" dirty="0"/>
              <a:t>: 0,70 € je vollständig </a:t>
            </a:r>
            <a:r>
              <a:rPr lang="de-DE" dirty="0" smtClean="0"/>
              <a:t>erfasstes Mastschwein,</a:t>
            </a:r>
          </a:p>
          <a:p>
            <a:pPr marL="285750" indent="-285750">
              <a:buFont typeface="Symbol" panose="05050102010706020507" pitchFamily="18" charset="2"/>
              <a:buChar char="-"/>
            </a:pPr>
            <a:r>
              <a:rPr lang="de-DE" dirty="0" smtClean="0"/>
              <a:t>Zuchtsauen</a:t>
            </a:r>
            <a:r>
              <a:rPr lang="de-DE" dirty="0"/>
              <a:t>: 9,40 € je kontrollierte </a:t>
            </a:r>
            <a:r>
              <a:rPr lang="de-DE" dirty="0" smtClean="0"/>
              <a:t>Sau und Jahr,</a:t>
            </a:r>
          </a:p>
          <a:p>
            <a:pPr marL="285750" indent="-285750">
              <a:buFont typeface="Symbol" panose="05050102010706020507" pitchFamily="18" charset="2"/>
              <a:buChar char="-"/>
            </a:pPr>
            <a:r>
              <a:rPr lang="de-DE" dirty="0" smtClean="0"/>
              <a:t>Schafe/Ziegen</a:t>
            </a:r>
            <a:r>
              <a:rPr lang="de-DE" dirty="0"/>
              <a:t>: 8,00 € je </a:t>
            </a:r>
            <a:r>
              <a:rPr lang="de-DE" dirty="0" smtClean="0"/>
              <a:t>kontrolliertes Tier/Jahr</a:t>
            </a:r>
            <a:r>
              <a:rPr lang="de-DE" dirty="0"/>
              <a:t>, </a:t>
            </a:r>
            <a:r>
              <a:rPr lang="de-DE" dirty="0" smtClean="0"/>
              <a:t>zusätzlich</a:t>
            </a:r>
          </a:p>
          <a:p>
            <a:pPr marL="474750" lvl="1" indent="-285750">
              <a:buFont typeface="Symbol" panose="05050102010706020507" pitchFamily="18" charset="2"/>
              <a:buChar char="-"/>
            </a:pPr>
            <a:r>
              <a:rPr lang="de-DE" dirty="0" smtClean="0"/>
              <a:t>Milchschafe/Milchziegen</a:t>
            </a:r>
            <a:r>
              <a:rPr lang="de-DE" dirty="0"/>
              <a:t>: 21,50 € </a:t>
            </a:r>
            <a:r>
              <a:rPr lang="de-DE" dirty="0" smtClean="0"/>
              <a:t>je kontrolliertes </a:t>
            </a:r>
            <a:r>
              <a:rPr lang="de-DE" dirty="0"/>
              <a:t>Tier/Jahr bei Teilnahme</a:t>
            </a:r>
            <a:br>
              <a:rPr lang="de-DE" dirty="0"/>
            </a:br>
            <a:r>
              <a:rPr lang="de-DE" dirty="0"/>
              <a:t>an </a:t>
            </a:r>
            <a:r>
              <a:rPr lang="de-DE" dirty="0" smtClean="0"/>
              <a:t>Milchleistungsprüfung</a:t>
            </a:r>
          </a:p>
          <a:p>
            <a:pPr marL="285750" indent="-285750">
              <a:buFont typeface="Symbol" panose="05050102010706020507" pitchFamily="18" charset="2"/>
              <a:buChar char="-"/>
            </a:pPr>
            <a:r>
              <a:rPr lang="de-DE" dirty="0" smtClean="0"/>
              <a:t>0,60 </a:t>
            </a:r>
            <a:r>
              <a:rPr lang="de-DE" dirty="0"/>
              <a:t>€ je kontrolliertes </a:t>
            </a:r>
            <a:r>
              <a:rPr lang="de-DE" dirty="0" err="1"/>
              <a:t>Mastlamm</a:t>
            </a: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16</a:t>
            </a:fld>
            <a:endParaRPr lang="en-US"/>
          </a:p>
        </p:txBody>
      </p:sp>
    </p:spTree>
    <p:extLst>
      <p:ext uri="{BB962C8B-B14F-4D97-AF65-F5344CB8AC3E}">
        <p14:creationId xmlns:p14="http://schemas.microsoft.com/office/powerpoint/2010/main" val="666774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Förderung in den Ländern</a:t>
            </a:r>
            <a:endParaRPr lang="de-DE" dirty="0"/>
          </a:p>
        </p:txBody>
      </p:sp>
      <p:sp>
        <p:nvSpPr>
          <p:cNvPr id="3" name="Inhaltsplatzhalter 2"/>
          <p:cNvSpPr>
            <a:spLocks noGrp="1"/>
          </p:cNvSpPr>
          <p:nvPr>
            <p:ph idx="1"/>
          </p:nvPr>
        </p:nvSpPr>
        <p:spPr/>
        <p:txBody>
          <a:bodyPr/>
          <a:lstStyle/>
          <a:p>
            <a:r>
              <a:rPr lang="de-DE" dirty="0" smtClean="0"/>
              <a:t>Zuchtleiter sind oft angestellte von öffentlichen Einrichtungen, dabei</a:t>
            </a:r>
          </a:p>
          <a:p>
            <a:pPr marL="285750" indent="-285750">
              <a:buFont typeface="Arial" panose="020B0604020202020204" pitchFamily="34" charset="0"/>
              <a:buChar char="•"/>
            </a:pPr>
            <a:r>
              <a:rPr lang="de-DE" dirty="0" smtClean="0"/>
              <a:t>Zahlen die Zuchtverbände einen großen Anteil der Stellenkosten</a:t>
            </a:r>
          </a:p>
          <a:p>
            <a:pPr marL="285750" indent="-285750">
              <a:buFont typeface="Arial" panose="020B0604020202020204" pitchFamily="34" charset="0"/>
              <a:buChar char="•"/>
            </a:pPr>
            <a:r>
              <a:rPr lang="de-DE" dirty="0" smtClean="0"/>
              <a:t>Zuchtleiter hat enge Verbindungen zur zuständigen Behörde und Ministerien</a:t>
            </a:r>
          </a:p>
          <a:p>
            <a:pPr marL="285750" indent="-285750">
              <a:buFont typeface="Arial" panose="020B0604020202020204" pitchFamily="34" charset="0"/>
              <a:buChar char="•"/>
            </a:pPr>
            <a:r>
              <a:rPr lang="de-DE" dirty="0" smtClean="0"/>
              <a:t>Infrastruktur und technische Ausstattung stehen zur Verfügung</a:t>
            </a:r>
          </a:p>
          <a:p>
            <a:pPr marL="285750" indent="-285750">
              <a:buFont typeface="Arial" panose="020B0604020202020204" pitchFamily="34" charset="0"/>
              <a:buChar char="•"/>
            </a:pPr>
            <a:endParaRPr lang="de-DE" dirty="0"/>
          </a:p>
          <a:p>
            <a:r>
              <a:rPr lang="de-DE" dirty="0" smtClean="0"/>
              <a:t>Länder haben auch die Möglichkeit, Zuchtverbände direkt zu fördern (Zuchtbuchführung etc.), allerdings sind die Mittel </a:t>
            </a:r>
            <a:r>
              <a:rPr lang="de-DE" smtClean="0"/>
              <a:t>dazu begrenzt.</a:t>
            </a: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17</a:t>
            </a:fld>
            <a:endParaRPr lang="en-US"/>
          </a:p>
        </p:txBody>
      </p:sp>
    </p:spTree>
    <p:extLst>
      <p:ext uri="{BB962C8B-B14F-4D97-AF65-F5344CB8AC3E}">
        <p14:creationId xmlns:p14="http://schemas.microsoft.com/office/powerpoint/2010/main" val="3248024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42BC7A-DCAD-4ACC-8395-49599F7B312F}"/>
              </a:ext>
            </a:extLst>
          </p:cNvPr>
          <p:cNvSpPr>
            <a:spLocks noGrp="1"/>
          </p:cNvSpPr>
          <p:nvPr>
            <p:ph type="title"/>
          </p:nvPr>
        </p:nvSpPr>
        <p:spPr>
          <a:xfrm>
            <a:off x="503238" y="484188"/>
            <a:ext cx="8137525" cy="792162"/>
          </a:xfrm>
        </p:spPr>
        <p:txBody>
          <a:bodyPr/>
          <a:lstStyle/>
          <a:p>
            <a:r>
              <a:rPr lang="de-DE" dirty="0" smtClean="0"/>
              <a:t>Vielen Dank für Ihre Aufmerksamkeit!</a:t>
            </a:r>
            <a:endParaRPr lang="de-DE" dirty="0"/>
          </a:p>
        </p:txBody>
      </p:sp>
      <p:sp>
        <p:nvSpPr>
          <p:cNvPr id="3" name="Inhaltsplatzhalter 2">
            <a:extLst>
              <a:ext uri="{FF2B5EF4-FFF2-40B4-BE49-F238E27FC236}">
                <a16:creationId xmlns:a16="http://schemas.microsoft.com/office/drawing/2014/main" id="{B3ECFE4F-6CF2-48B2-BC7D-FD39DE197104}"/>
              </a:ext>
            </a:extLst>
          </p:cNvPr>
          <p:cNvSpPr>
            <a:spLocks noGrp="1"/>
          </p:cNvSpPr>
          <p:nvPr>
            <p:ph idx="1"/>
          </p:nvPr>
        </p:nvSpPr>
        <p:spPr>
          <a:xfrm>
            <a:off x="503239" y="1652588"/>
            <a:ext cx="3888741" cy="1514475"/>
          </a:xfrm>
        </p:spPr>
        <p:txBody>
          <a:bodyPr>
            <a:noAutofit/>
          </a:bodyPr>
          <a:lstStyle/>
          <a:p>
            <a:r>
              <a:rPr lang="de-DE" dirty="0"/>
              <a:t>Kontakt </a:t>
            </a:r>
          </a:p>
          <a:p>
            <a:pPr lvl="1"/>
            <a:r>
              <a:rPr lang="de-DE" dirty="0"/>
              <a:t>Bundesministerium </a:t>
            </a:r>
            <a:r>
              <a:rPr lang="de-DE" dirty="0" smtClean="0"/>
              <a:t>für Ernährung und Landwirtschaft </a:t>
            </a:r>
            <a:r>
              <a:rPr lang="de-DE" dirty="0"/>
              <a:t/>
            </a:r>
            <a:br>
              <a:rPr lang="de-DE" dirty="0"/>
            </a:br>
            <a:r>
              <a:rPr lang="de-DE" dirty="0" smtClean="0"/>
              <a:t>Abteilung 7</a:t>
            </a:r>
            <a:endParaRPr lang="de-DE" dirty="0"/>
          </a:p>
          <a:p>
            <a:pPr lvl="1"/>
            <a:r>
              <a:rPr lang="de-DE" dirty="0"/>
              <a:t>Referat </a:t>
            </a:r>
            <a:r>
              <a:rPr lang="de-DE" dirty="0" smtClean="0"/>
              <a:t>725</a:t>
            </a:r>
            <a:endParaRPr lang="de-DE" dirty="0"/>
          </a:p>
          <a:p>
            <a:pPr lvl="1"/>
            <a:r>
              <a:rPr lang="de-DE" dirty="0" err="1" smtClean="0"/>
              <a:t>Rochusstraße</a:t>
            </a:r>
            <a:r>
              <a:rPr lang="de-DE" dirty="0" smtClean="0"/>
              <a:t> 1</a:t>
            </a:r>
            <a:endParaRPr lang="de-DE" dirty="0"/>
          </a:p>
          <a:p>
            <a:pPr lvl="1"/>
            <a:r>
              <a:rPr lang="de-DE" dirty="0" smtClean="0"/>
              <a:t>53123 Bonn</a:t>
            </a:r>
            <a:endParaRPr lang="de-DE" dirty="0"/>
          </a:p>
          <a:p>
            <a:pPr lvl="1"/>
            <a:endParaRPr lang="de-DE" dirty="0"/>
          </a:p>
          <a:p>
            <a:pPr lvl="1"/>
            <a:endParaRPr lang="de-DE" dirty="0"/>
          </a:p>
        </p:txBody>
      </p:sp>
      <p:sp>
        <p:nvSpPr>
          <p:cNvPr id="4" name="Fußzeilenplatzhalter 3">
            <a:extLst>
              <a:ext uri="{FF2B5EF4-FFF2-40B4-BE49-F238E27FC236}">
                <a16:creationId xmlns:a16="http://schemas.microsoft.com/office/drawing/2014/main" id="{D96C5B94-F8BA-4D6E-B801-91FDBD888D1F}"/>
              </a:ext>
            </a:extLst>
          </p:cNvPr>
          <p:cNvSpPr>
            <a:spLocks noGrp="1"/>
          </p:cNvSpPr>
          <p:nvPr>
            <p:ph type="ftr" sz="quarter" idx="11"/>
          </p:nvPr>
        </p:nvSpPr>
        <p:spPr>
          <a:xfrm>
            <a:off x="2771800" y="4846500"/>
            <a:ext cx="5544200" cy="116100"/>
          </a:xfrm>
        </p:spPr>
        <p:txBody>
          <a:bodyPr/>
          <a:lstStyle/>
          <a:p>
            <a:r>
              <a:rPr lang="en-US" smtClean="0"/>
              <a:t>BMEL | Titel | TT.MM.JJJJ |</a:t>
            </a:r>
            <a:endParaRPr lang="en-US" dirty="0"/>
          </a:p>
        </p:txBody>
      </p:sp>
      <p:sp>
        <p:nvSpPr>
          <p:cNvPr id="5" name="Foliennummernplatzhalter 4">
            <a:extLst>
              <a:ext uri="{FF2B5EF4-FFF2-40B4-BE49-F238E27FC236}">
                <a16:creationId xmlns:a16="http://schemas.microsoft.com/office/drawing/2014/main" id="{6D2E05ED-F5AB-4974-8615-B5BCDF23A23C}"/>
              </a:ext>
            </a:extLst>
          </p:cNvPr>
          <p:cNvSpPr>
            <a:spLocks noGrp="1"/>
          </p:cNvSpPr>
          <p:nvPr>
            <p:ph type="sldNum" sz="quarter" idx="12"/>
          </p:nvPr>
        </p:nvSpPr>
        <p:spPr>
          <a:xfrm>
            <a:off x="8409600" y="4846500"/>
            <a:ext cx="432000" cy="116100"/>
          </a:xfrm>
        </p:spPr>
        <p:txBody>
          <a:bodyPr/>
          <a:lstStyle/>
          <a:p>
            <a:fld id="{DF28FB93-0A08-4E7D-8E63-9EFA29F1E093}" type="slidenum">
              <a:rPr lang="en-US" smtClean="0"/>
              <a:pPr/>
              <a:t>18</a:t>
            </a:fld>
            <a:endParaRPr lang="en-US"/>
          </a:p>
        </p:txBody>
      </p:sp>
      <p:sp>
        <p:nvSpPr>
          <p:cNvPr id="28" name="Textplatzhalter 27">
            <a:extLst>
              <a:ext uri="{FF2B5EF4-FFF2-40B4-BE49-F238E27FC236}">
                <a16:creationId xmlns:a16="http://schemas.microsoft.com/office/drawing/2014/main" id="{32255DC7-9D75-486D-898E-CFA1231BD9D7}"/>
              </a:ext>
            </a:extLst>
          </p:cNvPr>
          <p:cNvSpPr>
            <a:spLocks noGrp="1"/>
          </p:cNvSpPr>
          <p:nvPr>
            <p:ph type="body" sz="quarter" idx="13"/>
          </p:nvPr>
        </p:nvSpPr>
        <p:spPr>
          <a:xfrm>
            <a:off x="4751388" y="2043882"/>
            <a:ext cx="3889375" cy="2214563"/>
          </a:xfrm>
        </p:spPr>
        <p:txBody>
          <a:bodyPr/>
          <a:lstStyle/>
          <a:p>
            <a:r>
              <a:rPr lang="de-DE" dirty="0" smtClean="0"/>
              <a:t>Ansprechperson</a:t>
            </a:r>
            <a:endParaRPr lang="de-DE" dirty="0"/>
          </a:p>
          <a:p>
            <a:r>
              <a:rPr lang="de-DE" dirty="0" smtClean="0"/>
              <a:t>Dr. Jan Hendrik Schneider</a:t>
            </a:r>
            <a:endParaRPr lang="de-DE" dirty="0"/>
          </a:p>
          <a:p>
            <a:r>
              <a:rPr lang="de-DE" dirty="0" smtClean="0">
                <a:hlinkClick r:id="rId2"/>
              </a:rPr>
              <a:t>Janhendrik.schneider@bmel.bund.de</a:t>
            </a:r>
            <a:r>
              <a:rPr lang="de-DE" dirty="0" smtClean="0"/>
              <a:t> </a:t>
            </a:r>
            <a:endParaRPr lang="de-DE" dirty="0"/>
          </a:p>
          <a:p>
            <a:r>
              <a:rPr lang="de-DE" dirty="0" smtClean="0">
                <a:hlinkClick r:id="rId3"/>
              </a:rPr>
              <a:t>www.bmel.de</a:t>
            </a:r>
            <a:endParaRPr lang="de-DE" dirty="0" smtClean="0"/>
          </a:p>
          <a:p>
            <a:r>
              <a:rPr lang="de-DE" dirty="0" smtClean="0"/>
              <a:t>Tel</a:t>
            </a:r>
            <a:r>
              <a:rPr lang="de-DE" dirty="0"/>
              <a:t>.  +49 </a:t>
            </a:r>
            <a:r>
              <a:rPr lang="de-DE" dirty="0" smtClean="0"/>
              <a:t>2 28 9 95 29 – 34 89</a:t>
            </a:r>
            <a:endParaRPr lang="de-DE" dirty="0"/>
          </a:p>
          <a:p>
            <a:r>
              <a:rPr lang="de-DE" dirty="0"/>
              <a:t>Fax  +49 </a:t>
            </a:r>
            <a:r>
              <a:rPr lang="de-DE" dirty="0" smtClean="0"/>
              <a:t>2 28 9 95 29 – 55 34 89</a:t>
            </a:r>
            <a:endParaRPr lang="de-DE" dirty="0"/>
          </a:p>
          <a:p>
            <a:endParaRPr lang="de-DE" dirty="0"/>
          </a:p>
          <a:p>
            <a:endParaRPr lang="de-DE" dirty="0"/>
          </a:p>
          <a:p>
            <a:endParaRPr lang="de-DE" dirty="0"/>
          </a:p>
        </p:txBody>
      </p:sp>
    </p:spTree>
    <p:extLst>
      <p:ext uri="{BB962C8B-B14F-4D97-AF65-F5344CB8AC3E}">
        <p14:creationId xmlns:p14="http://schemas.microsoft.com/office/powerpoint/2010/main" val="1744224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EU Beihilferecht</a:t>
            </a:r>
            <a:br>
              <a:rPr lang="de-DE" dirty="0"/>
            </a:br>
            <a:r>
              <a:rPr lang="de-DE" dirty="0"/>
              <a:t>Staatliche Beihilfen sind grundsätzlich nicht erlaubt…</a:t>
            </a:r>
            <a:br>
              <a:rPr lang="de-DE" dirty="0"/>
            </a:br>
            <a:endParaRPr lang="de-DE" dirty="0"/>
          </a:p>
        </p:txBody>
      </p:sp>
      <p:sp>
        <p:nvSpPr>
          <p:cNvPr id="5" name="Inhaltsplatzhalter 4"/>
          <p:cNvSpPr>
            <a:spLocks noGrp="1"/>
          </p:cNvSpPr>
          <p:nvPr>
            <p:ph idx="1"/>
          </p:nvPr>
        </p:nvSpPr>
        <p:spPr/>
        <p:txBody>
          <a:bodyPr/>
          <a:lstStyle/>
          <a:p>
            <a:pPr marL="285750" indent="-285750">
              <a:buFont typeface="Arial" panose="020B0604020202020204" pitchFamily="34" charset="0"/>
              <a:buChar char="•"/>
            </a:pPr>
            <a:r>
              <a:rPr lang="de-DE" dirty="0"/>
              <a:t>Ein Hauptziel der EU ist freier Wettbewerb auf dem Binnenmarkt</a:t>
            </a:r>
          </a:p>
          <a:p>
            <a:pPr marL="285750" indent="-285750">
              <a:buFont typeface="Arial" panose="020B0604020202020204" pitchFamily="34" charset="0"/>
              <a:buChar char="•"/>
            </a:pPr>
            <a:r>
              <a:rPr lang="de-DE" dirty="0"/>
              <a:t>Daher werden staatliche Beilhilfen durch die EU reguliert, um Wettbewerbsverzerrungen durch unzulässige Subventionen zu verhindern</a:t>
            </a:r>
          </a:p>
          <a:p>
            <a:pPr marL="285750" indent="-285750">
              <a:buFont typeface="Arial" panose="020B0604020202020204" pitchFamily="34" charset="0"/>
              <a:buChar char="•"/>
            </a:pPr>
            <a:r>
              <a:rPr lang="de-DE" dirty="0"/>
              <a:t>Artikel 107 AEUV Absatz 1: </a:t>
            </a:r>
            <a:br>
              <a:rPr lang="de-DE" dirty="0"/>
            </a:br>
            <a:r>
              <a:rPr lang="de-DE" dirty="0"/>
              <a:t>„Soweit in den Verträgen nicht etwas anderes bestimmt ist, sind staatliche oder aus staatlichen Mitteln gewährte Beihilfen gleich welcher Art, die durch die Begünstigung bestimmter Unternehmen oder Produktionszweige den Wettbewerb verfälschen oder zu verfälschen drohen, mit dem Binnenmarkt unvereinbar, soweit sie den Handel zwischen Mitgliedstaaten beeinträchtigen.“</a:t>
            </a:r>
          </a:p>
          <a:p>
            <a:pPr marL="285750" indent="-285750">
              <a:buFont typeface="Arial" panose="020B0604020202020204" pitchFamily="34" charset="0"/>
              <a:buChar char="•"/>
            </a:pPr>
            <a:endParaRPr lang="de-DE" dirty="0"/>
          </a:p>
        </p:txBody>
      </p:sp>
    </p:spTree>
    <p:extLst>
      <p:ext uri="{BB962C8B-B14F-4D97-AF65-F5344CB8AC3E}">
        <p14:creationId xmlns:p14="http://schemas.microsoft.com/office/powerpoint/2010/main" val="59570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EU-Beihilferecht </a:t>
            </a:r>
            <a:br>
              <a:rPr lang="de-DE" dirty="0"/>
            </a:br>
            <a:r>
              <a:rPr lang="de-DE" dirty="0"/>
              <a:t>…es gibt jedoch Ausnahmen</a:t>
            </a:r>
            <a:br>
              <a:rPr lang="de-DE" dirty="0"/>
            </a:br>
            <a:endParaRPr lang="de-DE" dirty="0"/>
          </a:p>
        </p:txBody>
      </p:sp>
      <p:sp>
        <p:nvSpPr>
          <p:cNvPr id="3" name="Inhaltsplatzhalter 2"/>
          <p:cNvSpPr>
            <a:spLocks noGrp="1"/>
          </p:cNvSpPr>
          <p:nvPr>
            <p:ph idx="1"/>
          </p:nvPr>
        </p:nvSpPr>
        <p:spPr>
          <a:xfrm>
            <a:off x="503238" y="1652588"/>
            <a:ext cx="8135381" cy="3007394"/>
          </a:xfrm>
        </p:spPr>
        <p:txBody>
          <a:bodyPr>
            <a:noAutofit/>
          </a:bodyPr>
          <a:lstStyle/>
          <a:p>
            <a:pPr marL="285750" indent="-285750">
              <a:lnSpc>
                <a:spcPct val="120000"/>
              </a:lnSpc>
              <a:buFont typeface="Arial" panose="020B0604020202020204" pitchFamily="34" charset="0"/>
              <a:buChar char="•"/>
            </a:pPr>
            <a:r>
              <a:rPr lang="de-DE" sz="1600" dirty="0"/>
              <a:t>Artikel 107 AEUV, Absatz 3</a:t>
            </a:r>
            <a:br>
              <a:rPr lang="de-DE" sz="1600" dirty="0"/>
            </a:br>
            <a:r>
              <a:rPr lang="de-DE" sz="1600" i="1" dirty="0"/>
              <a:t>Als mit dem Binnenmarkt vereinbar können angesehen werden:</a:t>
            </a:r>
            <a:br>
              <a:rPr lang="de-DE" sz="1600" i="1" dirty="0"/>
            </a:br>
            <a:r>
              <a:rPr lang="de-DE" sz="1600" i="1" dirty="0"/>
              <a:t>…</a:t>
            </a:r>
            <a:br>
              <a:rPr lang="de-DE" sz="1600" i="1" dirty="0"/>
            </a:br>
            <a:r>
              <a:rPr lang="de-DE" sz="1600" i="1" dirty="0"/>
              <a:t>Beihilfen zur Förderung der Entwicklung gewisser Wirtschaftszweige oder Wirtschaftsgebiete, soweit sie die Handelsbedingungen nicht in einer Weise verändern, die dem gemeinsamen Interesse zuwiderläuft;</a:t>
            </a:r>
          </a:p>
          <a:p>
            <a:pPr marL="285750" indent="-285750">
              <a:buFont typeface="Arial" panose="020B0604020202020204" pitchFamily="34" charset="0"/>
              <a:buChar char="•"/>
            </a:pPr>
            <a:r>
              <a:rPr lang="de-DE" sz="1600" dirty="0"/>
              <a:t>Bagatellgrenzen: bspw. in der Landwirtschaft max. 20.000 € / Betrieb innerhalb von drei Jahren</a:t>
            </a:r>
          </a:p>
          <a:p>
            <a:pPr marL="285750" indent="-285750">
              <a:buFont typeface="Arial" panose="020B0604020202020204" pitchFamily="34" charset="0"/>
              <a:buChar char="•"/>
            </a:pPr>
            <a:r>
              <a:rPr lang="de-DE" sz="1600" dirty="0"/>
              <a:t>Weitere Ausnahmen in der „Allgemeinen Gruppenfreistellungsverordnung“. Bspw. Beihilfen für kleine und mittlere Unternehmen (KMU) oder für Forschung, Entwicklung und Innovation</a:t>
            </a:r>
          </a:p>
          <a:p>
            <a:pPr marL="285750" indent="-285750">
              <a:buFont typeface="Arial" panose="020B0604020202020204" pitchFamily="34" charset="0"/>
              <a:buChar char="•"/>
            </a:pPr>
            <a:r>
              <a:rPr lang="de-DE" sz="1600" dirty="0"/>
              <a:t>Im Agrarbereich gilt die „Agrarfreistellungsverordnung“. Dort sind auch Beihilfen in der Tierzucht aufgeführt.</a:t>
            </a:r>
          </a:p>
          <a:p>
            <a:endParaRPr lang="de-DE" sz="1600"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3</a:t>
            </a:fld>
            <a:endParaRPr lang="en-US"/>
          </a:p>
        </p:txBody>
      </p:sp>
    </p:spTree>
    <p:extLst>
      <p:ext uri="{BB962C8B-B14F-4D97-AF65-F5344CB8AC3E}">
        <p14:creationId xmlns:p14="http://schemas.microsoft.com/office/powerpoint/2010/main" val="2378307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kern="0" dirty="0">
                <a:latin typeface="BundesSerif Office" charset="0"/>
                <a:ea typeface="BundesSerif Office" charset="0"/>
                <a:cs typeface="BundesSerif Office" charset="0"/>
              </a:rPr>
              <a:t>EU-Beihilferecht – genehmigte Beihilfen in der Tierzucht</a:t>
            </a:r>
            <a:br>
              <a:rPr lang="de-DE" sz="2400" kern="0" dirty="0">
                <a:latin typeface="BundesSerif Office" charset="0"/>
                <a:ea typeface="BundesSerif Office" charset="0"/>
                <a:cs typeface="BundesSerif Office" charset="0"/>
              </a:rPr>
            </a:b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4</a:t>
            </a:fld>
            <a:endParaRPr lang="en-US"/>
          </a:p>
        </p:txBody>
      </p:sp>
      <p:sp>
        <p:nvSpPr>
          <p:cNvPr id="6" name="Titel 1">
            <a:extLst>
              <a:ext uri="{FF2B5EF4-FFF2-40B4-BE49-F238E27FC236}">
                <a16:creationId xmlns:a16="http://schemas.microsoft.com/office/drawing/2014/main" id="{2F70E16E-6C53-046C-091B-6B8833567F54}"/>
              </a:ext>
            </a:extLst>
          </p:cNvPr>
          <p:cNvSpPr txBox="1">
            <a:spLocks noGrp="1"/>
          </p:cNvSpPr>
          <p:nvPr>
            <p:ph idx="1"/>
          </p:nvPr>
        </p:nvSpPr>
        <p:spPr>
          <a:xfrm>
            <a:off x="490219" y="1203598"/>
            <a:ext cx="8135381" cy="2665412"/>
          </a:xfrm>
          <a:prstGeom prst="rect">
            <a:avLst/>
          </a:prstGeom>
        </p:spPr>
        <p:txBody>
          <a:bodyPr anchor="t"/>
          <a:lstStyle>
            <a:lvl1pPr algn="l" rtl="0" fontAlgn="base">
              <a:lnSpc>
                <a:spcPts val="4000"/>
              </a:lnSpc>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BundesSerif Regular" pitchFamily="18" charset="0"/>
              </a:defRPr>
            </a:lvl2pPr>
            <a:lvl3pPr algn="l" rtl="0" fontAlgn="base">
              <a:spcBef>
                <a:spcPct val="0"/>
              </a:spcBef>
              <a:spcAft>
                <a:spcPct val="0"/>
              </a:spcAft>
              <a:defRPr sz="3600">
                <a:solidFill>
                  <a:schemeClr val="tx2"/>
                </a:solidFill>
                <a:latin typeface="BundesSerif Regular" pitchFamily="18" charset="0"/>
              </a:defRPr>
            </a:lvl3pPr>
            <a:lvl4pPr algn="l" rtl="0" fontAlgn="base">
              <a:spcBef>
                <a:spcPct val="0"/>
              </a:spcBef>
              <a:spcAft>
                <a:spcPct val="0"/>
              </a:spcAft>
              <a:defRPr sz="3600">
                <a:solidFill>
                  <a:schemeClr val="tx2"/>
                </a:solidFill>
                <a:latin typeface="BundesSerif Regular" pitchFamily="18" charset="0"/>
              </a:defRPr>
            </a:lvl4pPr>
            <a:lvl5pPr algn="l" rtl="0" fontAlgn="base">
              <a:spcBef>
                <a:spcPct val="0"/>
              </a:spcBef>
              <a:spcAft>
                <a:spcPct val="0"/>
              </a:spcAft>
              <a:defRPr sz="3600">
                <a:solidFill>
                  <a:schemeClr val="tx2"/>
                </a:solidFill>
                <a:latin typeface="BundesSerif Regular" pitchFamily="18" charset="0"/>
              </a:defRPr>
            </a:lvl5pPr>
            <a:lvl6pPr marL="457189" algn="l" rtl="0" fontAlgn="base">
              <a:spcBef>
                <a:spcPct val="0"/>
              </a:spcBef>
              <a:spcAft>
                <a:spcPct val="0"/>
              </a:spcAft>
              <a:defRPr sz="3600">
                <a:solidFill>
                  <a:schemeClr val="tx2"/>
                </a:solidFill>
                <a:latin typeface="BundesSerif Regular" pitchFamily="18" charset="0"/>
              </a:defRPr>
            </a:lvl6pPr>
            <a:lvl7pPr marL="914377" algn="l" rtl="0" fontAlgn="base">
              <a:spcBef>
                <a:spcPct val="0"/>
              </a:spcBef>
              <a:spcAft>
                <a:spcPct val="0"/>
              </a:spcAft>
              <a:defRPr sz="3600">
                <a:solidFill>
                  <a:schemeClr val="tx2"/>
                </a:solidFill>
                <a:latin typeface="BundesSerif Regular" pitchFamily="18" charset="0"/>
              </a:defRPr>
            </a:lvl7pPr>
            <a:lvl8pPr marL="1371566" algn="l" rtl="0" fontAlgn="base">
              <a:spcBef>
                <a:spcPct val="0"/>
              </a:spcBef>
              <a:spcAft>
                <a:spcPct val="0"/>
              </a:spcAft>
              <a:defRPr sz="3600">
                <a:solidFill>
                  <a:schemeClr val="tx2"/>
                </a:solidFill>
                <a:latin typeface="BundesSerif Regular" pitchFamily="18" charset="0"/>
              </a:defRPr>
            </a:lvl8pPr>
            <a:lvl9pPr marL="1828754" algn="l" rtl="0" fontAlgn="base">
              <a:spcBef>
                <a:spcPct val="0"/>
              </a:spcBef>
              <a:spcAft>
                <a:spcPct val="0"/>
              </a:spcAft>
              <a:defRPr sz="3600">
                <a:solidFill>
                  <a:schemeClr val="tx2"/>
                </a:solidFill>
                <a:latin typeface="BundesSerif Regular" pitchFamily="18" charset="0"/>
              </a:defRPr>
            </a:lvl9pPr>
          </a:lstStyle>
          <a:p>
            <a:pPr>
              <a:lnSpc>
                <a:spcPct val="100000"/>
              </a:lnSpc>
            </a:pPr>
            <a:r>
              <a:rPr lang="de-DE" sz="1800" dirty="0">
                <a:solidFill>
                  <a:schemeClr val="tx1"/>
                </a:solidFill>
                <a:latin typeface="BundesSans Office" charset="0"/>
                <a:ea typeface="BundesSans Office" charset="0"/>
                <a:cs typeface="BundesSans Office" charset="0"/>
              </a:rPr>
              <a:t>Die folgenden Beihilfen für Viehzüchter sind … mit dem Binnenmarkt vereinbar und … freigestellt:</a:t>
            </a:r>
          </a:p>
          <a:p>
            <a:pPr>
              <a:lnSpc>
                <a:spcPct val="100000"/>
              </a:lnSpc>
            </a:pPr>
            <a:r>
              <a:rPr lang="de-DE" sz="1800" dirty="0">
                <a:solidFill>
                  <a:schemeClr val="tx1"/>
                </a:solidFill>
                <a:latin typeface="BundesSans Office" charset="0"/>
                <a:ea typeface="BundesSans Office" charset="0"/>
                <a:cs typeface="BundesSans Office" charset="0"/>
              </a:rPr>
              <a:t>Die Beihilfen dienen zur Deckung der Kosten für</a:t>
            </a:r>
          </a:p>
          <a:p>
            <a:pPr marL="285750" indent="-285750">
              <a:lnSpc>
                <a:spcPct val="100000"/>
              </a:lnSpc>
              <a:buFont typeface="Arial" panose="020B0604020202020204" pitchFamily="34" charset="0"/>
              <a:buChar char="•"/>
            </a:pPr>
            <a:r>
              <a:rPr lang="de-DE" sz="1800" dirty="0">
                <a:solidFill>
                  <a:schemeClr val="tx1"/>
                </a:solidFill>
                <a:latin typeface="BundesSans Office" charset="0"/>
                <a:ea typeface="BundesSans Office" charset="0"/>
                <a:cs typeface="BundesSans Office" charset="0"/>
              </a:rPr>
              <a:t>den Verwaltungsaufwand für das Anlegen und Führen von Zuchtbüchern bis zu 100% der Kosten</a:t>
            </a:r>
          </a:p>
          <a:p>
            <a:pPr marL="285750" indent="-285750">
              <a:lnSpc>
                <a:spcPct val="100000"/>
              </a:lnSpc>
              <a:buFont typeface="Arial" panose="020B0604020202020204" pitchFamily="34" charset="0"/>
              <a:buChar char="•"/>
            </a:pPr>
            <a:r>
              <a:rPr lang="de-DE" sz="1800" dirty="0">
                <a:solidFill>
                  <a:schemeClr val="tx1"/>
                </a:solidFill>
                <a:latin typeface="BundesSans Office" charset="0"/>
                <a:ea typeface="BundesSans Office" charset="0"/>
                <a:cs typeface="BundesSans Office" charset="0"/>
              </a:rPr>
              <a:t>von Dritten durchgeführte oder in Auftrag gegebene Untersuchungen zur Bestimmung der genetischen Qualität oder der Leistungsmerkmale des Tierbestands bis zu 70% der Kosten</a:t>
            </a:r>
          </a:p>
          <a:p>
            <a:pPr marL="285750" indent="-285750">
              <a:lnSpc>
                <a:spcPct val="100000"/>
              </a:lnSpc>
              <a:buFont typeface="Arial" panose="020B0604020202020204" pitchFamily="34" charset="0"/>
              <a:buChar char="•"/>
            </a:pPr>
            <a:endParaRPr lang="de-DE" sz="1800" dirty="0">
              <a:solidFill>
                <a:schemeClr val="tx1"/>
              </a:solidFill>
              <a:latin typeface="BundesSans Office" charset="0"/>
              <a:ea typeface="BundesSans Office" charset="0"/>
              <a:cs typeface="BundesSans Office" charset="0"/>
            </a:endParaRPr>
          </a:p>
          <a:p>
            <a:pPr marL="285750" indent="-285750">
              <a:lnSpc>
                <a:spcPct val="100000"/>
              </a:lnSpc>
              <a:buFont typeface="Arial" panose="020B0604020202020204" pitchFamily="34" charset="0"/>
              <a:buChar char="•"/>
            </a:pPr>
            <a:endParaRPr lang="de-DE" sz="1800" dirty="0">
              <a:solidFill>
                <a:schemeClr val="tx1"/>
              </a:solidFill>
              <a:latin typeface="BundesSans Office" charset="0"/>
              <a:ea typeface="BundesSans Office" charset="0"/>
              <a:cs typeface="BundesSans Office" charset="0"/>
            </a:endParaRPr>
          </a:p>
          <a:p>
            <a:pPr>
              <a:lnSpc>
                <a:spcPct val="100000"/>
              </a:lnSpc>
            </a:pPr>
            <a:r>
              <a:rPr lang="de-DE" sz="1800" dirty="0">
                <a:solidFill>
                  <a:schemeClr val="tx1"/>
                </a:solidFill>
                <a:latin typeface="BundesSans Office" charset="0"/>
                <a:ea typeface="BundesSans Office" charset="0"/>
                <a:cs typeface="BundesSans Office" charset="0"/>
              </a:rPr>
              <a:t>Über andere Förderprogramme möglich:</a:t>
            </a:r>
          </a:p>
          <a:p>
            <a:pPr marL="285750" indent="-285750">
              <a:lnSpc>
                <a:spcPct val="100000"/>
              </a:lnSpc>
              <a:buFont typeface="Arial" panose="020B0604020202020204" pitchFamily="34" charset="0"/>
              <a:buChar char="•"/>
            </a:pPr>
            <a:r>
              <a:rPr lang="de-DE" sz="1800" dirty="0">
                <a:solidFill>
                  <a:schemeClr val="tx1"/>
                </a:solidFill>
                <a:latin typeface="BundesSans Office" charset="0"/>
                <a:ea typeface="BundesSans Office" charset="0"/>
                <a:cs typeface="BundesSans Office" charset="0"/>
              </a:rPr>
              <a:t>Haltung von Tieren gefährdeter Rassen (Agrar-Umwelt- und Klimamaßnahme)</a:t>
            </a:r>
          </a:p>
          <a:p>
            <a:pPr>
              <a:lnSpc>
                <a:spcPct val="100000"/>
              </a:lnSpc>
            </a:pPr>
            <a:endParaRPr lang="de-DE" sz="1400" dirty="0">
              <a:solidFill>
                <a:schemeClr val="tx1"/>
              </a:solidFill>
              <a:latin typeface="BundesSans Office" charset="0"/>
              <a:ea typeface="BundesSans Office" charset="0"/>
              <a:cs typeface="BundesSans Office" charset="0"/>
            </a:endParaRPr>
          </a:p>
          <a:p>
            <a:pPr>
              <a:lnSpc>
                <a:spcPct val="100000"/>
              </a:lnSpc>
            </a:pPr>
            <a:endParaRPr lang="de-DE" sz="1400" dirty="0">
              <a:solidFill>
                <a:schemeClr val="tx1"/>
              </a:solidFill>
              <a:latin typeface="BundesSans Office" charset="0"/>
              <a:ea typeface="BundesSans Office" charset="0"/>
              <a:cs typeface="BundesSans Office" charset="0"/>
            </a:endParaRPr>
          </a:p>
          <a:p>
            <a:pPr>
              <a:lnSpc>
                <a:spcPct val="100000"/>
              </a:lnSpc>
            </a:pPr>
            <a:endParaRPr lang="de-DE" sz="1400" dirty="0">
              <a:solidFill>
                <a:schemeClr val="tx1"/>
              </a:solidFill>
              <a:latin typeface="BundesSans Office" charset="0"/>
              <a:ea typeface="BundesSans Office" charset="0"/>
              <a:cs typeface="BundesSans Office" charset="0"/>
            </a:endParaRPr>
          </a:p>
        </p:txBody>
      </p:sp>
    </p:spTree>
    <p:extLst>
      <p:ext uri="{BB962C8B-B14F-4D97-AF65-F5344CB8AC3E}">
        <p14:creationId xmlns:p14="http://schemas.microsoft.com/office/powerpoint/2010/main" val="888801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nSpc>
                <a:spcPts val="3000"/>
              </a:lnSpc>
              <a:spcAft>
                <a:spcPts val="600"/>
              </a:spcAft>
            </a:pPr>
            <a:r>
              <a:rPr lang="de-DE" sz="2400" kern="0" dirty="0">
                <a:latin typeface="BundesSerif Office" charset="0"/>
                <a:ea typeface="BundesSerif Office" charset="0"/>
                <a:cs typeface="BundesSerif Office" charset="0"/>
              </a:rPr>
              <a:t>Förderung Landwirtschaft in der EU allgemein</a:t>
            </a:r>
            <a:br>
              <a:rPr lang="de-DE" sz="2400" kern="0" dirty="0">
                <a:latin typeface="BundesSerif Office" charset="0"/>
                <a:ea typeface="BundesSerif Office" charset="0"/>
                <a:cs typeface="BundesSerif Office" charset="0"/>
              </a:rPr>
            </a:br>
            <a:r>
              <a:rPr lang="de-DE" sz="2400" kern="0" dirty="0">
                <a:latin typeface="BundesSerif Office" charset="0"/>
                <a:ea typeface="BundesSerif Office" charset="0"/>
                <a:cs typeface="BundesSerif Office" charset="0"/>
              </a:rPr>
              <a:t>1. Säule </a:t>
            </a:r>
            <a:r>
              <a:rPr lang="de-DE" sz="2400" kern="0" dirty="0" smtClean="0">
                <a:latin typeface="BundesSerif Office" charset="0"/>
                <a:ea typeface="BundesSerif Office" charset="0"/>
                <a:cs typeface="BundesSerif Office" charset="0"/>
              </a:rPr>
              <a:t>– Direktzahlungen – Ziele </a:t>
            </a:r>
            <a:r>
              <a:rPr lang="de-DE" sz="2400" kern="0" dirty="0">
                <a:latin typeface="BundesSerif Office" charset="0"/>
                <a:ea typeface="BundesSerif Office" charset="0"/>
                <a:cs typeface="BundesSerif Office" charset="0"/>
              </a:rPr>
              <a:t/>
            </a:r>
            <a:br>
              <a:rPr lang="de-DE" sz="2400" kern="0" dirty="0">
                <a:latin typeface="BundesSerif Office" charset="0"/>
                <a:ea typeface="BundesSerif Office" charset="0"/>
                <a:cs typeface="BundesSerif Office" charset="0"/>
              </a:rPr>
            </a:br>
            <a:endParaRPr lang="de-DE" dirty="0"/>
          </a:p>
        </p:txBody>
      </p:sp>
      <p:sp>
        <p:nvSpPr>
          <p:cNvPr id="3" name="Inhaltsplatzhalter 2"/>
          <p:cNvSpPr>
            <a:spLocks noGrp="1"/>
          </p:cNvSpPr>
          <p:nvPr>
            <p:ph idx="1"/>
          </p:nvPr>
        </p:nvSpPr>
        <p:spPr/>
        <p:txBody>
          <a:bodyPr/>
          <a:lstStyle/>
          <a:p>
            <a:pPr marL="285750" indent="-285750">
              <a:buFont typeface="Arial" panose="020B0604020202020204" pitchFamily="34" charset="0"/>
              <a:buChar char="•"/>
            </a:pPr>
            <a:r>
              <a:rPr lang="de-DE" dirty="0"/>
              <a:t>Förderung eines intelligenten, wettbewerbsfähigen, krisenfesten und diversifizierten Agrarsektors, der die langfristige Ernährungssicherheit gewährleistet; </a:t>
            </a:r>
          </a:p>
          <a:p>
            <a:pPr marL="285750" indent="-285750">
              <a:buFont typeface="Arial" panose="020B0604020202020204" pitchFamily="34" charset="0"/>
              <a:buChar char="•"/>
            </a:pPr>
            <a:r>
              <a:rPr lang="de-DE" dirty="0"/>
              <a:t>Unterstützung und Stärkung von Umweltschutz, einschließlich der biologischen Vielfalt, und Klimaschutz sowie Beitrag zur Verwirklichung der umwelt- und klimabezogenen Ziele der Union, einschließlich ihrer Verpflichtungen im Rahmen des Übereinkommens von Paris; </a:t>
            </a:r>
          </a:p>
          <a:p>
            <a:pPr marL="285750" indent="-285750">
              <a:buFont typeface="Arial" panose="020B0604020202020204" pitchFamily="34" charset="0"/>
              <a:buChar char="•"/>
            </a:pPr>
            <a:r>
              <a:rPr lang="de-DE" dirty="0"/>
              <a:t>Stärkung des sozioökonomischen Gefüges in ländlichen Gebieten. </a:t>
            </a:r>
          </a:p>
          <a:p>
            <a:pPr marL="285750" indent="-285750">
              <a:buFont typeface="Arial" panose="020B0604020202020204" pitchFamily="34" charset="0"/>
              <a:buChar char="•"/>
            </a:pP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5</a:t>
            </a:fld>
            <a:endParaRPr lang="en-US"/>
          </a:p>
        </p:txBody>
      </p:sp>
    </p:spTree>
    <p:extLst>
      <p:ext uri="{BB962C8B-B14F-4D97-AF65-F5344CB8AC3E}">
        <p14:creationId xmlns:p14="http://schemas.microsoft.com/office/powerpoint/2010/main" val="259728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6</a:t>
            </a:fld>
            <a:endParaRPr lang="en-US"/>
          </a:p>
        </p:txBody>
      </p:sp>
      <p:sp>
        <p:nvSpPr>
          <p:cNvPr id="7" name="Titel 1">
            <a:extLst>
              <a:ext uri="{FF2B5EF4-FFF2-40B4-BE49-F238E27FC236}">
                <a16:creationId xmlns:a16="http://schemas.microsoft.com/office/drawing/2014/main" id="{92DB00B4-697C-4C00-BAAB-425398FA800D}"/>
              </a:ext>
            </a:extLst>
          </p:cNvPr>
          <p:cNvSpPr txBox="1">
            <a:spLocks noGrp="1"/>
          </p:cNvSpPr>
          <p:nvPr>
            <p:ph type="title"/>
          </p:nvPr>
        </p:nvSpPr>
        <p:spPr>
          <a:prstGeom prst="rect">
            <a:avLst/>
          </a:prstGeom>
        </p:spPr>
        <p:txBody>
          <a:bodyPr anchor="t"/>
          <a:lstStyle>
            <a:lvl1pPr algn="l" rtl="0" fontAlgn="base">
              <a:lnSpc>
                <a:spcPts val="4000"/>
              </a:lnSpc>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BundesSerif Regular" pitchFamily="18" charset="0"/>
              </a:defRPr>
            </a:lvl2pPr>
            <a:lvl3pPr algn="l" rtl="0" fontAlgn="base">
              <a:spcBef>
                <a:spcPct val="0"/>
              </a:spcBef>
              <a:spcAft>
                <a:spcPct val="0"/>
              </a:spcAft>
              <a:defRPr sz="3600">
                <a:solidFill>
                  <a:schemeClr val="tx2"/>
                </a:solidFill>
                <a:latin typeface="BundesSerif Regular" pitchFamily="18" charset="0"/>
              </a:defRPr>
            </a:lvl3pPr>
            <a:lvl4pPr algn="l" rtl="0" fontAlgn="base">
              <a:spcBef>
                <a:spcPct val="0"/>
              </a:spcBef>
              <a:spcAft>
                <a:spcPct val="0"/>
              </a:spcAft>
              <a:defRPr sz="3600">
                <a:solidFill>
                  <a:schemeClr val="tx2"/>
                </a:solidFill>
                <a:latin typeface="BundesSerif Regular" pitchFamily="18" charset="0"/>
              </a:defRPr>
            </a:lvl4pPr>
            <a:lvl5pPr algn="l" rtl="0" fontAlgn="base">
              <a:spcBef>
                <a:spcPct val="0"/>
              </a:spcBef>
              <a:spcAft>
                <a:spcPct val="0"/>
              </a:spcAft>
              <a:defRPr sz="3600">
                <a:solidFill>
                  <a:schemeClr val="tx2"/>
                </a:solidFill>
                <a:latin typeface="BundesSerif Regular" pitchFamily="18" charset="0"/>
              </a:defRPr>
            </a:lvl5pPr>
            <a:lvl6pPr marL="457189" algn="l" rtl="0" fontAlgn="base">
              <a:spcBef>
                <a:spcPct val="0"/>
              </a:spcBef>
              <a:spcAft>
                <a:spcPct val="0"/>
              </a:spcAft>
              <a:defRPr sz="3600">
                <a:solidFill>
                  <a:schemeClr val="tx2"/>
                </a:solidFill>
                <a:latin typeface="BundesSerif Regular" pitchFamily="18" charset="0"/>
              </a:defRPr>
            </a:lvl6pPr>
            <a:lvl7pPr marL="914377" algn="l" rtl="0" fontAlgn="base">
              <a:spcBef>
                <a:spcPct val="0"/>
              </a:spcBef>
              <a:spcAft>
                <a:spcPct val="0"/>
              </a:spcAft>
              <a:defRPr sz="3600">
                <a:solidFill>
                  <a:schemeClr val="tx2"/>
                </a:solidFill>
                <a:latin typeface="BundesSerif Regular" pitchFamily="18" charset="0"/>
              </a:defRPr>
            </a:lvl7pPr>
            <a:lvl8pPr marL="1371566" algn="l" rtl="0" fontAlgn="base">
              <a:spcBef>
                <a:spcPct val="0"/>
              </a:spcBef>
              <a:spcAft>
                <a:spcPct val="0"/>
              </a:spcAft>
              <a:defRPr sz="3600">
                <a:solidFill>
                  <a:schemeClr val="tx2"/>
                </a:solidFill>
                <a:latin typeface="BundesSerif Regular" pitchFamily="18" charset="0"/>
              </a:defRPr>
            </a:lvl8pPr>
            <a:lvl9pPr marL="1828754" algn="l" rtl="0" fontAlgn="base">
              <a:spcBef>
                <a:spcPct val="0"/>
              </a:spcBef>
              <a:spcAft>
                <a:spcPct val="0"/>
              </a:spcAft>
              <a:defRPr sz="3600">
                <a:solidFill>
                  <a:schemeClr val="tx2"/>
                </a:solidFill>
                <a:latin typeface="BundesSerif Regular" pitchFamily="18" charset="0"/>
              </a:defRPr>
            </a:lvl9pPr>
          </a:lstStyle>
          <a:p>
            <a:pPr>
              <a:lnSpc>
                <a:spcPts val="3000"/>
              </a:lnSpc>
              <a:spcAft>
                <a:spcPts val="600"/>
              </a:spcAft>
            </a:pPr>
            <a:r>
              <a:rPr lang="de-DE" sz="2800" kern="0" dirty="0">
                <a:solidFill>
                  <a:schemeClr val="tx1"/>
                </a:solidFill>
                <a:latin typeface="BundesSerif Office" charset="0"/>
                <a:ea typeface="BundesSerif Office" charset="0"/>
                <a:cs typeface="BundesSerif Office" charset="0"/>
              </a:rPr>
              <a:t>Förderung Landwirtschaft in der EU allgemein</a:t>
            </a:r>
          </a:p>
          <a:p>
            <a:pPr>
              <a:lnSpc>
                <a:spcPts val="3000"/>
              </a:lnSpc>
              <a:spcAft>
                <a:spcPts val="600"/>
              </a:spcAft>
            </a:pPr>
            <a:r>
              <a:rPr lang="de-DE" sz="2800" kern="0" dirty="0">
                <a:solidFill>
                  <a:schemeClr val="tx1"/>
                </a:solidFill>
                <a:latin typeface="BundesSerif Office" charset="0"/>
                <a:ea typeface="BundesSerif Office" charset="0"/>
                <a:cs typeface="BundesSerif Office" charset="0"/>
              </a:rPr>
              <a:t>1. Säule </a:t>
            </a:r>
            <a:r>
              <a:rPr lang="de-DE" sz="2800" kern="0" dirty="0" smtClean="0">
                <a:solidFill>
                  <a:schemeClr val="tx1"/>
                </a:solidFill>
                <a:latin typeface="BundesSerif Office" charset="0"/>
                <a:ea typeface="BundesSerif Office" charset="0"/>
                <a:cs typeface="BundesSerif Office" charset="0"/>
              </a:rPr>
              <a:t>– Direktzahlungen - Höhe</a:t>
            </a:r>
            <a:endParaRPr lang="de-DE" sz="2800" kern="0" dirty="0">
              <a:solidFill>
                <a:schemeClr val="tx1"/>
              </a:solidFill>
              <a:latin typeface="BundesSerif Office" charset="0"/>
              <a:ea typeface="BundesSerif Office" charset="0"/>
              <a:cs typeface="BundesSerif Office" charset="0"/>
            </a:endParaRPr>
          </a:p>
        </p:txBody>
      </p:sp>
      <p:graphicFrame>
        <p:nvGraphicFramePr>
          <p:cNvPr id="8" name="Tabelle 7">
            <a:extLst>
              <a:ext uri="{FF2B5EF4-FFF2-40B4-BE49-F238E27FC236}">
                <a16:creationId xmlns:a16="http://schemas.microsoft.com/office/drawing/2014/main" id="{F2F07197-69A0-FDFC-F7F8-08932C3CC566}"/>
              </a:ext>
            </a:extLst>
          </p:cNvPr>
          <p:cNvGraphicFramePr>
            <a:graphicFrameLocks noGrp="1"/>
          </p:cNvGraphicFramePr>
          <p:nvPr>
            <p:extLst>
              <p:ext uri="{D42A27DB-BD31-4B8C-83A1-F6EECF244321}">
                <p14:modId xmlns:p14="http://schemas.microsoft.com/office/powerpoint/2010/main" val="1142655585"/>
              </p:ext>
            </p:extLst>
          </p:nvPr>
        </p:nvGraphicFramePr>
        <p:xfrm>
          <a:off x="503238" y="1563638"/>
          <a:ext cx="6552729" cy="2315940"/>
        </p:xfrm>
        <a:graphic>
          <a:graphicData uri="http://schemas.openxmlformats.org/drawingml/2006/table">
            <a:tbl>
              <a:tblPr/>
              <a:tblGrid>
                <a:gridCol w="4896544">
                  <a:extLst>
                    <a:ext uri="{9D8B030D-6E8A-4147-A177-3AD203B41FA5}">
                      <a16:colId xmlns:a16="http://schemas.microsoft.com/office/drawing/2014/main" val="22517302"/>
                    </a:ext>
                  </a:extLst>
                </a:gridCol>
                <a:gridCol w="936104">
                  <a:extLst>
                    <a:ext uri="{9D8B030D-6E8A-4147-A177-3AD203B41FA5}">
                      <a16:colId xmlns:a16="http://schemas.microsoft.com/office/drawing/2014/main" val="2392083569"/>
                    </a:ext>
                  </a:extLst>
                </a:gridCol>
                <a:gridCol w="720081">
                  <a:extLst>
                    <a:ext uri="{9D8B030D-6E8A-4147-A177-3AD203B41FA5}">
                      <a16:colId xmlns:a16="http://schemas.microsoft.com/office/drawing/2014/main" val="2757419973"/>
                    </a:ext>
                  </a:extLst>
                </a:gridCol>
              </a:tblGrid>
              <a:tr h="209563">
                <a:tc gridSpan="3">
                  <a:txBody>
                    <a:bodyPr/>
                    <a:lstStyle/>
                    <a:p>
                      <a:r>
                        <a:rPr lang="de-DE" sz="1400" dirty="0"/>
                        <a:t>Überblick über Förderbeträge bei den Direktzahlungen</a:t>
                      </a:r>
                    </a:p>
                  </a:txBody>
                  <a:tcPr marL="49312" marR="49312" marT="24656" marB="24656" anchor="ctr">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585289327"/>
                  </a:ext>
                </a:extLst>
              </a:tr>
              <a:tr h="138028">
                <a:tc>
                  <a:txBody>
                    <a:bodyPr/>
                    <a:lstStyle/>
                    <a:p>
                      <a:pPr algn="l" fontAlgn="t"/>
                      <a:r>
                        <a:rPr lang="de-DE" sz="1400" b="0">
                          <a:effectLst/>
                        </a:rPr>
                        <a:t> </a:t>
                      </a:r>
                    </a:p>
                  </a:txBody>
                  <a:tcPr marL="12842" marR="12842" marT="20547"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B w="4763" cap="flat" cmpd="sng" algn="ctr">
                      <a:solidFill>
                        <a:srgbClr val="338233"/>
                      </a:solidFill>
                      <a:prstDash val="solid"/>
                      <a:round/>
                      <a:headEnd type="none" w="med" len="med"/>
                      <a:tailEnd type="none" w="med" len="med"/>
                    </a:lnB>
                    <a:solidFill>
                      <a:srgbClr val="E3F0E1"/>
                    </a:solidFill>
                  </a:tcPr>
                </a:tc>
                <a:tc>
                  <a:txBody>
                    <a:bodyPr/>
                    <a:lstStyle/>
                    <a:p>
                      <a:pPr algn="l" fontAlgn="t"/>
                      <a:r>
                        <a:rPr lang="de-DE" sz="1400" b="0" dirty="0">
                          <a:effectLst/>
                        </a:rPr>
                        <a:t> </a:t>
                      </a:r>
                    </a:p>
                  </a:txBody>
                  <a:tcPr marL="12842" marR="12842" marT="20547"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235A2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E3F0E1"/>
                    </a:solidFill>
                  </a:tcPr>
                </a:tc>
                <a:tc>
                  <a:txBody>
                    <a:bodyPr/>
                    <a:lstStyle/>
                    <a:p>
                      <a:pPr algn="r" fontAlgn="t"/>
                      <a:r>
                        <a:rPr lang="de-DE" sz="1400" b="0">
                          <a:effectLst/>
                        </a:rPr>
                        <a:t>2023</a:t>
                      </a:r>
                    </a:p>
                  </a:txBody>
                  <a:tcPr marL="12842" marR="12842" marT="20547"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235A2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E3F0E1"/>
                    </a:solidFill>
                  </a:tcPr>
                </a:tc>
                <a:extLst>
                  <a:ext uri="{0D108BD9-81ED-4DB2-BD59-A6C34878D82A}">
                    <a16:rowId xmlns:a16="http://schemas.microsoft.com/office/drawing/2014/main" val="272556552"/>
                  </a:ext>
                </a:extLst>
              </a:tr>
              <a:tr h="381080">
                <a:tc>
                  <a:txBody>
                    <a:bodyPr/>
                    <a:lstStyle/>
                    <a:p>
                      <a:pPr algn="l" fontAlgn="t"/>
                      <a:r>
                        <a:rPr lang="de-DE" sz="1400">
                          <a:effectLst/>
                        </a:rPr>
                        <a:t>Einkommensgrundstützung für Nachhaltigkeit ("Basisprämie")</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tc>
                  <a:txBody>
                    <a:bodyPr/>
                    <a:lstStyle/>
                    <a:p>
                      <a:pPr algn="l" fontAlgn="t"/>
                      <a:r>
                        <a:rPr lang="de-DE" sz="1400" dirty="0">
                          <a:effectLst/>
                        </a:rPr>
                        <a:t>€/ha</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tc>
                  <a:txBody>
                    <a:bodyPr/>
                    <a:lstStyle/>
                    <a:p>
                      <a:pPr algn="r" fontAlgn="t"/>
                      <a:r>
                        <a:rPr lang="de-DE" sz="1400">
                          <a:effectLst/>
                        </a:rPr>
                        <a:t>156,56</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extLst>
                  <a:ext uri="{0D108BD9-81ED-4DB2-BD59-A6C34878D82A}">
                    <a16:rowId xmlns:a16="http://schemas.microsoft.com/office/drawing/2014/main" val="3999172458"/>
                  </a:ext>
                </a:extLst>
              </a:tr>
              <a:tr h="206875">
                <a:tc>
                  <a:txBody>
                    <a:bodyPr/>
                    <a:lstStyle/>
                    <a:p>
                      <a:pPr algn="l" fontAlgn="t"/>
                      <a:r>
                        <a:rPr lang="de-DE" sz="1400">
                          <a:effectLst/>
                        </a:rPr>
                        <a:t>Umverteilungsprämie bis 40 ha</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7F9F2"/>
                    </a:solidFill>
                  </a:tcPr>
                </a:tc>
                <a:tc>
                  <a:txBody>
                    <a:bodyPr/>
                    <a:lstStyle/>
                    <a:p>
                      <a:pPr algn="l" fontAlgn="t"/>
                      <a:r>
                        <a:rPr lang="de-DE" sz="1400">
                          <a:effectLst/>
                        </a:rPr>
                        <a:t>€/ha</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7F9F2"/>
                    </a:solidFill>
                  </a:tcPr>
                </a:tc>
                <a:tc>
                  <a:txBody>
                    <a:bodyPr/>
                    <a:lstStyle/>
                    <a:p>
                      <a:pPr algn="r" fontAlgn="t"/>
                      <a:r>
                        <a:rPr lang="de-DE" sz="1400">
                          <a:effectLst/>
                        </a:rPr>
                        <a:t>69,16</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7F9F2"/>
                    </a:solidFill>
                  </a:tcPr>
                </a:tc>
                <a:extLst>
                  <a:ext uri="{0D108BD9-81ED-4DB2-BD59-A6C34878D82A}">
                    <a16:rowId xmlns:a16="http://schemas.microsoft.com/office/drawing/2014/main" val="2775789972"/>
                  </a:ext>
                </a:extLst>
              </a:tr>
              <a:tr h="206875">
                <a:tc>
                  <a:txBody>
                    <a:bodyPr/>
                    <a:lstStyle/>
                    <a:p>
                      <a:pPr algn="l" fontAlgn="t"/>
                      <a:r>
                        <a:rPr lang="de-DE" sz="1400">
                          <a:effectLst/>
                        </a:rPr>
                        <a:t>Umverteilungsprämie 41–60 ha</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tc>
                  <a:txBody>
                    <a:bodyPr/>
                    <a:lstStyle/>
                    <a:p>
                      <a:pPr algn="l" fontAlgn="t"/>
                      <a:r>
                        <a:rPr lang="de-DE" sz="1400">
                          <a:effectLst/>
                        </a:rPr>
                        <a:t>€/ha</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tc>
                  <a:txBody>
                    <a:bodyPr/>
                    <a:lstStyle/>
                    <a:p>
                      <a:pPr algn="r" fontAlgn="t"/>
                      <a:r>
                        <a:rPr lang="de-DE" sz="1400">
                          <a:effectLst/>
                        </a:rPr>
                        <a:t>41,49</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extLst>
                  <a:ext uri="{0D108BD9-81ED-4DB2-BD59-A6C34878D82A}">
                    <a16:rowId xmlns:a16="http://schemas.microsoft.com/office/drawing/2014/main" val="4001849892"/>
                  </a:ext>
                </a:extLst>
              </a:tr>
              <a:tr h="381080">
                <a:tc>
                  <a:txBody>
                    <a:bodyPr/>
                    <a:lstStyle/>
                    <a:p>
                      <a:pPr algn="l" fontAlgn="t"/>
                      <a:r>
                        <a:rPr lang="de-DE" sz="1400">
                          <a:effectLst/>
                        </a:rPr>
                        <a:t>Gekoppelte Zahlung Mutterschaf und -ziege</a:t>
                      </a:r>
                      <a:r>
                        <a:rPr lang="de-DE" sz="1400" baseline="30000">
                          <a:effectLst/>
                        </a:rPr>
                        <a:t>1)</a:t>
                      </a:r>
                      <a:endParaRPr lang="de-DE" sz="1400">
                        <a:effectLst/>
                      </a:endParaRP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7F9F2"/>
                    </a:solidFill>
                  </a:tcPr>
                </a:tc>
                <a:tc>
                  <a:txBody>
                    <a:bodyPr/>
                    <a:lstStyle/>
                    <a:p>
                      <a:pPr algn="l" fontAlgn="t"/>
                      <a:r>
                        <a:rPr lang="de-DE" sz="1400">
                          <a:effectLst/>
                        </a:rPr>
                        <a:t>€/Tier</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7F9F2"/>
                    </a:solidFill>
                  </a:tcPr>
                </a:tc>
                <a:tc>
                  <a:txBody>
                    <a:bodyPr/>
                    <a:lstStyle/>
                    <a:p>
                      <a:pPr algn="r" fontAlgn="t"/>
                      <a:r>
                        <a:rPr lang="de-DE" sz="1400">
                          <a:effectLst/>
                        </a:rPr>
                        <a:t>34,83</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7F9F2"/>
                    </a:solidFill>
                  </a:tcPr>
                </a:tc>
                <a:extLst>
                  <a:ext uri="{0D108BD9-81ED-4DB2-BD59-A6C34878D82A}">
                    <a16:rowId xmlns:a16="http://schemas.microsoft.com/office/drawing/2014/main" val="1597727834"/>
                  </a:ext>
                </a:extLst>
              </a:tr>
              <a:tr h="291268">
                <a:tc>
                  <a:txBody>
                    <a:bodyPr/>
                    <a:lstStyle/>
                    <a:p>
                      <a:pPr algn="l" fontAlgn="t"/>
                      <a:r>
                        <a:rPr lang="de-DE" sz="1400">
                          <a:effectLst/>
                        </a:rPr>
                        <a:t>Gekoppelte Zahlung Mutterkuh</a:t>
                      </a:r>
                      <a:r>
                        <a:rPr lang="de-DE" sz="1400" baseline="30000">
                          <a:effectLst/>
                        </a:rPr>
                        <a:t>2)</a:t>
                      </a:r>
                      <a:endParaRPr lang="de-DE" sz="1400">
                        <a:effectLst/>
                      </a:endParaRP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tc>
                  <a:txBody>
                    <a:bodyPr/>
                    <a:lstStyle/>
                    <a:p>
                      <a:pPr algn="l" fontAlgn="t"/>
                      <a:r>
                        <a:rPr lang="de-DE" sz="1400">
                          <a:effectLst/>
                        </a:rPr>
                        <a:t>€/Tier</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tc>
                  <a:txBody>
                    <a:bodyPr/>
                    <a:lstStyle/>
                    <a:p>
                      <a:pPr algn="r" fontAlgn="t"/>
                      <a:r>
                        <a:rPr lang="de-DE" sz="1400">
                          <a:effectLst/>
                        </a:rPr>
                        <a:t>77,93</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338233"/>
                      </a:solidFill>
                      <a:prstDash val="solid"/>
                      <a:round/>
                      <a:headEnd type="none" w="med" len="med"/>
                      <a:tailEnd type="none" w="med" len="med"/>
                    </a:lnB>
                    <a:solidFill>
                      <a:srgbClr val="FFFFFF"/>
                    </a:solidFill>
                  </a:tcPr>
                </a:tc>
                <a:extLst>
                  <a:ext uri="{0D108BD9-81ED-4DB2-BD59-A6C34878D82A}">
                    <a16:rowId xmlns:a16="http://schemas.microsoft.com/office/drawing/2014/main" val="1296119093"/>
                  </a:ext>
                </a:extLst>
              </a:tr>
              <a:tr h="201455">
                <a:tc>
                  <a:txBody>
                    <a:bodyPr/>
                    <a:lstStyle/>
                    <a:p>
                      <a:pPr algn="l" fontAlgn="t"/>
                      <a:r>
                        <a:rPr lang="de-DE" sz="1400" dirty="0">
                          <a:effectLst/>
                        </a:rPr>
                        <a:t>Junglandwirte-Prämie</a:t>
                      </a:r>
                      <a:r>
                        <a:rPr lang="de-DE" sz="1400" baseline="30000" dirty="0">
                          <a:effectLst/>
                        </a:rPr>
                        <a:t>3)</a:t>
                      </a:r>
                      <a:endParaRPr lang="de-DE" sz="1400" dirty="0">
                        <a:effectLst/>
                      </a:endParaRP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235A23"/>
                      </a:solidFill>
                      <a:prstDash val="solid"/>
                      <a:round/>
                      <a:headEnd type="none" w="med" len="med"/>
                      <a:tailEnd type="none" w="med" len="med"/>
                    </a:lnB>
                    <a:solidFill>
                      <a:srgbClr val="F7F9F2"/>
                    </a:solidFill>
                  </a:tcPr>
                </a:tc>
                <a:tc>
                  <a:txBody>
                    <a:bodyPr/>
                    <a:lstStyle/>
                    <a:p>
                      <a:pPr algn="l" fontAlgn="t"/>
                      <a:r>
                        <a:rPr lang="de-DE" sz="1400">
                          <a:effectLst/>
                        </a:rPr>
                        <a:t>€/ha</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235A23"/>
                      </a:solidFill>
                      <a:prstDash val="solid"/>
                      <a:round/>
                      <a:headEnd type="none" w="med" len="med"/>
                      <a:tailEnd type="none" w="med" len="med"/>
                    </a:lnB>
                    <a:solidFill>
                      <a:srgbClr val="F7F9F2"/>
                    </a:solidFill>
                  </a:tcPr>
                </a:tc>
                <a:tc>
                  <a:txBody>
                    <a:bodyPr/>
                    <a:lstStyle/>
                    <a:p>
                      <a:pPr algn="r" fontAlgn="t"/>
                      <a:r>
                        <a:rPr lang="de-DE" sz="1400" dirty="0">
                          <a:effectLst/>
                        </a:rPr>
                        <a:t>134,04</a:t>
                      </a:r>
                    </a:p>
                  </a:txBody>
                  <a:tcPr marL="12842" marR="12842" marT="17979" marB="17979">
                    <a:lnL w="4763" cap="flat" cmpd="sng" algn="ctr">
                      <a:solidFill>
                        <a:srgbClr val="235A23"/>
                      </a:solidFill>
                      <a:prstDash val="solid"/>
                      <a:round/>
                      <a:headEnd type="none" w="med" len="med"/>
                      <a:tailEnd type="none" w="med" len="med"/>
                    </a:lnL>
                    <a:lnR w="4763" cap="flat" cmpd="sng" algn="ctr">
                      <a:solidFill>
                        <a:srgbClr val="235A23"/>
                      </a:solidFill>
                      <a:prstDash val="solid"/>
                      <a:round/>
                      <a:headEnd type="none" w="med" len="med"/>
                      <a:tailEnd type="none" w="med" len="med"/>
                    </a:lnR>
                    <a:lnT w="4763" cap="flat" cmpd="sng" algn="ctr">
                      <a:solidFill>
                        <a:srgbClr val="338233"/>
                      </a:solidFill>
                      <a:prstDash val="solid"/>
                      <a:round/>
                      <a:headEnd type="none" w="med" len="med"/>
                      <a:tailEnd type="none" w="med" len="med"/>
                    </a:lnT>
                    <a:lnB w="4763" cap="flat" cmpd="sng" algn="ctr">
                      <a:solidFill>
                        <a:srgbClr val="235A23"/>
                      </a:solidFill>
                      <a:prstDash val="solid"/>
                      <a:round/>
                      <a:headEnd type="none" w="med" len="med"/>
                      <a:tailEnd type="none" w="med" len="med"/>
                    </a:lnB>
                    <a:solidFill>
                      <a:srgbClr val="F7F9F2"/>
                    </a:solidFill>
                  </a:tcPr>
                </a:tc>
                <a:extLst>
                  <a:ext uri="{0D108BD9-81ED-4DB2-BD59-A6C34878D82A}">
                    <a16:rowId xmlns:a16="http://schemas.microsoft.com/office/drawing/2014/main" val="930315965"/>
                  </a:ext>
                </a:extLst>
              </a:tr>
            </a:tbl>
          </a:graphicData>
        </a:graphic>
      </p:graphicFrame>
      <p:sp>
        <p:nvSpPr>
          <p:cNvPr id="9" name="Textfeld 8">
            <a:extLst>
              <a:ext uri="{FF2B5EF4-FFF2-40B4-BE49-F238E27FC236}">
                <a16:creationId xmlns:a16="http://schemas.microsoft.com/office/drawing/2014/main" id="{B09F5966-8148-AE75-FCD7-5FDE9FE2AA40}"/>
              </a:ext>
            </a:extLst>
          </p:cNvPr>
          <p:cNvSpPr txBox="1"/>
          <p:nvPr/>
        </p:nvSpPr>
        <p:spPr>
          <a:xfrm>
            <a:off x="2915816" y="3946937"/>
            <a:ext cx="4572000" cy="861774"/>
          </a:xfrm>
          <a:prstGeom prst="rect">
            <a:avLst/>
          </a:prstGeom>
          <a:noFill/>
        </p:spPr>
        <p:txBody>
          <a:bodyPr wrap="square">
            <a:spAutoFit/>
          </a:bodyPr>
          <a:lstStyle/>
          <a:p>
            <a:pPr marL="92075" indent="-92075"/>
            <a:r>
              <a:rPr lang="de-DE" sz="1000" b="0" i="0" baseline="30000" dirty="0">
                <a:solidFill>
                  <a:srgbClr val="000000"/>
                </a:solidFill>
                <a:effectLst/>
                <a:latin typeface="Open Sans" panose="020B0606030504020204" pitchFamily="34" charset="0"/>
              </a:rPr>
              <a:t>1)</a:t>
            </a:r>
            <a:r>
              <a:rPr lang="de-DE" sz="1000" b="0" i="0" dirty="0">
                <a:solidFill>
                  <a:srgbClr val="000000"/>
                </a:solidFill>
                <a:effectLst/>
                <a:latin typeface="Open Sans" panose="020B0606030504020204" pitchFamily="34" charset="0"/>
              </a:rPr>
              <a:t> </a:t>
            </a:r>
            <a:r>
              <a:rPr lang="de-DE" sz="1000" b="0" i="0" dirty="0" smtClean="0">
                <a:solidFill>
                  <a:srgbClr val="000000"/>
                </a:solidFill>
                <a:effectLst/>
                <a:latin typeface="Open Sans" panose="020B0606030504020204" pitchFamily="34" charset="0"/>
              </a:rPr>
              <a:t>	Weibliche </a:t>
            </a:r>
            <a:r>
              <a:rPr lang="de-DE" sz="1000" b="0" i="0" dirty="0">
                <a:solidFill>
                  <a:srgbClr val="000000"/>
                </a:solidFill>
                <a:effectLst/>
                <a:latin typeface="Open Sans" panose="020B0606030504020204" pitchFamily="34" charset="0"/>
              </a:rPr>
              <a:t>Schafe und Ziegen, die am 1. Januar mindestens 10 Monate alt sind. Mindestens sechs Mutterschafe und -</a:t>
            </a:r>
            <a:r>
              <a:rPr lang="de-DE" sz="1000" b="0" i="0" dirty="0" smtClean="0">
                <a:solidFill>
                  <a:srgbClr val="000000"/>
                </a:solidFill>
                <a:effectLst/>
                <a:latin typeface="Open Sans" panose="020B0606030504020204" pitchFamily="34" charset="0"/>
              </a:rPr>
              <a:t>ziegen.</a:t>
            </a:r>
          </a:p>
          <a:p>
            <a:pPr marL="92075" indent="-92075"/>
            <a:r>
              <a:rPr lang="de-DE" sz="1000" b="0" i="0" baseline="30000" dirty="0" smtClean="0">
                <a:solidFill>
                  <a:srgbClr val="000000"/>
                </a:solidFill>
                <a:effectLst/>
                <a:latin typeface="Open Sans" panose="020B0606030504020204" pitchFamily="34" charset="0"/>
              </a:rPr>
              <a:t>2</a:t>
            </a:r>
            <a:r>
              <a:rPr lang="de-DE" sz="1000" b="0" i="0" baseline="30000" dirty="0">
                <a:solidFill>
                  <a:srgbClr val="000000"/>
                </a:solidFill>
                <a:effectLst/>
                <a:latin typeface="Open Sans" panose="020B0606030504020204" pitchFamily="34" charset="0"/>
              </a:rPr>
              <a:t>)</a:t>
            </a:r>
            <a:r>
              <a:rPr lang="de-DE" sz="1000" b="0" i="0" dirty="0">
                <a:solidFill>
                  <a:srgbClr val="000000"/>
                </a:solidFill>
                <a:effectLst/>
                <a:latin typeface="Open Sans" panose="020B0606030504020204" pitchFamily="34" charset="0"/>
              </a:rPr>
              <a:t> </a:t>
            </a:r>
            <a:r>
              <a:rPr lang="de-DE" sz="1000" b="0" i="0" dirty="0" smtClean="0">
                <a:solidFill>
                  <a:srgbClr val="000000"/>
                </a:solidFill>
                <a:effectLst/>
                <a:latin typeface="Open Sans" panose="020B0606030504020204" pitchFamily="34" charset="0"/>
              </a:rPr>
              <a:t>	Weibliche </a:t>
            </a:r>
            <a:r>
              <a:rPr lang="de-DE" sz="1000" b="0" i="0" dirty="0">
                <a:solidFill>
                  <a:srgbClr val="000000"/>
                </a:solidFill>
                <a:effectLst/>
                <a:latin typeface="Open Sans" panose="020B0606030504020204" pitchFamily="34" charset="0"/>
              </a:rPr>
              <a:t>Rinder, mindestens drei Mutterkühe. Betrieb darf keine Kuhmilch oder Kuhmilcherzeugnisse </a:t>
            </a:r>
            <a:r>
              <a:rPr lang="de-DE" sz="1000" b="0" i="0" dirty="0" smtClean="0">
                <a:solidFill>
                  <a:srgbClr val="000000"/>
                </a:solidFill>
                <a:effectLst/>
                <a:latin typeface="Open Sans" panose="020B0606030504020204" pitchFamily="34" charset="0"/>
              </a:rPr>
              <a:t>abgeben.</a:t>
            </a:r>
          </a:p>
          <a:p>
            <a:pPr marL="92075" indent="-92075"/>
            <a:r>
              <a:rPr lang="de-DE" sz="1000" b="0" i="0" baseline="30000" dirty="0" smtClean="0">
                <a:solidFill>
                  <a:srgbClr val="000000"/>
                </a:solidFill>
                <a:effectLst/>
                <a:latin typeface="Open Sans" panose="020B0606030504020204" pitchFamily="34" charset="0"/>
              </a:rPr>
              <a:t>3</a:t>
            </a:r>
            <a:r>
              <a:rPr lang="de-DE" sz="1000" b="0" i="0" baseline="30000" dirty="0">
                <a:solidFill>
                  <a:srgbClr val="000000"/>
                </a:solidFill>
                <a:effectLst/>
                <a:latin typeface="Open Sans" panose="020B0606030504020204" pitchFamily="34" charset="0"/>
              </a:rPr>
              <a:t>)</a:t>
            </a:r>
            <a:r>
              <a:rPr lang="de-DE" sz="1000" b="0" i="0" dirty="0">
                <a:solidFill>
                  <a:srgbClr val="000000"/>
                </a:solidFill>
                <a:effectLst/>
                <a:latin typeface="Open Sans" panose="020B0606030504020204" pitchFamily="34" charset="0"/>
              </a:rPr>
              <a:t> </a:t>
            </a:r>
            <a:r>
              <a:rPr lang="de-DE" sz="1000" b="0" i="0" dirty="0" smtClean="0">
                <a:solidFill>
                  <a:srgbClr val="000000"/>
                </a:solidFill>
                <a:effectLst/>
                <a:latin typeface="Open Sans" panose="020B0606030504020204" pitchFamily="34" charset="0"/>
              </a:rPr>
              <a:t>	Nicht </a:t>
            </a:r>
            <a:r>
              <a:rPr lang="de-DE" sz="1000" b="0" i="0" dirty="0">
                <a:solidFill>
                  <a:srgbClr val="000000"/>
                </a:solidFill>
                <a:effectLst/>
                <a:latin typeface="Open Sans" panose="020B0606030504020204" pitchFamily="34" charset="0"/>
              </a:rPr>
              <a:t>älter als 40 Jahre sein. Für 5 Jahre und maximal 120 ha förderfähige Fläche.</a:t>
            </a:r>
            <a:endParaRPr lang="de-DE" sz="1000" dirty="0"/>
          </a:p>
        </p:txBody>
      </p:sp>
    </p:spTree>
    <p:extLst>
      <p:ext uri="{BB962C8B-B14F-4D97-AF65-F5344CB8AC3E}">
        <p14:creationId xmlns:p14="http://schemas.microsoft.com/office/powerpoint/2010/main" val="1176611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nSpc>
                <a:spcPts val="3000"/>
              </a:lnSpc>
              <a:spcAft>
                <a:spcPts val="600"/>
              </a:spcAft>
            </a:pPr>
            <a:r>
              <a:rPr lang="de-DE" sz="2400" kern="0" dirty="0">
                <a:latin typeface="BundesSerif Office" charset="0"/>
                <a:ea typeface="BundesSerif Office" charset="0"/>
                <a:cs typeface="BundesSerif Office" charset="0"/>
              </a:rPr>
              <a:t>Förderung Landwirtschaft in der EU allgemein</a:t>
            </a:r>
            <a:br>
              <a:rPr lang="de-DE" sz="2400" kern="0" dirty="0">
                <a:latin typeface="BundesSerif Office" charset="0"/>
                <a:ea typeface="BundesSerif Office" charset="0"/>
                <a:cs typeface="BundesSerif Office" charset="0"/>
              </a:rPr>
            </a:br>
            <a:r>
              <a:rPr lang="de-DE" sz="2400" kern="0" dirty="0">
                <a:latin typeface="BundesSerif Office" charset="0"/>
                <a:ea typeface="BundesSerif Office" charset="0"/>
                <a:cs typeface="BundesSerif Office" charset="0"/>
              </a:rPr>
              <a:t>2. Säule - Förderprogramme</a:t>
            </a:r>
            <a:br>
              <a:rPr lang="de-DE" sz="2400" kern="0" dirty="0">
                <a:latin typeface="BundesSerif Office" charset="0"/>
                <a:ea typeface="BundesSerif Office" charset="0"/>
                <a:cs typeface="BundesSerif Office" charset="0"/>
              </a:rPr>
            </a:br>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7</a:t>
            </a:fld>
            <a:endParaRPr lang="en-US"/>
          </a:p>
        </p:txBody>
      </p:sp>
      <p:sp>
        <p:nvSpPr>
          <p:cNvPr id="6" name="Inhaltsplatzhalter 5">
            <a:extLst>
              <a:ext uri="{FF2B5EF4-FFF2-40B4-BE49-F238E27FC236}">
                <a16:creationId xmlns:a16="http://schemas.microsoft.com/office/drawing/2014/main" id="{28CD0556-9CFA-AFEE-8B3F-32DE6ABF2F75}"/>
              </a:ext>
            </a:extLst>
          </p:cNvPr>
          <p:cNvSpPr txBox="1">
            <a:spLocks noGrp="1"/>
          </p:cNvSpPr>
          <p:nvPr>
            <p:ph idx="1"/>
          </p:nvPr>
        </p:nvSpPr>
        <p:spPr>
          <a:xfrm>
            <a:off x="503238" y="1652588"/>
            <a:ext cx="8135381" cy="2800767"/>
          </a:xfrm>
          <a:prstGeom prst="rect">
            <a:avLst/>
          </a:prstGeom>
          <a:noFill/>
        </p:spPr>
        <p:txBody>
          <a:bodyPr wrap="square">
            <a:spAutoFit/>
          </a:bodyPr>
          <a:lstStyle/>
          <a:p>
            <a:r>
              <a:rPr lang="de-DE" i="0" dirty="0">
                <a:solidFill>
                  <a:srgbClr val="000000"/>
                </a:solidFill>
                <a:effectLst/>
                <a:latin typeface="+mn-lt"/>
              </a:rPr>
              <a:t>Die zweite Säule umfasst gezielte Förderprogramme für die nachhaltige und umweltschonende Bewirtschaftung und die ländliche Entwicklung. Dazu gehören u.a.:</a:t>
            </a:r>
            <a:endParaRPr lang="de-DE" dirty="0"/>
          </a:p>
          <a:p>
            <a:pPr marL="285750" indent="-285750">
              <a:buFont typeface="Arial" panose="020B0604020202020204" pitchFamily="34" charset="0"/>
              <a:buChar char="•"/>
            </a:pPr>
            <a:r>
              <a:rPr lang="de-DE" dirty="0">
                <a:latin typeface="+mn-lt"/>
              </a:rPr>
              <a:t>Agrarumwelt- und Klimamaßnahmen (AUKM), </a:t>
            </a:r>
          </a:p>
          <a:p>
            <a:pPr marL="285750" indent="-285750">
              <a:buFont typeface="Arial" panose="020B0604020202020204" pitchFamily="34" charset="0"/>
              <a:buChar char="•"/>
            </a:pPr>
            <a:r>
              <a:rPr lang="de-DE" dirty="0">
                <a:latin typeface="+mn-lt"/>
              </a:rPr>
              <a:t>Ökologischer Landbau</a:t>
            </a:r>
          </a:p>
          <a:p>
            <a:pPr marL="285750" indent="-285750">
              <a:buFont typeface="Arial" panose="020B0604020202020204" pitchFamily="34" charset="0"/>
              <a:buChar char="•"/>
            </a:pPr>
            <a:r>
              <a:rPr lang="de-DE" dirty="0">
                <a:latin typeface="+mn-lt"/>
              </a:rPr>
              <a:t>Tierschutzmaßnahmen</a:t>
            </a:r>
          </a:p>
          <a:p>
            <a:pPr marL="285750" indent="-285750">
              <a:buFont typeface="Arial" panose="020B0604020202020204" pitchFamily="34" charset="0"/>
              <a:buChar char="•"/>
            </a:pPr>
            <a:r>
              <a:rPr lang="de-DE" dirty="0" smtClean="0">
                <a:latin typeface="+mn-lt"/>
              </a:rPr>
              <a:t>Gestaltung </a:t>
            </a:r>
            <a:r>
              <a:rPr lang="de-DE" dirty="0">
                <a:latin typeface="+mn-lt"/>
              </a:rPr>
              <a:t>ländlicher </a:t>
            </a:r>
            <a:r>
              <a:rPr lang="de-DE" dirty="0" smtClean="0">
                <a:latin typeface="+mn-lt"/>
              </a:rPr>
              <a:t>Raum</a:t>
            </a:r>
          </a:p>
          <a:p>
            <a:pPr marL="285750" indent="-285750">
              <a:buFont typeface="Arial" panose="020B0604020202020204" pitchFamily="34" charset="0"/>
              <a:buChar char="•"/>
            </a:pPr>
            <a:endParaRPr lang="de-DE" dirty="0"/>
          </a:p>
          <a:p>
            <a:r>
              <a:rPr lang="de-DE" dirty="0" smtClean="0">
                <a:latin typeface="+mn-lt"/>
              </a:rPr>
              <a:t>Dabei können nur Kosten erstattet werden, die </a:t>
            </a:r>
            <a:r>
              <a:rPr lang="de-DE" dirty="0" smtClean="0"/>
              <a:t>bei der Durchführung geförderter Maßnahmen </a:t>
            </a:r>
            <a:r>
              <a:rPr lang="de-DE" dirty="0" smtClean="0">
                <a:latin typeface="+mn-lt"/>
              </a:rPr>
              <a:t>entstehen → nicht einkommenswirksam.</a:t>
            </a:r>
            <a:endParaRPr lang="de-DE" dirty="0">
              <a:latin typeface="+mn-lt"/>
            </a:endParaRPr>
          </a:p>
        </p:txBody>
      </p:sp>
    </p:spTree>
    <p:extLst>
      <p:ext uri="{BB962C8B-B14F-4D97-AF65-F5344CB8AC3E}">
        <p14:creationId xmlns:p14="http://schemas.microsoft.com/office/powerpoint/2010/main" val="364778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Förderung </a:t>
            </a:r>
            <a:r>
              <a:rPr lang="de-DE" dirty="0" smtClean="0"/>
              <a:t>2. Säule </a:t>
            </a:r>
            <a:r>
              <a:rPr lang="de-DE" dirty="0"/>
              <a:t>in </a:t>
            </a:r>
            <a:r>
              <a:rPr lang="de-DE" dirty="0" smtClean="0"/>
              <a:t>Deutschland über </a:t>
            </a:r>
            <a:r>
              <a:rPr lang="de-DE" dirty="0"/>
              <a:t>GAK</a:t>
            </a:r>
            <a:br>
              <a:rPr lang="de-DE" dirty="0"/>
            </a:br>
            <a:endParaRPr lang="de-DE" dirty="0"/>
          </a:p>
        </p:txBody>
      </p:sp>
      <p:sp>
        <p:nvSpPr>
          <p:cNvPr id="3" name="Inhaltsplatzhalter 2"/>
          <p:cNvSpPr>
            <a:spLocks noGrp="1"/>
          </p:cNvSpPr>
          <p:nvPr>
            <p:ph idx="1"/>
          </p:nvPr>
        </p:nvSpPr>
        <p:spPr/>
        <p:txBody>
          <a:bodyPr/>
          <a:lstStyle/>
          <a:p>
            <a:r>
              <a:rPr lang="de-DE" dirty="0"/>
              <a:t>Die Gemeinschaftsaufgabe Agrarstruktur und Küstenschutz ist ein Katalog von Fördermaßnahmen</a:t>
            </a:r>
          </a:p>
          <a:p>
            <a:pPr marL="285750" indent="-285750">
              <a:buFont typeface="Arial" panose="020B0604020202020204" pitchFamily="34" charset="0"/>
              <a:buChar char="•"/>
            </a:pPr>
            <a:r>
              <a:rPr lang="de-DE" dirty="0"/>
              <a:t>Der Katalog wird von Bund und Ländern gemeinsam beschlossen</a:t>
            </a:r>
          </a:p>
          <a:p>
            <a:pPr marL="285750" indent="-285750">
              <a:buFont typeface="Arial" panose="020B0604020202020204" pitchFamily="34" charset="0"/>
              <a:buChar char="•"/>
            </a:pPr>
            <a:r>
              <a:rPr lang="de-DE" dirty="0"/>
              <a:t>Die einzelnen Maßnahmen können von den Ländern umgesetzt (angeboten) werden, müssen aber nicht</a:t>
            </a:r>
          </a:p>
          <a:p>
            <a:pPr marL="285750" indent="-285750">
              <a:buFont typeface="Arial" panose="020B0604020202020204" pitchFamily="34" charset="0"/>
              <a:buChar char="•"/>
            </a:pPr>
            <a:r>
              <a:rPr lang="de-DE" dirty="0"/>
              <a:t>Zur Förderhöhe gibt der Bund Maximalbeträge vor, die Länder können darunter </a:t>
            </a:r>
            <a:r>
              <a:rPr lang="de-DE" dirty="0" smtClean="0"/>
              <a:t>bleiben</a:t>
            </a:r>
            <a:endParaRPr lang="de-DE" dirty="0"/>
          </a:p>
          <a:p>
            <a:pPr marL="285750" indent="-285750">
              <a:buFont typeface="Arial" panose="020B0604020202020204" pitchFamily="34" charset="0"/>
              <a:buChar char="•"/>
            </a:pPr>
            <a:r>
              <a:rPr lang="de-DE" dirty="0"/>
              <a:t>Die Kosten werden aufgeteilt (60% Bund, 40% Länder)</a:t>
            </a:r>
          </a:p>
          <a:p>
            <a:endParaRPr lang="de-DE" dirty="0"/>
          </a:p>
        </p:txBody>
      </p:sp>
      <p:sp>
        <p:nvSpPr>
          <p:cNvPr id="4" name="Fußzeilenplatzhalter 3"/>
          <p:cNvSpPr>
            <a:spLocks noGrp="1"/>
          </p:cNvSpPr>
          <p:nvPr>
            <p:ph type="ftr" sz="quarter" idx="11"/>
          </p:nvPr>
        </p:nvSpPr>
        <p:spPr/>
        <p:txBody>
          <a:bodyPr/>
          <a:lstStyle/>
          <a:p>
            <a:r>
              <a:rPr lang="en-US" smtClean="0"/>
              <a:t>BMEL | Titel | TT.MM.JJJJ |</a:t>
            </a:r>
            <a:endParaRPr lang="en-US"/>
          </a:p>
        </p:txBody>
      </p:sp>
      <p:sp>
        <p:nvSpPr>
          <p:cNvPr id="5" name="Foliennummernplatzhalter 4"/>
          <p:cNvSpPr>
            <a:spLocks noGrp="1"/>
          </p:cNvSpPr>
          <p:nvPr>
            <p:ph type="sldNum" sz="quarter" idx="12"/>
          </p:nvPr>
        </p:nvSpPr>
        <p:spPr/>
        <p:txBody>
          <a:bodyPr/>
          <a:lstStyle/>
          <a:p>
            <a:fld id="{DF28FB93-0A08-4E7D-8E63-9EFA29F1E093}" type="slidenum">
              <a:rPr lang="en-US" smtClean="0"/>
              <a:pPr/>
              <a:t>8</a:t>
            </a:fld>
            <a:endParaRPr lang="en-US"/>
          </a:p>
        </p:txBody>
      </p:sp>
    </p:spTree>
    <p:extLst>
      <p:ext uri="{BB962C8B-B14F-4D97-AF65-F5344CB8AC3E}">
        <p14:creationId xmlns:p14="http://schemas.microsoft.com/office/powerpoint/2010/main" val="279055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Förderung der Tierzucht - Tierzuchtgesetz</a:t>
            </a:r>
            <a:endParaRPr lang="de-DE" dirty="0"/>
          </a:p>
        </p:txBody>
      </p:sp>
      <p:sp>
        <p:nvSpPr>
          <p:cNvPr id="4" name="Fußzeilenplatzhalter 3"/>
          <p:cNvSpPr>
            <a:spLocks noGrp="1"/>
          </p:cNvSpPr>
          <p:nvPr>
            <p:ph type="ftr" sz="quarter" idx="11"/>
          </p:nvPr>
        </p:nvSpPr>
        <p:spPr/>
        <p:txBody>
          <a:bodyPr/>
          <a:lstStyle/>
          <a:p>
            <a:r>
              <a:rPr lang="en-US" dirty="0" smtClean="0"/>
              <a:t>BMEL | </a:t>
            </a:r>
            <a:r>
              <a:rPr lang="en-US" dirty="0" err="1" smtClean="0"/>
              <a:t>Titel</a:t>
            </a:r>
            <a:r>
              <a:rPr lang="en-US" dirty="0" smtClean="0"/>
              <a:t> | TT.MM.JJJJ |</a:t>
            </a:r>
            <a:endParaRPr lang="en-US" dirty="0"/>
          </a:p>
        </p:txBody>
      </p:sp>
      <p:sp>
        <p:nvSpPr>
          <p:cNvPr id="5" name="Foliennummernplatzhalter 4"/>
          <p:cNvSpPr>
            <a:spLocks noGrp="1"/>
          </p:cNvSpPr>
          <p:nvPr>
            <p:ph type="sldNum" sz="quarter" idx="12"/>
          </p:nvPr>
        </p:nvSpPr>
        <p:spPr/>
        <p:txBody>
          <a:bodyPr/>
          <a:lstStyle/>
          <a:p>
            <a:fld id="{DF28FB93-0A08-4E7D-8E63-9EFA29F1E093}" type="slidenum">
              <a:rPr lang="en-US" smtClean="0"/>
              <a:pPr/>
              <a:t>9</a:t>
            </a:fld>
            <a:endParaRPr lang="en-US"/>
          </a:p>
        </p:txBody>
      </p:sp>
      <p:sp>
        <p:nvSpPr>
          <p:cNvPr id="6" name="Rectangle 1"/>
          <p:cNvSpPr>
            <a:spLocks noGrp="1" noChangeArrowheads="1"/>
          </p:cNvSpPr>
          <p:nvPr>
            <p:ph idx="1"/>
          </p:nvPr>
        </p:nvSpPr>
        <p:spPr bwMode="auto">
          <a:xfrm>
            <a:off x="503238" y="1338688"/>
            <a:ext cx="838924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smtClean="0">
                <a:ln>
                  <a:noFill/>
                </a:ln>
                <a:solidFill>
                  <a:schemeClr val="tx1"/>
                </a:solidFill>
                <a:effectLst/>
                <a:latin typeface="Arial" panose="020B0604020202020204" pitchFamily="34" charset="0"/>
              </a:rPr>
              <a:t>Die Zucht … ist auch durch Bereitstellung öffentlicher Mittel so zu fördern, dass </a:t>
            </a:r>
          </a:p>
          <a:p>
            <a:pPr marL="342900" marR="0" lvl="0" indent="-342900" algn="l" defTabSz="914400" rtl="0" eaLnBrk="0" fontAlgn="base" latinLnBrk="0" hangingPunct="0">
              <a:lnSpc>
                <a:spcPct val="100000"/>
              </a:lnSpc>
              <a:spcBef>
                <a:spcPts val="300"/>
              </a:spcBef>
              <a:spcAft>
                <a:spcPct val="0"/>
              </a:spcAft>
              <a:buClrTx/>
              <a:buSzTx/>
              <a:buFont typeface="+mj-lt"/>
              <a:buAutoNum type="arabicPeriod"/>
              <a:tabLst/>
            </a:pPr>
            <a:r>
              <a:rPr kumimoji="0" lang="de-DE" altLang="de-DE" sz="1800" b="0" i="0" u="none" strike="noStrike" cap="none" normalizeH="0" baseline="0" dirty="0" smtClean="0">
                <a:ln>
                  <a:noFill/>
                </a:ln>
                <a:solidFill>
                  <a:schemeClr val="tx1"/>
                </a:solidFill>
                <a:effectLst/>
                <a:latin typeface="Arial" panose="020B0604020202020204" pitchFamily="34" charset="0"/>
              </a:rPr>
              <a:t>die Leistungsfähigkeit, die Tiergesundheit sowie die Robustheit der Tiere erhalten und verbessert werden mit dem Ziel einer nachhaltigen Tierzucht hinsichtlich einer verbesserten Ressourceneffizienz und einer besseren Widerstandsfähigkeit,</a:t>
            </a:r>
          </a:p>
          <a:p>
            <a:pPr marL="357188" indent="-342900" defTabSz="914400" eaLnBrk="0" fontAlgn="base" hangingPunct="0">
              <a:spcBef>
                <a:spcPts val="300"/>
              </a:spcBef>
              <a:spcAft>
                <a:spcPct val="0"/>
              </a:spcAft>
              <a:buFont typeface="+mj-lt"/>
              <a:buAutoNum type="arabicPeriod"/>
            </a:pPr>
            <a:r>
              <a:rPr kumimoji="0" lang="de-DE" altLang="de-DE" b="0" i="0" u="none" strike="noStrike" cap="none" normalizeH="0" baseline="0" dirty="0" smtClean="0">
                <a:ln>
                  <a:noFill/>
                </a:ln>
                <a:solidFill>
                  <a:schemeClr val="tx1"/>
                </a:solidFill>
                <a:effectLst/>
                <a:latin typeface="Arial" panose="020B0604020202020204" pitchFamily="34" charset="0"/>
              </a:rPr>
              <a:t>die Wirtschaftlichkeit, insbesondere die Wettbewerbsfähigkeit, der tierischen Erzeugung verbessert wird,</a:t>
            </a:r>
          </a:p>
          <a:p>
            <a:pPr marL="357188" indent="-342900" defTabSz="914400" eaLnBrk="0" fontAlgn="base" hangingPunct="0">
              <a:spcBef>
                <a:spcPts val="300"/>
              </a:spcBef>
              <a:spcAft>
                <a:spcPct val="0"/>
              </a:spcAft>
              <a:buFont typeface="+mj-lt"/>
              <a:buAutoNum type="arabicPeriod"/>
            </a:pPr>
            <a:r>
              <a:rPr kumimoji="0" lang="de-DE" altLang="de-DE" b="0" i="0" u="none" strike="noStrike" cap="none" normalizeH="0" baseline="0" dirty="0" smtClean="0">
                <a:ln>
                  <a:noFill/>
                </a:ln>
                <a:solidFill>
                  <a:schemeClr val="tx1"/>
                </a:solidFill>
                <a:effectLst/>
                <a:latin typeface="Arial" panose="020B0604020202020204" pitchFamily="34" charset="0"/>
              </a:rPr>
              <a:t>die von den Tieren gewonnenen Erzeugnisse den an sie gestellten qualitativen Anforderungen entsprechen und</a:t>
            </a:r>
          </a:p>
          <a:p>
            <a:pPr marL="357188" indent="-342900" defTabSz="914400" eaLnBrk="0" fontAlgn="base" hangingPunct="0">
              <a:spcBef>
                <a:spcPts val="300"/>
              </a:spcBef>
              <a:spcAft>
                <a:spcPct val="0"/>
              </a:spcAft>
              <a:buFont typeface="+mj-lt"/>
              <a:buAutoNum type="arabicPeriod"/>
            </a:pPr>
            <a:r>
              <a:rPr kumimoji="0" lang="de-DE" altLang="de-DE" b="0" i="0" u="none" strike="noStrike" cap="none" normalizeH="0" baseline="0" dirty="0" smtClean="0">
                <a:ln>
                  <a:noFill/>
                </a:ln>
                <a:solidFill>
                  <a:schemeClr val="tx1"/>
                </a:solidFill>
                <a:effectLst/>
                <a:latin typeface="Arial" panose="020B0604020202020204" pitchFamily="34" charset="0"/>
              </a:rPr>
              <a:t>Eine genetische Vielfalt und das Kulturerbe der einheimischen Rassen erhalten werden.</a:t>
            </a:r>
          </a:p>
        </p:txBody>
      </p:sp>
    </p:spTree>
    <p:extLst>
      <p:ext uri="{BB962C8B-B14F-4D97-AF65-F5344CB8AC3E}">
        <p14:creationId xmlns:p14="http://schemas.microsoft.com/office/powerpoint/2010/main" val="195386463"/>
      </p:ext>
    </p:extLst>
  </p:cSld>
  <p:clrMapOvr>
    <a:masterClrMapping/>
  </p:clrMapOvr>
</p:sld>
</file>

<file path=ppt/theme/theme1.xml><?xml version="1.0" encoding="utf-8"?>
<a:theme xmlns:a="http://schemas.openxmlformats.org/drawingml/2006/main" name="Bundesregierung">
  <a:themeElements>
    <a:clrScheme name="Internationales">
      <a:dk1>
        <a:sysClr val="windowText" lastClr="000000"/>
      </a:dk1>
      <a:lt1>
        <a:sysClr val="window" lastClr="FFFFFF"/>
      </a:lt1>
      <a:dk2>
        <a:srgbClr val="576164"/>
      </a:dk2>
      <a:lt2>
        <a:srgbClr val="BEC5C9"/>
      </a:lt2>
      <a:accent1>
        <a:srgbClr val="004757"/>
      </a:accent1>
      <a:accent2>
        <a:srgbClr val="890D48"/>
      </a:accent2>
      <a:accent3>
        <a:srgbClr val="004F80"/>
      </a:accent3>
      <a:accent4>
        <a:srgbClr val="1F8743"/>
      </a:accent4>
      <a:accent5>
        <a:srgbClr val="FFFFFF"/>
      </a:accent5>
      <a:accent6>
        <a:srgbClr val="FFFFFF"/>
      </a:accent6>
      <a:hlink>
        <a:srgbClr val="0077B6"/>
      </a:hlink>
      <a:folHlink>
        <a:srgbClr val="5F316E"/>
      </a:folHlink>
    </a:clrScheme>
    <a:fontScheme name="BReg Font">
      <a:majorFont>
        <a:latin typeface="BundesSerif Office"/>
        <a:ea typeface=""/>
        <a:cs typeface=""/>
      </a:majorFont>
      <a:minorFont>
        <a:latin typeface="BundesSans Office"/>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16zu9_BMEL_dunkles_petrol_Internationales_DEU.potx" id="{63FA2168-B0B0-4922-93B9-374EA40BE003}" vid="{C415A6AB-0596-414D-B90F-FAEA41E7C527}"/>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39E1DD0D79A07468F5002766A310D15" ma:contentTypeVersion="22" ma:contentTypeDescription="Ein neues Dokument erstellen." ma:contentTypeScope="" ma:versionID="f94d4ab5dc86a3a50b8756961e8b8361">
  <xsd:schema xmlns:xsd="http://www.w3.org/2001/XMLSchema" xmlns:xs="http://www.w3.org/2001/XMLSchema" xmlns:p="http://schemas.microsoft.com/office/2006/metadata/properties" xmlns:ns2="f4f69c3a-78a5-4f8a-9969-06dea30ecb4c" targetNamespace="http://schemas.microsoft.com/office/2006/metadata/properties" ma:root="true" ma:fieldsID="0a15ed9f48f0d55676ca910eb8c7f9a0" ns2:_="">
    <xsd:import namespace="f4f69c3a-78a5-4f8a-9969-06dea30ecb4c"/>
    <xsd:element name="properties">
      <xsd:complexType>
        <xsd:sequence>
          <xsd:element name="documentManagement">
            <xsd:complexType>
              <xsd:all>
                <xsd:element ref="ns2:Zust_x00e4_ndigkeit" minOccurs="0"/>
                <xsd:element ref="ns2:Beschreibung" minOccurs="0"/>
                <xsd:element ref="ns2:weitere_x0020_Informationen" minOccurs="0"/>
                <xsd:element ref="ns2:Stand" minOccurs="0"/>
                <xsd:element ref="ns2:Hinwei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f69c3a-78a5-4f8a-9969-06dea30ecb4c" elementFormDefault="qualified">
    <xsd:import namespace="http://schemas.microsoft.com/office/2006/documentManagement/types"/>
    <xsd:import namespace="http://schemas.microsoft.com/office/infopath/2007/PartnerControls"/>
    <xsd:element name="Zust_x00e4_ndigkeit" ma:index="2" nillable="true" ma:displayName="Zuständigkeit" ma:list="UserInfo" ma:SharePointGroup="0" ma:internalName="Zust_x00e4_ndigkei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eschreibung" ma:index="3" nillable="true" ma:displayName="Beschreibung" ma:internalName="Beschreibung">
      <xsd:simpleType>
        <xsd:restriction base="dms:Text">
          <xsd:maxLength value="255"/>
        </xsd:restriction>
      </xsd:simpleType>
    </xsd:element>
    <xsd:element name="weitere_x0020_Informationen" ma:index="4" nillable="true" ma:displayName="Link zu weiteren Informationen" ma:format="Hyperlink" ma:internalName="weitere_x0020_Informationen">
      <xsd:complexType>
        <xsd:complexContent>
          <xsd:extension base="dms:URL">
            <xsd:sequence>
              <xsd:element name="Url" type="dms:ValidUrl" minOccurs="0" nillable="true"/>
              <xsd:element name="Description" type="xsd:string" nillable="true"/>
            </xsd:sequence>
          </xsd:extension>
        </xsd:complexContent>
      </xsd:complexType>
    </xsd:element>
    <xsd:element name="Stand" ma:index="11" nillable="true" ma:displayName="Stand" ma:description="Stand des Formulars / Vorlage" ma:format="DateOnly" ma:internalName="Stand">
      <xsd:simpleType>
        <xsd:restriction base="dms:DateTime"/>
      </xsd:simpleType>
    </xsd:element>
    <xsd:element name="Hinweis" ma:index="12" nillable="true" ma:displayName="Hinweis" ma:internalName="Hinweis">
      <xsd:simpleType>
        <xsd:restriction base="dms:Choice">
          <xsd:enumeration value="nicht barrierefrei"/>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haltstyp"/>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weitere_x0020_Informationen xmlns="f4f69c3a-78a5-4f8a-9969-06dea30ecb4c">
      <Url xsi:nil="true"/>
      <Description xsi:nil="true"/>
    </weitere_x0020_Informationen>
    <Zust_x00e4_ndigkeit xmlns="f4f69c3a-78a5-4f8a-9969-06dea30ecb4c">
      <UserInfo>
        <DisplayName/>
        <AccountId xsi:nil="true"/>
        <AccountType/>
      </UserInfo>
    </Zust_x00e4_ndigkeit>
    <Hinweis xmlns="f4f69c3a-78a5-4f8a-9969-06dea30ecb4c" xsi:nil="true"/>
    <Stand xmlns="f4f69c3a-78a5-4f8a-9969-06dea30ecb4c" xsi:nil="true"/>
    <Beschreibung xmlns="f4f69c3a-78a5-4f8a-9969-06dea30ecb4c" xsi:nil="true"/>
  </documentManagement>
</p:properties>
</file>

<file path=customXml/itemProps1.xml><?xml version="1.0" encoding="utf-8"?>
<ds:datastoreItem xmlns:ds="http://schemas.openxmlformats.org/officeDocument/2006/customXml" ds:itemID="{F9B52B01-33EF-46AD-BE4F-7E392E8AC3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f69c3a-78a5-4f8a-9969-06dea30ec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F36FF7-F90E-4491-BB13-1E116F7288E0}">
  <ds:schemaRefs>
    <ds:schemaRef ds:uri="http://schemas.microsoft.com/sharepoint/v3/contenttype/forms"/>
  </ds:schemaRefs>
</ds:datastoreItem>
</file>

<file path=customXml/itemProps3.xml><?xml version="1.0" encoding="utf-8"?>
<ds:datastoreItem xmlns:ds="http://schemas.openxmlformats.org/officeDocument/2006/customXml" ds:itemID="{540ADA95-BA09-49B4-9100-3BA58CD37586}">
  <ds:schemaRefs>
    <ds:schemaRef ds:uri="http://www.w3.org/XML/1998/namespace"/>
    <ds:schemaRef ds:uri="http://schemas.microsoft.com/office/2006/documentManagement/types"/>
    <ds:schemaRef ds:uri="http://purl.org/dc/elements/1.1/"/>
    <ds:schemaRef ds:uri="http://schemas.microsoft.com/office/2006/metadata/properties"/>
    <ds:schemaRef ds:uri="f4f69c3a-78a5-4f8a-9969-06dea30ecb4c"/>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PPT_16zu9_BMEL_dunkles_petrol_Internationales_DEU</Template>
  <TotalTime>0</TotalTime>
  <Words>1520</Words>
  <Application>Microsoft Office PowerPoint</Application>
  <PresentationFormat>Bildschirmpräsentation (16:9)</PresentationFormat>
  <Paragraphs>197</Paragraphs>
  <Slides>18</Slides>
  <Notes>0</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Folientitel</vt:lpstr>
      </vt:variant>
      <vt:variant>
        <vt:i4>18</vt:i4>
      </vt:variant>
      <vt:variant>
        <vt:lpstr>Zielgruppenorientierte Präsentationen</vt:lpstr>
      </vt:variant>
      <vt:variant>
        <vt:i4>2</vt:i4>
      </vt:variant>
    </vt:vector>
  </HeadingPairs>
  <TitlesOfParts>
    <vt:vector size="30" baseType="lpstr">
      <vt:lpstr>ＭＳ Ｐゴシック</vt:lpstr>
      <vt:lpstr>Arial</vt:lpstr>
      <vt:lpstr>BundesSans Office</vt:lpstr>
      <vt:lpstr>BundesSans Regular</vt:lpstr>
      <vt:lpstr>BundesSerif Office</vt:lpstr>
      <vt:lpstr>Calibri</vt:lpstr>
      <vt:lpstr>Open Sans</vt:lpstr>
      <vt:lpstr>Symbol</vt:lpstr>
      <vt:lpstr>Wingdings</vt:lpstr>
      <vt:lpstr>Bundesregierung</vt:lpstr>
      <vt:lpstr>Förderung der Tierzucht</vt:lpstr>
      <vt:lpstr>EU Beihilferecht Staatliche Beihilfen sind grundsätzlich nicht erlaubt… </vt:lpstr>
      <vt:lpstr>EU-Beihilferecht  …es gibt jedoch Ausnahmen </vt:lpstr>
      <vt:lpstr>EU-Beihilferecht – genehmigte Beihilfen in der Tierzucht </vt:lpstr>
      <vt:lpstr>Förderung Landwirtschaft in der EU allgemein 1. Säule – Direktzahlungen – Ziele  </vt:lpstr>
      <vt:lpstr>Förderung Landwirtschaft in der EU allgemein 1. Säule – Direktzahlungen - Höhe</vt:lpstr>
      <vt:lpstr>Förderung Landwirtschaft in der EU allgemein 2. Säule - Förderprogramme </vt:lpstr>
      <vt:lpstr>Förderung 2. Säule in Deutschland über GAK </vt:lpstr>
      <vt:lpstr>Förderung der Tierzucht - Tierzuchtgesetz</vt:lpstr>
      <vt:lpstr>Maßnahmen in der GAK im Bereich Tierzucht </vt:lpstr>
      <vt:lpstr>Erhaltung der Vielfalt der genetischen Ressourcen in der Landwirtschaft</vt:lpstr>
      <vt:lpstr>Erhaltung der Vielfalt der genetischen Ressourcen in der Landwirtschaft</vt:lpstr>
      <vt:lpstr>Gesundheit und Robustheit landwirtschaftlicher Nutz- tiere</vt:lpstr>
      <vt:lpstr>Gesundheit und Robustheit landwirtschaftlicher Nutz- tiere - Merkmale</vt:lpstr>
      <vt:lpstr>Gesundheit und Robustheit landwirtschaftlicher Nutz- tiere</vt:lpstr>
      <vt:lpstr>Gesundheit und Robustheit landwirtschaftlicher Nutz- tiere – maximale Förderhöhen</vt:lpstr>
      <vt:lpstr>Förderung in den Ländern</vt:lpstr>
      <vt:lpstr>Vielen Dank für Ihre Aufmerksamkeit!</vt:lpstr>
      <vt:lpstr>Office Design Farben</vt:lpstr>
      <vt:lpstr>PowerPoint Folienlayout</vt:lpstr>
    </vt:vector>
  </TitlesOfParts>
  <Company>BMEL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BMEL Referat 725 JHS</dc:creator>
  <cp:lastModifiedBy>BMEL Referat 725 JHS</cp:lastModifiedBy>
  <cp:revision>14</cp:revision>
  <dcterms:created xsi:type="dcterms:W3CDTF">2023-08-04T07:41:53Z</dcterms:created>
  <dcterms:modified xsi:type="dcterms:W3CDTF">2023-08-07T05:54:20Z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0x010100139E1DD0D79A07468F5002766A310D15</vt:lpwstr>
  </property>
</Properties>
</file>