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91" r:id="rId5"/>
    <p:sldId id="294" r:id="rId6"/>
    <p:sldId id="296" r:id="rId7"/>
    <p:sldId id="297" r:id="rId8"/>
    <p:sldId id="298" r:id="rId9"/>
    <p:sldId id="329" r:id="rId10"/>
    <p:sldId id="301" r:id="rId11"/>
    <p:sldId id="327" r:id="rId12"/>
    <p:sldId id="300" r:id="rId13"/>
    <p:sldId id="328" r:id="rId14"/>
    <p:sldId id="302" r:id="rId15"/>
    <p:sldId id="303" r:id="rId16"/>
    <p:sldId id="307" r:id="rId17"/>
    <p:sldId id="305" r:id="rId18"/>
    <p:sldId id="308" r:id="rId19"/>
    <p:sldId id="309" r:id="rId20"/>
    <p:sldId id="310" r:id="rId21"/>
    <p:sldId id="311" r:id="rId22"/>
    <p:sldId id="330" r:id="rId23"/>
    <p:sldId id="312" r:id="rId24"/>
    <p:sldId id="313" r:id="rId25"/>
    <p:sldId id="314" r:id="rId26"/>
    <p:sldId id="331" r:id="rId27"/>
    <p:sldId id="339" r:id="rId28"/>
    <p:sldId id="332" r:id="rId29"/>
    <p:sldId id="315" r:id="rId30"/>
    <p:sldId id="316" r:id="rId31"/>
    <p:sldId id="333" r:id="rId32"/>
    <p:sldId id="337" r:id="rId33"/>
    <p:sldId id="317" r:id="rId34"/>
    <p:sldId id="320" r:id="rId35"/>
    <p:sldId id="319" r:id="rId36"/>
    <p:sldId id="318" r:id="rId37"/>
    <p:sldId id="321" r:id="rId38"/>
    <p:sldId id="322" r:id="rId39"/>
    <p:sldId id="325" r:id="rId40"/>
    <p:sldId id="326" r:id="rId41"/>
    <p:sldId id="334" r:id="rId42"/>
    <p:sldId id="335" r:id="rId43"/>
    <p:sldId id="338" r:id="rId44"/>
    <p:sldId id="340" r:id="rId45"/>
    <p:sldId id="336" r:id="rId46"/>
    <p:sldId id="341" r:id="rId47"/>
  </p:sldIdLst>
  <p:sldSz cx="12192000" cy="6858000"/>
  <p:notesSz cx="6858000" cy="9144000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WK-NRW-PP-Vorlage" id="{65256581-6B6E-C54A-AA99-CD447282DE33}">
          <p14:sldIdLst>
            <p14:sldId id="291"/>
            <p14:sldId id="294"/>
            <p14:sldId id="296"/>
            <p14:sldId id="297"/>
            <p14:sldId id="298"/>
            <p14:sldId id="329"/>
            <p14:sldId id="301"/>
            <p14:sldId id="327"/>
            <p14:sldId id="300"/>
            <p14:sldId id="328"/>
            <p14:sldId id="302"/>
            <p14:sldId id="303"/>
            <p14:sldId id="307"/>
            <p14:sldId id="305"/>
            <p14:sldId id="308"/>
            <p14:sldId id="309"/>
            <p14:sldId id="310"/>
            <p14:sldId id="311"/>
            <p14:sldId id="330"/>
            <p14:sldId id="312"/>
            <p14:sldId id="313"/>
            <p14:sldId id="314"/>
            <p14:sldId id="331"/>
            <p14:sldId id="339"/>
            <p14:sldId id="332"/>
            <p14:sldId id="315"/>
            <p14:sldId id="316"/>
            <p14:sldId id="333"/>
            <p14:sldId id="337"/>
            <p14:sldId id="317"/>
            <p14:sldId id="320"/>
            <p14:sldId id="319"/>
            <p14:sldId id="318"/>
            <p14:sldId id="321"/>
            <p14:sldId id="322"/>
            <p14:sldId id="325"/>
            <p14:sldId id="326"/>
            <p14:sldId id="334"/>
            <p14:sldId id="335"/>
            <p14:sldId id="338"/>
            <p14:sldId id="340"/>
            <p14:sldId id="336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F47"/>
    <a:srgbClr val="FECC00"/>
    <a:srgbClr val="B0CB1F"/>
    <a:srgbClr val="F39314"/>
    <a:srgbClr val="FFDD00"/>
    <a:srgbClr val="84D0F0"/>
    <a:srgbClr val="00A0E3"/>
    <a:srgbClr val="EFF0BA"/>
    <a:srgbClr val="33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45" autoAdjust="0"/>
  </p:normalViewPr>
  <p:slideViewPr>
    <p:cSldViewPr snapToGrid="0">
      <p:cViewPr varScale="1">
        <p:scale>
          <a:sx n="109" d="100"/>
          <a:sy n="109" d="100"/>
        </p:scale>
        <p:origin x="55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68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1446505-F040-6F4D-BFCB-07B081E59D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51E48B-8B1B-1A4D-92C7-A9A0F2F78F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12523-9CDF-024D-98EF-DF5C9C169140}" type="datetimeFigureOut">
              <a:rPr lang="de-DE" smtClean="0"/>
              <a:t>28.07.2023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4A4489-4D73-814D-9F9F-6E52071042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663B7-D588-9B42-95D0-0DF7AC3E04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76021-3622-E64F-93C5-6E690BC46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851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7:20.643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1 0,'49'0'281,"24"0"-265,-48 0 0,-1 0-16,25 0 15,-24 0-15,23 0 0,-23 0 16,24 0 0,-25 0-1,1 0-15,-1 0 31,0 0 48,1 0-48,24 0 0,-25 0-15,1 0 15,-1 0 0,0 0-15,1 0-16,-1 0 15,1 0-15,-1 0 16,0 0-16,1 0 16,-1 0-16,25 0 15,-24 0 1,-1 0 0,0 0-16,1 0 15,-1 0 1,1 0-1,-1 0 1,1 0-16,-1 0 31,0 0-15,1 0 0,-1 0 15,1 0 0,-1 0-15,1 0-16,-1 0 15,0 0 1,1 0-16,-1 0 31,1 0-15,-1 0 15,0 0 0,1 0-15,-1 0 62,1 0-31,-1 0 109,1 0-140,-1 0 78,0 0-48,1 0-14,-1 0-17,1 0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7:25.058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0 159 0,'24'0'203,"25"0"-203,-49-25 15,24 1-15,1 24 16,-1 0-16,25-24 16,0-1-16,0 25 15,0-24-15,-1 24 16,-23 0-16,-1 0 16,25 0-16,0-25 15,-25 25 1,25 0-16,-24 0 15,-1 0-15,25 0 16,0 0-16,-25 0 16,1 0-16,-1 0 15,25 0-15,-25 0 16,1 0-16,24 0 16,-25 0-16,0 0 15,1 0 1,-1 0-1,1 0 1,-1 0 0,0 0-1,1 0 1,-1 0 15,1 0-15,-1 0-16,1 0 15,-1 0 1,0 0 0,1 0-16,-1 0 15,1 0 1,-1 0-16,1 0 16,-1 0-1,25 25 1,-25-25-1,1 0 1,-1 0 0,1 0-1,-25 24 1,24-24 0,0 25-1,1-25 1,-25 24-16,24-24 15,1 0 32,48 0-47,-24 0 16,-25 0 0,1 0-16,-1 0 15,0 0 1,1 0-1,-1 0 1,1 0-16,24 0 16,-25 0-1,0 0-15,1 0 16,24 0-16,-25 0 16,1 0-16,-1 0 15,0 0-15,1 0 16,-1 0-1,1 0 1,-1 0 0,0 0-1,1 0-15,-1 0 16,1 0 0,-1 0-16,1 0 15,-1 0 1,25 0-1,-25 0 1,25 0 0,-24 0-1,-1 0 17,0 0-17,1 0-15,-1 0 16,1 0-1,-1 0 1,1 0-16,-1 0 16,0 0-1,25 0 1,-24 0 15,-1 0-15,0 0-16,1 0 15,-1 0-15,1 0 16,-1 0 0,1 0-16,-1 0 15,0 0 1,1 0 0,-1 0 15,1 0 0,-1 0-15,1 0-1,-1 0 1,0 0 0,1 0-1,24 0 1,0 0-16,-1 0 15,-23 0-15,-1 0 16,25 0-16,-25 0 16,1 0-1,-1 0-15,1 0 16,24 0-16,-25 0 16,49 0-1,-48 0-15,48 0 16,-24 0-16,24 0 15,-24 0-15,0 0 16,0 0-16,-25 0 16,0 0-16,1 0 15,-1 0 1,1 0-16,-1 0 16,1 0 15,-1 0 0,0 0-15,1 0-1,-1 0 1,1 0 0,-1 0-1,1 0 16,-1 0-15,0 0 0,1 0-1,-1 0 1,50 0 0,-50 0-16,0 0 15,1 0-15,-1 0 16,1 0-16,-1 0 15,0 0 1,1 0-16,-1 0 16,1 0-1,-1 0 17,1 0-17,-1 0-15,0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7:29.992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195 307 0,'73'0'172,"1"0"-172,-1 0 16,49 0-16,-24 0 15,24 0-15,0 0 16,49 0-16,-73 0 16,-1 0-16,-23 0 15,-26 0-15,1 0 16,0 0-16,-24 0 16,23 0-1,-23 0 1,-1 0-16,1 0 15,-1 0 1,1 0 0,23 0-1,-23 0 1,-1 0 15,1 0-15,-1 0-1,0 0 1,1 0 0,-1 0-1,1 0-15,-1 0 16,1 0-16,-1 0 16,25 0-16,-25 0 15,1 0 1,-1 0-16,25 0 15,-25 0-15,1 0 16,-1 0 0,1 0-16,-1 0 15,1 0 1,-1 0 15,0 0-15,1 0 15,-1 0-31,1 0 31,-1 0 1,-122 0 233,1-24-265,-25 24 16,-49 0-1,24-24-15,-24 24 16,-24 0-16,48 0 16,1-25-16,72 25 15,1 0-15,-25 0 16,50 0-16,23 0 16,-24 0-1,25 0-15,-25 0 16,25 0-1,-1 0-15,1 0 16,-1 0-16,1 0 16,-1 0-1,1 0-15,0 0 16,-1 0-16,1 0 16,-1 0-16,1 0 15,0 0 1,-74-24 281,49 24-282,25 0-15,-1 0 32,1 0-32,-1 0 31,25-25-16,-24 25 1,-1 0 0,1-24-1,0 24-15,-1 0 16,1 0 0,48-25 218,49 1-234,50 24 16,48-49-16,-1 49 15,50 0-15,-24 0 16,-25-24-16,-25 24 15,-24 0-15,-24 0 16,0 0-16,-49 0 16,-25 0-16,0 0 93,1 0-93,-1 0 32,1 0-32,-1 0 15,0 0 1,1 0 0,24 0-16,-25 0 15,1 0 1,-1 0-1,0 0 1,25 0-16,-24 0 16,24 0-1,-25 0-15,0 0 16,25 0-16,-24 0 16,-1 0-1,1 0-15,-1 0 16,0 0-1,1 0 1,-1 0-16,1 0 31,-1 0-15,0 0 0,1 0-16,-1 0 15,1 0 1,72 0-16,-48 0 15,-24 0-15,24 0 16,-1 0-16,26 0 16,-50 0-16,25 0 15,-25 0-15,1-25 16,24 25-16,-1 0 16,-23 0-1,-1 0-15,1 0 16,-1 0-16,25 0 15,0 0-15,-25 0 16,25 0-16,0 0 16,-25 0-16,25 0 15,0 0 1,-24 0 0,23 0-16,-23 0 15,-1 0-15,1 0 16,-1 0-1,0 0 1,1 0-16,-1 0 16,1 0 31,-1 0-16,1 0-31,-1 0 15,0 0 1,1 0-16,-1 0 16,1 0-1,-1 0 1,1 0-16,-1 25 16,0-25-16,1 0 15,-1 0 1,1 0-1,-1 0-15,74 0 16,-25 0-16,-24 0 16,-25 0-16,25 0 15,-24 0-15,-1 0 16,0 0 0,1 0-16,-1 0 31,1 0-31,-1 0 15,25 0 1,-25 0-16,1 0 16,-1 0-16,1 0 15,-1 0-15,1 0 32,-1 0-17,0 0 1,1 0-1,-1 0 1,1 0-16,-1 0 63,0 0-48,1 0 1,-1 0-1,1 0-15,-1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7:41.120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147 123 0,'24'0'0,"0"0"172,-24-24-157,25 24 1,-1 0-16,74-25 15,-74 25 1,25 0-16,-24 0 16,24 0-16,-25 0 15,49 0-15,-24 0 16,0 0-16,0 0 16,-25 0-16,49 0 15,1 0-15,23 0 16,-23 0-1,-25 0-15,24 0 16,-24 0-16,-1 0 16,-23 0-1,48 0-15,-48 0 16,72 0-16,-23 0 16,-1 0-16,0 0 15,0 0-15,-24 0 16,24 0-16,-48 0 15,-1 0-15,1 0 16,-1 0-16,1 0 31,-1 0-31,0 0 16,1 0-16,24 0 16,-25 0-16,1 0 15,23 0-15,-23 0 16,-1 0-16,1 0 15,-1 0-15,1 0 16,-1 0-16,49 0 16,-48 0-16,48 0 15,-24 0 1,-25 0-16,49 0 16,-24 0-16,-24 0 15,-1 0-15,25 0 16,-25 0-1,1 0 1,24 0-16,-25 0 16,1 0-16,23 0 31,-23 0-31,-1 0 31,1 0-15,-1 0-16,0 0 15,1 0 1,24 0 0,-25 0-16,1 0 15,-1 0-15,0 0 32,25 0-17,-24 0-15,-1 0 16,1 0-16,23 0 15,-23 0 1,-1 0 0,1 0-16,-1 0 15,1 0 1,-1 0-16,0 0 16,1 0-16,-1 0 15,1 0-15,-1 0 16,0 0-16,1 0 15,-1 0-15,25 0 16,-24 0-16,-1 0 16,0 0-16,1 0 15,24 0-15,-25 0 16,25 0 0,-25 0-1,25 0-15,-24 0 16,24 0-1,-1 0-15,-23 0 16,-1 0-16,25 0 16,-25 0-16,1 0 15,-1 0 1,1 0-16,24 0 16,-25 0-1,0 0 1,1 0-16,-1 0 15,1 0 1,-1 0 0,1 0-16,-1 0 15,25 0 1,-25 0 0,1 0-1,-1 0-15,1 0 16,-1 0-16,0 0 15,1 0-15,24 0 16,-1 0 0,-23 0-16,-1 0 15,1 0-15,-1 0 16,1 0-16,-1 0 16,0 0-16,1 0 15,-1 0-15,1 0 31,-1 0-15,1 0-16,-1 0 16,25 0 15,-25 0-15,1 0 15,-1 0-16,1 0 17,-1 0-17,0 0 1,1 0 109,-1 0-94,1 0-15,-1 0-1,0 0 17,1 0-1,-1 0 0,1 0 32,-1 0-48,1 0 298,-1 0-298,0 0 17,-48 0 343,24 25-360,-24-25 17,24 24 155,0 1-62,0-1-47,0 1 0,0-1-46,0 0-1,0 1 63,0-1 109,0 1-172,0-1-15,0 1-1,0 23 1,0-23-1,-25-25 48,1 0-47,-1 0 30,1 0 111,-1 0-64,1 0-46,-74-25-31,50 25-16,23 0 16,1 0-16,24-24 15,-25 24-15,1 0 16,-1 0-1,1-24 1,0-1 15,-1 25-31,-24-24 16,25 24 15,-1-25-15,1 25-16,24-24 15,-24 24 1,-1 0 0,1 0-1,-1-25-15,-24 25 16,25 0 0,0 0-16,-1-24 15,1 24 1,-25-24-1,25 24 1,-1 0 0,1-25-16,-1 25 15,1 0 1,-1 0 0,1 0-16,0 0 15,24-24 1,24 24 156,0 0-172,1 0 15,-1 24-15,25-24 16,-24 0-16,23 0 16,1 25-16,0-1 15,0-24 1,-25 0-16,1 0 15,-1 24 1,1-24-16,-1 0 16,0 0-1,1 0 1,-1 0 15,1 0 0,-1 0-31,1 0 16,-1 0 0,0 0-16,-24 25 15,25-25-15,-1 0 16,1 0 0,-1 0-16,-24 24 31,25-24-16,-1 0 17,0 0 15,1 0-32,-1 0-15,1 0 31,-1 0-31,0 0 360,1 0-251,48 0-109,-24 0 16,-25 0-1,1 0-15,24 0 16,-25 0-16,1 0 16,-50 0 62,-24 0-63,25 0 1,-1 0 0,1 0-1,0 0 1,-1 0 31,1 0-16,-1 0-15,1 0-16,-1 0 15,-23 0-15,-1 0 16,0 0-16,25-24 16,-25 24-16,0 0 15,24 0-15,1 0 16,0 0-1,-1 0-15,1 0 16,-1 0-16,1 0 16,-1 0-16,-23 0 15,-1 0 1,24 0-16,1 0 16,-25 0-16,25 0 15,-1 0-15,-72 0 16,48 0-16,24 0 31,1 0-31,-1 0 16,-23 0-16,-1 0 15,24 0-15,-24 0 16,1 0-16,-1 0 16,24 0-1,1 0-15,-25 0 16,25 0-16,-1 0 15,1 0-15,-1 0 16,1 0 0,0 0-16,-25 0 15,0 0-15,-24 0 0,-1 0 16,25 0 0,1 0-16,-1 0 15,0 0-15,24 0 16,-48 0-16,49 0 15,-1 0-15,1 0 16,-49 0-16,24 0 16,0 24-16,0-24 15,0 0-15,0 0 16,-24 25-16,0-25 16,24 0-1,0 24-15,0 1 16,1-25-16,-1 0 15,24 0-15,-24 0 16,25 0-16,-25 0 16,25 0-1,-1 0-15,-24 0 32,25 0-17,0 0 1,-1 0-16,1 0 15,-1 0 1,-24 0 0,25 0-1,0 0 1,-1 0-16,1 0 16,-25 0-16,25 0 15,-1 0-15,-24 0 16,25 0-16,-25 0 15,25 0-15,-25 0 16,0 0-16,24 0 16,-23 0-16,23 0 15,1 0-15,-1 0 16,1 0-16,-25 0 16,25 0-1,-25 0-15,0 0 31,25 0-31,-25 0 16,24 0 0,-24 0-16,25 0 15,0 0-15,-25 0 16,0 0-16,-24 0 16,48 0-16,1-25 15,-1 25-15,1 0 16,-1 0-16,-23 0 15,-1 0 1,24 0-16,-23-24 16,23 24-1,1 0-15,-25 0 0,24 0 32,1 0-32,0 0 15,-1 0 1,1 0-1,-25 0-15,24 0 16,1 0-16,-25 0 16,0-25-16,25 25 15,-25 0-15,0 0 16,0 0-16,1 0 16,23 0-16,1 0 15,-1 0-15,1 0 16,-1 0-16,1 0 15,0 0 1,-1 0 0,1 0-1,-1 0-15,1 0 16,-1 0-16,-23 0 16,23 0-1,1 0 1,-1 0-16,1 0 15,-1 0 1,1 0 31,0 0-31,72 0 202,26 0-218,72 0 16,-48 0-16,97 0 16,1 0-1,-1-24-15,-24 24 16,24 0-16,-121 0 15,48 0-15,24 0 16,-48 0-16,24 0 16,25 0-16,-98 0 15,-1 0-15,1 0 16,-24 0-16,24 0 16,-1 0-16,1 0 15,-24 0-15,24 0 16,48 0-16,1 0 15,-49 0-15,73 0 16,-73 0-16,24 0 16,-24 0-16,-25 0 15,1 0-15,-1 0 16,1 0 0,-1 0-1,0 0-15,1 0 31,-1 0-31,1 0 16,-1 0 0,0 0-1,1 0 1,-1 0-16,1 0 16,-1 0-1,1 0 1,-1 0-1,0 0 1,1 0 0,-1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7:48.263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80 0,'49'-25'234,"-25"25"-234,25-24 16,24 24-16,-48 0 15,23 0-15,26 0 16,-1 0-16,0 0 15,25-24-15,0 24 16,-50 0-16,50 0 16,0 0-16,-49 0 15,0 0-15,-25 0 16,0 0 0,1 0-1,-1 0 1,1 0-16,-1 0 15,0 0 1,25 0-16,-24 0 16,-1 0-16,1 0 15,23 0 1,1 0 0,-24 0-16,-1 0 15,49 0-15,-24 0 16,0 0-16,0 0 15,24 0-15,-48 0 16,23 0 0,26 0-16,-1 0 15,-24 0-15,49 0 16,-25 0-16,25 0 16,-1 0-16,25 0 15,-24 0-15,0 24 16,-25-24-16,0 0 15,1 24-15,-1-24 16,-24 0-16,24 0 16,0 0-16,0 0 15,1 0-15,-1 25 16,-24-25-16,0 0 16,0 0-16,24 0 15,-24 0-15,-1 0 16,1 0-16,25 0 15,-50 0-15,0 0 16,1 0-16,48 0 16,-48 0-16,23 0 15,-23 0-15,-1 0 16,1 0-16,-1 0 16,1 0-16,-1 0 15,0 0-15,25 0 16,-24 0-16,-1 0 15,0 0-15,25 0 16,-24 0 0,24 0-16,-25 0 15,0 0-15,25 0 16,0 0 0,-24 0-16,-1 0 15,25 0-15,0 0 16,-25 0 140,1 0-140,23 0 15,-23 0-31,-1 0 0,1 0 16,23 0-1,-23 0-15,-1 0 16,1 0-16,-1 0 15,1 0-15,-50 0 250,-24 0-234,25 24-16,-49 1 16,24-1-16,0-24 15,-24 0-15,48 0 16,-24 0-16,1 25 16,23-25-16,-48 0 15,0 0 1,24 0-16,-25 0 15,26 0-15,-26 0 16,1 0-16,0 0 16,24 0-16,-49 0 15,25 0 1,0 0-16,24 0 0,-24 0 16,-1 0-1,26 0-15,-26 0 16,-23 0-16,23 0 15,25 0-15,1 0 16,-26 0-16,-23 0 16,23 0-16,1 0 15,-25 0-15,25 0 16,0 0-16,24 0 16,-24 0-16,24 0 15,0 0-15,0 0 16,0 0-1,1 0-15,-1 0 16,24 0-16,-24 0 16,1 0-16,-1 0 15,24 0-15,-24 0 16,25 0-16,-25 0 16,25 0-1,-25 0-15,0 0 16,0 0-1,25 24-15,-1-24 16,-23 0-16,23 0 16,-24 0-1,25 0-15,-25 0 16,25 0-16,-50 24 16,25-24-16,25 0 15,-25 25-15,0-25 16,0 0-16,25 0 15,0 0-15,-25 0 16,0 0-16,25 24 16,-1-24-16,-48 0 15,48 0-15,1 0 16,0 0-16,-25 0 16,24 0-1,1 0-15,-1 0 16,1 0-16,0 0 15,-1 0-15,-24 0 16,25 0-16,-25 0 31,25 0-31,-1 0 0,-72 0 16,72 0 0,1 0-1,-1 0 1,1 0 140,-1 0-140,1 0 15,0 0-15,-1 0-1,1 0-15,-25 0 16,24 0-1,1 0-15,0 0 16,-1 0 0,1 0 15,24-24 266,24 24-297,1 0 15,-1-25-15,0 1 16,25 24 0,0 0-1,-24 0-15,23 0 16,-23 0-16,24 0 16,0 0-16,-1 0 15,1 0-15,24 0 16,1 0-1,-25 0-15,24 0 16,-24 0-16,-25 0 16,25 0-16,0 0 15,24 0-15,-24 0 16,0 0-16,-25 0 16,49 0-16,-48 0 46,-1 0-30,1 0 0,-1 0-16,1 0 15,23 0-15,-23 0 16,-1 0-16,25 0 16,0 0-16,0 0 15,0 0-15,0 0 16,-25 0-1,0 0-15,1 0 16,48 0-16,-24 0 16,0 0-16,0 0 15,-1 0-15,1 0 16,25 24-16,-50 1 16,25-25-16,0 0 15,0 24-15,-25-24 16,25 0-16,-25 0 15,25 25-15,-25-25 16,25 0-16,0 24 16,-24-24-1,-1 0-15,25 24 16,0-24 0,-25 0-16,25 0 15,0 25-15,0-1 16,-25-24-16,1 0 15,23 25 1,26-25-16,-26 24 16,99 1-16,0-1 15,-123-24-15,25 24 16,-25-24 0,25 0-16,-24 0 15,-1 0-15,0 0 16,1 0-16,-1 0 15,1 0 1,-1 0 0,0 0-1,1 0-15,-1 0 16,1 0 0,-1 0-16,1 0 15,23 0-15,-23 0 16,24 0-16,-25 0 15,1 0-15,-1 0 16,0 0 0,1 0-1,-1 0-15,1 0 16,-1 0 0,1 0-16,-1 0 15,0 0-15,1 0 16,-1 0-1,1 0 17,-1 0-32,0 0 15,1-24 1,24 24 0,-25 0-1,-24-24 1,49 24-16,-25 0 31,1-25-31,-1 1 16,25 24-1,-24 0 1,-1 0-16,0-25 16,1 25-16,24 0 15,-25 0 1,1-24-1,-1 24 1,0-25 0,1 25-1,-1-24-15,1 24 16,-1 0 0,0 0-1,1 0 16,-147 0 251,-25 0-267,-73 0-15,1-24 16,-1 24-16,0 0 16,0 0-16,49 0 15,74 0-15,23 0 16,50 0-16,-1 0 15,1 0-15,0 0 344,-1 0-344,-48 0 16,0 0-16,-74 0 15,74 0-15,-49 0 16,0 0-16,24 24 16,49-24-16,0 0 15,25 0-15,-1 0 16,1 0-16,0 0 62,-1 0-46,1 0 0,-1 0-1,1 0 1,-25 0 0,25 0-16,-1 0 15,1 0-15,-25 0 16,0 0-1,25 0-15,-1 0 16,1 0-16,-50 0 16,50 0-16,-25 0 15,25 0-15,-1 0 16,1 0 0,0 0-16,-1 0 31,1 0 0,-25 0-31,-147 0 16,123 0-1,49 0-15,-25 0 16,24 0-16,1 0 16,-25 0-1,25 0 1,-25 0-1,25 0 1,-25 0 0,24 0-16,1 0 15,-1 0 1,1 0 0,0 0-1,-1 0 1,1 0-16,-25 0 15,24 0 1,1 0 0,0 0-16,-1 0 15,1 0-15,-25 0 32,24 0-17,1 0 1,0 0-1,-1 0 1,1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8:00.105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540 155 0,'24'0'94,"-24"-25"-63,25 25-31,24 0 31,48-24-31,-72-1 16,24 1-16,0 24 15,24 0-15,-24 0 16,-1 0-16,1 0 16,-24 0-16,-1 0 15,1 0-15,-1 0 16,0 0 0,1 0-1,-1 0-15,1 0 0,-1 0 16,1 0-1,48 0-15,-24 0 16,-25 0-16,25 0 16,-25 0-16,25 0 15,-24 0 1,-1 0 15,0 0-15,1 0-16,48 0 15,-24 0-15,24 0 16,-24 0-16,0 0 16,0 0-16,0 0 15,0 0-15,-1 0 16,1 0 0,0 0-16,0 0 15,24 0-15,-24 0 16,0 0-16,0 0 15,0 0-15,-1 0 16,-23 0-16,48 0 16,-24 0-16,-25 0 15,50 0-15,-50 0 16,0 0-16,1 0 16,-1 0-16,1 0 31,-1 0-16,1 0 1,-1 0 0,-48 0 187,-99 49-203,1-25 15,49-24-15,0 74 16,0-50-16,-25-24 16,25 49-16,-1-25 15,1 1-15,24-25 16,25 0-16,-49 0 16,48 0-16,-24 0 15,25 0-15,-1 0 16,1 0-16,0 0 15,-1 0 1,1 0 31,-1 0-16,1 0-15,-1 0-16,1 0 15,0 0 1,-1 0-16,1 0 16,-25 0-16,0 0 15,0 0-15,0 0 16,25 0-16,-49 0 16,48 0-1,1 0-15,-1 0 16,1 0-1,0 0-15,-25 0 16,24 0 0,1 0-16,-1 0 15,-23 0-15,23 0 16,-24 0 0,25 0-16,-49 0 15,48 0-15,1 0 16,-1 0-16,-23 0 15,23 0-15,1 0 16,-25 0-16,24 0 16,1 0-16,0 0 15,-25 0-15,24 0 16,1 0 0,-1 0-16,-23 0 15,23 0-15,-24 0 16,25 0-1,-1 0 1,-23 0-16,-1 0 16,24 0-16,1 0 15,0 0-15,-25 0 16,0 0 0,-24 0-1,48 0 188,25-25-203,-24 25 16,24-24 0,0-1 93,0 1-78,0 0-15,24 24-1,-24-25 1,25 25-16,-25-24 16,24 24 15,0 0-31,-24-25 16,25 1-16,-1-1 31,1 25-16,-1-24 1,1 24 0,-1 0-1,-24-24 1,49 24 140,-25-25-140,1 25-16,-1 0 15,0 0 1,1 0 0,-1 0-16,1 0 15,24 0 1,-25 0-16,0 0 16,25 0-1,-24 0-15,24 0 16,-25 0-16,25 25 15,24-25-15,0 0 16,-24 24-16,0-24 16,0 0-16,24 0 15,-48 0-15,-74 0 203,24 0-203,-24 0 16,-24 0-16,0 0 16,0 0-16,-25 0 15,25 0-15,-1 0 16,26 0-16,-1 0 16,0 0-16,24 0 31,1 0 0,0 0-15,-1 0-1,1 0 1,-1 0 0,1 0-1,0 0-15,-1 0 16,25 24 78,-24-24-63,48 25 125,49-25-140,-48 0-16,48 24 15,-24-24-15,0 0 16,-25 0-16,25 0 16,-25 0-16,1 0 15,24 0 1,-25 0-1,1 0-15,-1 0 16,0 0 0,25 0-1,-24 0 1,-1 0 0,1 0-16,-1 0 15,0 0-15,1 0 16,-1 0-16,1 0 15,-1 0 1,0 0 0,1 0-1,-1 0 1,1 0-16,24 0 16,-25 0-1,147 0 1,-122 0-16,-25 0 15,1 0 1,24 0-16,-25 0 16,0 0-16,25 0 15,-24 0-15,-1 0 16,0 0-16,25 0 16,-24 0-1,-1 0-15,1 0 16,-1 0-16,0 0 15,1 0 1,-1 0-16,1 0 31,24 0-15,-25 0-16,0 0 16,25 0-16,-24 0 15,-1 0 1,1 0-1,-1 0-15,0 0 32,1 0-1,24 0-15,-25 0 15,0 0 0,1 0-15,-1 0-1,1 0 17,-1 0 14,1 0 111,-1 0-142,0 0 1,1 0 0,-1 0-1,1 0 1,-1 0 15,1 0 0,-1 0-15,0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7-30T18:58:09.054"/>
    </inkml:context>
    <inkml:brush xml:id="br0">
      <inkml:brushProperty name="width" value="0.10583" units="cm"/>
      <inkml:brushProperty name="height" value="0.21167" units="cm"/>
      <inkml:brushProperty name="tip" value="rectangle"/>
      <inkml:brushProperty name="rasterOp" value="maskPen"/>
      <inkml:brushProperty name="fitToCurve" value="1"/>
    </inkml:brush>
  </inkml:definitions>
  <inkml:trace contextRef="#ctx0" brushRef="#br0">0 62 0,'25'0'156,"-1"0"-109,49 0-32,1 0-15,-26 0 16,-23 0-16,48 0 16,-24 0-1,-25 0-15,1 0 16,-1 0-16,25 0 16,-25 0-1,1 0-15,24 0 16,-25 0-16,1 0 15,-1 0-15,0 0 16,25 0 0,0 0-16,0 0 15,-25 0-15,1 0 16,24 0-16,-25 0 16,1 0-16,-1 0 15,25 0 1,0 0-16,-1 0 15,-23 0-15,24 0 16,-25 0-16,49 0 16,-48 0-1,-1 0-15,25 0 32,-24 0-32,-1 0 15,171 0 1,-121 0-1,-50 0-15,-73 0 172,25 0-172,-220 0 16,146 49-16,-49-49 16,50 24-16,-50-24 15,74 0-15,24 0 16,25 0-1,-50 0-15,50 0 16,-1 0 0,1 0-1,0 0 1,-1 0 0,1 0 15,-1 0-16,1 0 1,-1 0-16,1 25 16,0-25 15,-1 0-31,1 0 16,-25 24 15,25-24-16,-1 0-15,1 0 16,24 24-16,-25-24 16,1 0 15,-1 25 63,1-25-47,0 24-32,-1-24 16,74 0 188,24 25-203,1-25-16,-1 0 15,49 0-15,-24 0 16,-25 0-16,0 0 16,0 0-16,1 0 15,-1 0-15,0 0 16,0 0-16,-48 0 16,48 0-16,0 0 15,1 0-15,-1 0 16,0 0-16,1 0 15,-26 0-15,1 0 16,24 0-16,-24 0 16,0 0-16,-24 0 15,23 0-15,1 0 16,25 0 0,-50 0-16,25 0 15,-25 0-15,25 0 16,0-25-16,0 25 15,-25 0-15,25-24 16,-25 24-16,1 0 16,-1 0-16,1 0 15,-1-25-15,25 25 16,-25 0-16,1 0 16,24 0-16,24 0 15,0-24-15,-24 24 16,-24 0-16,-1 0 15,25 0-15,0 0 16,-25 0 0,0 0-1,1 0 1,-1 0-16,1 0 16,-1 0-1,1 0 16,-99 0 188,50 0-203,-25 0-16,-24 0 15,24-24-15,0 24 16,25 0 0,-25-25-1,24 1-15,1 24 16,0 0-16,-1 0 16,1 0-16,-1 0 15,-24 0-15,1 0 16,23-25-16,1 25 15,-1 0-15,1 0 16,-1 0-16,-23 0 16,23 0-1,-24 0-15,1 0 16,23 0 0,1 0-16,-1 0 15,1 0-15,-1 0 16,1 0-1,0 0-15,-1 0 16,1 0 0,-1 0-1,1 0-15,-1 0 16,-23 0-16,23 0 16,1 0-16,-1 0 15,-24-24 1,25 24 15,0 0-15,-1 0-1,1 0 17,-1 0 14,1 0-14,0 0-17,-1 0 1,1 0 15,-1 0 0,1 0-15,-1 0 0,50 0 218,-1 0-234,1 0 16,24 0-16,-1 0 15,26 0-15,-26 0 16,26 0-16,-25 0 16,-1 0-16,26 0 15,-50 0-15,1 0 16,-1 0-16,25-24 15,0 24-15,24 0 16,-24-25-16,0 25 16,24 0-16,-24 0 15,-25 0-15,1 0 16,23 0-16,-23 0 16,24 0-1,-25 0-15,1 0 16,-1 0-16,49 0 15,-48 0-15,-1 0 16,1 0-16,23 0 16,-23 0-16,-1 0 15,1 0 376,-1 0-391,25 0 16,0 0-16,0 0 15,-25 0-15,49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02A2-A407-6B4F-B1F1-A9BE4C357284}" type="datetimeFigureOut">
              <a:rPr lang="de-DE" smtClean="0"/>
              <a:t>28.07.2023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F4B66-F4E2-2B41-950D-9F7604BA38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42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Zuchtunternehmen bleiben im weiteren außen</a:t>
            </a:r>
            <a:r>
              <a:rPr lang="de-DE" baseline="0" dirty="0" smtClean="0"/>
              <a:t> vor, da der Schwerpunkt auf den Bereich Rind gelegt werden soll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52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12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Anforderungen an Qualifikation</a:t>
            </a:r>
            <a:r>
              <a:rPr lang="de-DE" baseline="0" dirty="0" smtClean="0"/>
              <a:t> des Zuchtleiters erläutern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34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6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Recht auf Mitgliedschaft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85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54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Mehr dazu im Vortrag </a:t>
            </a:r>
            <a:r>
              <a:rPr lang="de-DE" dirty="0" err="1" smtClean="0"/>
              <a:t>vit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13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einer Art,</a:t>
            </a:r>
            <a:r>
              <a:rPr lang="de-DE" baseline="0" dirty="0" smtClean="0"/>
              <a:t> die die Belastung der Akteure minimiert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4B66-F4E2-2B41-950D-9F7604BA381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08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A382F18B-4064-1851-009F-E9355CC016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8830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A382F18B-4064-1851-009F-E9355CC01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43CB268A-B8CA-4B80-4001-209AF84347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46480"/>
            <a:ext cx="12192000" cy="581152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latin typeface="+mn-lt"/>
                <a:ea typeface="Inter" panose="020B0502030000000004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Hintergrundbild</a:t>
            </a:r>
            <a:r>
              <a:rPr lang="en-US" dirty="0"/>
              <a:t> </a:t>
            </a:r>
            <a:r>
              <a:rPr lang="en-US" dirty="0" err="1"/>
              <a:t>einsetzen</a:t>
            </a:r>
            <a:endParaRPr lang="en-US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79A7B5DB-992A-3914-BE86-01E8BC67B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5651771"/>
            <a:ext cx="10163491" cy="617267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2300" b="1" i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 und Datum</a:t>
            </a:r>
          </a:p>
          <a:p>
            <a:endParaRPr lang="de-DE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EDBD89D-FEB4-644F-C89B-821EA61E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25CA2A8-010D-1F19-5C47-A2B11D4C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69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anderer Inhalt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82F0B85-803C-99D0-0876-6F78E4DD63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4607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82F0B85-803C-99D0-0876-6F78E4DD6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8A7838D6-7B36-5145-B840-C7BF00FD273B}"/>
              </a:ext>
            </a:extLst>
          </p:cNvPr>
          <p:cNvSpPr/>
          <p:nvPr userDrawn="1"/>
        </p:nvSpPr>
        <p:spPr>
          <a:xfrm>
            <a:off x="1" y="1209675"/>
            <a:ext cx="12191999" cy="557714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5000">
                <a:srgbClr val="EFF0BA"/>
              </a:gs>
              <a:gs pos="100000">
                <a:srgbClr val="B0CB1F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6F31BB1F-67CA-8A45-96E8-A68BADBD151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25055" y="2042372"/>
            <a:ext cx="3532376" cy="11588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77FA253-3D3E-E24C-9734-31ECC373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9D495FC-3D95-8384-DE86-AD3D55B31D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99931" y="410283"/>
            <a:ext cx="2399056" cy="363550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0F901-0445-32EA-1CAD-F8B232BC7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431925"/>
            <a:ext cx="3532376" cy="47112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de-DE" sz="2300" i="0" dirty="0">
                <a:solidFill>
                  <a:srgbClr val="009F47"/>
                </a:solidFill>
                <a:ea typeface="Inter" panose="020B0502030000000004"/>
                <a:cs typeface="Inter" panose="020B0502030000000004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de-DE" dirty="0"/>
              <a:t>Zum Bearbeiten klicken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8C679A6-0872-A308-8C98-8EE7AF94A9C6}"/>
              </a:ext>
            </a:extLst>
          </p:cNvPr>
          <p:cNvSpPr/>
          <p:nvPr userDrawn="1"/>
        </p:nvSpPr>
        <p:spPr>
          <a:xfrm>
            <a:off x="936900" y="1955474"/>
            <a:ext cx="1440000" cy="36000"/>
          </a:xfrm>
          <a:prstGeom prst="rect">
            <a:avLst/>
          </a:prstGeom>
          <a:solidFill>
            <a:srgbClr val="009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3D56D2B2-81CE-30CC-7AFA-E7C73EB0D4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4781" y="1431925"/>
            <a:ext cx="6924206" cy="49740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2pPr>
            <a:lvl3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3pPr>
            <a:lvl4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4pPr>
            <a:lvl5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B085428-9043-94E6-C5D9-76C72240F5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964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2 Spalten, hellgrün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0A04972-0767-3946-B863-4B1C8DDB2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3545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0A04972-0767-3946-B863-4B1C8DDB2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hteck 23">
            <a:extLst>
              <a:ext uri="{FF2B5EF4-FFF2-40B4-BE49-F238E27FC236}">
                <a16:creationId xmlns:a16="http://schemas.microsoft.com/office/drawing/2014/main" id="{270CFD18-0985-3076-3D9E-C018430E9EDB}"/>
              </a:ext>
            </a:extLst>
          </p:cNvPr>
          <p:cNvSpPr/>
          <p:nvPr userDrawn="1"/>
        </p:nvSpPr>
        <p:spPr>
          <a:xfrm>
            <a:off x="1" y="6455191"/>
            <a:ext cx="12191999" cy="40886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5DFA17-187B-1D4E-ABA5-EC66F57351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i="0">
                <a:latin typeface="+mn-lt"/>
                <a:ea typeface="Inter Semi Bold" panose="020B0502030000000004"/>
                <a:cs typeface="Inter Semi Bold" panose="020B05020300000000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888D9F-A26D-2B49-A3B6-93D997FE97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2pPr>
            <a:lvl3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3pPr>
            <a:lvl4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4pPr>
            <a:lvl5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  <a:p>
            <a:pPr lvl="3"/>
            <a:r>
              <a:rPr lang="de-DE" noProof="0" dirty="0"/>
              <a:t>Viertes Level</a:t>
            </a:r>
          </a:p>
          <a:p>
            <a:pPr lvl="4"/>
            <a:r>
              <a:rPr lang="de-DE" noProof="0" dirty="0"/>
              <a:t>Fünftes Level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BA2521-A8BF-A94B-BB6E-7CDF6D7E4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i="0">
                <a:latin typeface="+mn-lt"/>
                <a:ea typeface="Cal"/>
                <a:cs typeface="C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7ABF668-5957-BE45-9318-73367C583B5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2pPr>
            <a:lvl3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3pPr>
            <a:lvl4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4pPr>
            <a:lvl5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  <a:p>
            <a:pPr lvl="3"/>
            <a:r>
              <a:rPr lang="de-DE" noProof="0" dirty="0"/>
              <a:t>Viertes Level</a:t>
            </a:r>
          </a:p>
          <a:p>
            <a:pPr lvl="4"/>
            <a:r>
              <a:rPr lang="de-DE" noProof="0" dirty="0"/>
              <a:t>Fünftes Level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A20DC20C-7B90-1E4D-BEF1-82E533F5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E0D98FA-0BF7-3327-7040-19C0941DB3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14926"/>
            <a:ext cx="6272605" cy="394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+mn-lt"/>
                <a:ea typeface="Inter Semi Bold" panose="020B0502030000000004" pitchFamily="34" charset="0"/>
              </a:defRPr>
            </a:lvl1pPr>
            <a:lvl2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2pPr>
            <a:lvl3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4E9FB85-57C4-E2DA-F964-F0C6D5D62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089"/>
            <a:ext cx="6272605" cy="4630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E1380183-6591-9C3B-F678-E2CCE3976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90" y="6545263"/>
            <a:ext cx="11219984" cy="216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+mn-lt"/>
                <a:ea typeface="Inter" panose="020B0502030000000004" pitchFamily="34" charset="0"/>
              </a:defRPr>
            </a:lvl1pPr>
            <a:lvl2pPr marL="457200" indent="0">
              <a:buNone/>
              <a:defRPr sz="800">
                <a:latin typeface="Inter" panose="020B0502030000000004" pitchFamily="34" charset="0"/>
                <a:ea typeface="Inter" panose="020B0502030000000004" pitchFamily="34" charset="0"/>
              </a:defRPr>
            </a:lvl2pPr>
            <a:lvl3pPr marL="914400" indent="0">
              <a:buNone/>
              <a:defRPr sz="80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 marL="1371600" indent="0">
              <a:buNone/>
              <a:defRPr sz="80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 marL="1828800" indent="0">
              <a:buNone/>
              <a:defRPr sz="80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 dirty="0"/>
              <a:t>Fußzeile oder Titel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8788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s Bild + Text,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35E2CD01-94A2-F26E-34DB-81768C1C02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1589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35E2CD01-94A2-F26E-34DB-81768C1C02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FCCBB41D-CE0C-885C-61B2-20DAC97A3BB5}"/>
              </a:ext>
            </a:extLst>
          </p:cNvPr>
          <p:cNvSpPr/>
          <p:nvPr userDrawn="1"/>
        </p:nvSpPr>
        <p:spPr>
          <a:xfrm rot="10800000">
            <a:off x="-1" y="1971813"/>
            <a:ext cx="4612640" cy="2800101"/>
          </a:xfrm>
          <a:prstGeom prst="rect">
            <a:avLst/>
          </a:prstGeom>
          <a:gradFill flip="none" rotWithShape="1">
            <a:gsLst>
              <a:gs pos="100000">
                <a:srgbClr val="B0CB1F"/>
              </a:gs>
              <a:gs pos="55000">
                <a:srgbClr val="EFF0BA"/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F26A2C1-412D-124B-A0A2-8FB3EE4DC46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94640" y="2372570"/>
            <a:ext cx="3230985" cy="21128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+mj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r>
              <a:rPr lang="en-US" dirty="0"/>
              <a:t>Bild </a:t>
            </a:r>
            <a:r>
              <a:rPr lang="en-US" dirty="0" err="1"/>
              <a:t>einfügen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09208F2-C417-5A6B-B1E6-9441132436A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3336" y="2546744"/>
            <a:ext cx="6036243" cy="22251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 </a:t>
            </a:r>
            <a:r>
              <a:rPr lang="en-US" dirty="0" err="1"/>
              <a:t>klicken</a:t>
            </a:r>
            <a:endParaRPr lang="en-US" dirty="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540EBFE9-A6E7-E5C1-D1B1-495AB0251B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814926"/>
            <a:ext cx="5257800" cy="394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+mj-lt"/>
                <a:ea typeface="Inter Semi Bold" panose="020B0502030000000004" pitchFamily="34" charset="0"/>
              </a:defRPr>
            </a:lvl1pPr>
            <a:lvl2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2pPr>
            <a:lvl3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 dirty="0"/>
              <a:t>Zum Bearbeiten klicken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06BCBF2-9E81-E714-0745-996DB28858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399931" y="410283"/>
            <a:ext cx="2399056" cy="363550"/>
          </a:xfrm>
          <a:prstGeom prst="rect">
            <a:avLst/>
          </a:prstGeom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268E3D8-DB10-EFA0-D10D-4B42D9580B73}"/>
              </a:ext>
            </a:extLst>
          </p:cNvPr>
          <p:cNvSpPr/>
          <p:nvPr userDrawn="1"/>
        </p:nvSpPr>
        <p:spPr>
          <a:xfrm>
            <a:off x="1" y="6455191"/>
            <a:ext cx="12191999" cy="40886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5B57E71-AEE6-5B1A-8977-4FF53C62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B62FCBC-0966-D139-E07D-B01224EF6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37089"/>
            <a:ext cx="5257800" cy="46301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F06CC19-6F03-4B1B-ED49-C2B00382E0E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4901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59481-7BE6-49DE-9B54-F054D97DF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926D4C-69E5-4FE5-623A-EC1C63B83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EF0645-559B-9E30-0467-8D25DBED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1391-743E-4A30-ACAC-0E5876829488}" type="datetimeFigureOut">
              <a:rPr lang="de-DE" smtClean="0"/>
              <a:t>28.07.2023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2720AB-78B4-2B16-9126-78D4EA9A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910A9D-2CAA-65CA-2F23-18F9FE97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91EA-9F11-4D53-8713-26063080D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41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7ACFF-B929-8217-71FB-52436E91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028D9-FD3F-B72E-3D57-6EC313B45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8E7CB1-4BEB-31CE-6185-E310D973E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B3D497-98FD-C5D4-A7F1-005C33A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1391-743E-4A30-ACAC-0E5876829488}" type="datetimeFigureOut">
              <a:rPr lang="de-DE" smtClean="0"/>
              <a:t>28.07.2023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71F303-C136-BF8E-20E8-59D466F9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0D65F6-6B51-C2B0-1A17-726F1BB0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91EA-9F11-4D53-8713-26063080D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80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E578872-620E-6BD4-977F-CC340ECCF9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7607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think-cell Folie" r:id="rId4" imgW="305" imgH="303" progId="TCLayout.ActiveDocument.1">
                  <p:embed/>
                </p:oleObj>
              </mc:Choice>
              <mc:Fallback>
                <p:oleObj name="think-cell Folie" r:id="rId4" imgW="305" imgH="30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>
            <a:extLst>
              <a:ext uri="{FF2B5EF4-FFF2-40B4-BE49-F238E27FC236}">
                <a16:creationId xmlns:a16="http://schemas.microsoft.com/office/drawing/2014/main" id="{603AA601-0DB8-87F5-DC74-DE9B74BE5B77}"/>
              </a:ext>
            </a:extLst>
          </p:cNvPr>
          <p:cNvSpPr/>
          <p:nvPr userDrawn="1"/>
        </p:nvSpPr>
        <p:spPr>
          <a:xfrm>
            <a:off x="0" y="1209675"/>
            <a:ext cx="9546337" cy="349912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7EABB5-348F-5844-8477-F93E46E20B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9742" y="1700058"/>
            <a:ext cx="6802137" cy="1555459"/>
          </a:xfrm>
          <a:prstGeom prst="rect">
            <a:avLst/>
          </a:prstGeom>
          <a:effectLst/>
        </p:spPr>
        <p:txBody>
          <a:bodyPr vert="horz" anchor="b"/>
          <a:lstStyle>
            <a:lvl1pPr algn="l">
              <a:defRPr sz="3200" b="1" i="0">
                <a:solidFill>
                  <a:srgbClr val="009F47"/>
                </a:solidFill>
                <a:latin typeface="+mj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de-DE" dirty="0"/>
              <a:t>Zum Bearbeiten </a:t>
            </a:r>
            <a:br>
              <a:rPr lang="de-DE" dirty="0"/>
            </a:br>
            <a:r>
              <a:rPr lang="de-DE" dirty="0"/>
              <a:t>klicken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F0957EAF-1C28-934F-865B-71CF35B6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2CC0DAA-3CF6-074B-8FD2-6FEC0C6B4552}"/>
              </a:ext>
            </a:extLst>
          </p:cNvPr>
          <p:cNvSpPr/>
          <p:nvPr userDrawn="1"/>
        </p:nvSpPr>
        <p:spPr>
          <a:xfrm>
            <a:off x="4026753" y="3268320"/>
            <a:ext cx="6270543" cy="76242"/>
          </a:xfrm>
          <a:prstGeom prst="rect">
            <a:avLst/>
          </a:prstGeom>
          <a:solidFill>
            <a:srgbClr val="009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F727FFC-EEBA-04B1-252A-3C4E35E573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9063" y="3429000"/>
            <a:ext cx="6802437" cy="88106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4132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3CE950F5-3975-081D-1FDA-B333C15B8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5918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3CE950F5-3975-081D-1FDA-B333C15B8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270CFD18-0985-3076-3D9E-C018430E9EDB}"/>
              </a:ext>
            </a:extLst>
          </p:cNvPr>
          <p:cNvSpPr/>
          <p:nvPr userDrawn="1"/>
        </p:nvSpPr>
        <p:spPr>
          <a:xfrm>
            <a:off x="1" y="6455191"/>
            <a:ext cx="12191999" cy="40886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4B1B0D7-0271-D04F-893C-6D1DBA70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3A1B83-031A-6739-2606-B9FBF3DCFF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374" y="1442796"/>
            <a:ext cx="10961613" cy="4800842"/>
          </a:xfrm>
          <a:prstGeom prst="rect">
            <a:avLst/>
          </a:prstGeom>
        </p:spPr>
        <p:txBody>
          <a:bodyPr vert="horz"/>
          <a:lstStyle>
            <a:lvl1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37A672-F402-246A-D1DD-2DBF89E3D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6331"/>
            <a:ext cx="8476716" cy="88334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865BE8-65F7-EF5D-9262-87E44E4914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44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B8654E3-8AFE-379A-C6F9-07F2AA4C158D}"/>
              </a:ext>
            </a:extLst>
          </p:cNvPr>
          <p:cNvSpPr/>
          <p:nvPr userDrawn="1"/>
        </p:nvSpPr>
        <p:spPr>
          <a:xfrm>
            <a:off x="1" y="6449135"/>
            <a:ext cx="12191999" cy="40886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5E865BC-3050-0041-81B2-48578FA987CD}"/>
              </a:ext>
            </a:extLst>
          </p:cNvPr>
          <p:cNvSpPr/>
          <p:nvPr userDrawn="1"/>
        </p:nvSpPr>
        <p:spPr>
          <a:xfrm>
            <a:off x="838200" y="1431924"/>
            <a:ext cx="8696274" cy="4649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6063" dist="38100" dir="8100000" algn="tr" rotWithShape="0">
              <a:prstClr val="black">
                <a:alpha val="2153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9EE3FD-458B-764C-A86C-CBA90EFC5C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440" y="2337898"/>
            <a:ext cx="7094425" cy="3210114"/>
          </a:xfrm>
          <a:prstGeom prst="rect">
            <a:avLst/>
          </a:prstGeom>
          <a:solidFill>
            <a:schemeClr val="bg1"/>
          </a:solidFill>
          <a:effectLst/>
        </p:spPr>
        <p:txBody>
          <a:bodyPr lIns="648000" tIns="180000" rIns="180000" bIns="180000" anchor="t"/>
          <a:lstStyle>
            <a:lvl1pPr marL="0" indent="0" algn="l">
              <a:buNone/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Intro					Seite XX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Vergangenheit				Seite XX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Zukunft					Seite XX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Outro					Seite XX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55B3628A-1C40-C341-AB4C-505AB4A7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Inter Light BETA" panose="020B0402030000000004" pitchFamily="34" charset="0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3C4F3D7-B6C8-A74A-14E9-154E8BFF6B99}"/>
              </a:ext>
            </a:extLst>
          </p:cNvPr>
          <p:cNvSpPr txBox="1">
            <a:spLocks/>
          </p:cNvSpPr>
          <p:nvPr userDrawn="1"/>
        </p:nvSpPr>
        <p:spPr>
          <a:xfrm>
            <a:off x="831850" y="1431924"/>
            <a:ext cx="8702624" cy="546167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lIns="288000" tIns="144000" rIns="180000" bIns="108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+mj-lt"/>
                <a:ea typeface="Inter Semi Bold" panose="020B0502030000000004" pitchFamily="34" charset="0"/>
                <a:cs typeface="Inter Semi Bold" panose="020B0502030000000004" pitchFamily="34" charset="0"/>
              </a:defRPr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A1FC9A-E732-8049-E999-FFD2FFAA1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5155"/>
            <a:ext cx="8372061" cy="48977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de-DE" dirty="0"/>
              <a:t>Thema Überschrift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7727764-2747-D470-4EAE-9EF771ADB6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80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Text oder andere Elemente, Verlauf unten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3CE950F5-3975-081D-1FDA-B333C15B8A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6109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3CE950F5-3975-081D-1FDA-B333C15B8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270CFD18-0985-3076-3D9E-C018430E9EDB}"/>
              </a:ext>
            </a:extLst>
          </p:cNvPr>
          <p:cNvSpPr/>
          <p:nvPr userDrawn="1"/>
        </p:nvSpPr>
        <p:spPr>
          <a:xfrm>
            <a:off x="1" y="6455191"/>
            <a:ext cx="12191999" cy="40886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4B1B0D7-0271-D04F-893C-6D1DBA70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3A1B83-031A-6739-2606-B9FBF3DCFF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374" y="1442796"/>
            <a:ext cx="10961613" cy="4800842"/>
          </a:xfrm>
          <a:prstGeom prst="rect">
            <a:avLst/>
          </a:prstGeom>
        </p:spPr>
        <p:txBody>
          <a:bodyPr vert="horz"/>
          <a:lstStyle>
            <a:lvl1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8DD4B244-BD90-88E8-F671-E0CFD1FDD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00101"/>
            <a:ext cx="8476717" cy="39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>
                <a:latin typeface="+mj-lt"/>
                <a:ea typeface="Inter Semi Bold" panose="020B0502030000000004" pitchFamily="34" charset="0"/>
              </a:defRPr>
            </a:lvl1pPr>
            <a:lvl2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2pPr>
            <a:lvl3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37A672-F402-246A-D1DD-2DBF89E3D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6332"/>
            <a:ext cx="8476716" cy="46419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865BE8-65F7-EF5D-9262-87E44E4914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83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Text + Verlauf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C6024D8-95FB-D002-1DB7-9D2E1F5298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8551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C6024D8-95FB-D002-1DB7-9D2E1F529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D6CAA9BD-74F4-434D-8A0E-E781250B0DE6}"/>
              </a:ext>
            </a:extLst>
          </p:cNvPr>
          <p:cNvSpPr/>
          <p:nvPr userDrawn="1"/>
        </p:nvSpPr>
        <p:spPr>
          <a:xfrm rot="10800000">
            <a:off x="-3" y="1209674"/>
            <a:ext cx="12191999" cy="5059364"/>
          </a:xfrm>
          <a:prstGeom prst="rect">
            <a:avLst/>
          </a:prstGeom>
          <a:gradFill flip="none" rotWithShape="1">
            <a:gsLst>
              <a:gs pos="100000">
                <a:srgbClr val="B0CB1F"/>
              </a:gs>
              <a:gs pos="55000">
                <a:srgbClr val="EFF0BA"/>
              </a:gs>
              <a:gs pos="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5E865BC-3050-0041-81B2-48578FA987CD}"/>
              </a:ext>
            </a:extLst>
          </p:cNvPr>
          <p:cNvSpPr/>
          <p:nvPr userDrawn="1"/>
        </p:nvSpPr>
        <p:spPr>
          <a:xfrm>
            <a:off x="831851" y="1431925"/>
            <a:ext cx="8596630" cy="45929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6063" dist="38100" dir="8100000" algn="tr" rotWithShape="0">
              <a:prstClr val="black">
                <a:alpha val="2153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55B3628A-1C40-C341-AB4C-505AB4A7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Inter Light BETA" panose="020B0402030000000004" pitchFamily="34" charset="0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9DD5F17-BE44-EAE6-BA7A-F22FAEBA4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13314"/>
            <a:ext cx="8476716" cy="4778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 dirty="0">
                <a:solidFill>
                  <a:srgbClr val="009F47"/>
                </a:solidFill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DD4B244-BD90-88E8-F671-E0CFD1FDD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893" y="1445479"/>
            <a:ext cx="8576587" cy="657066"/>
          </a:xfrm>
          <a:prstGeom prst="rect">
            <a:avLst/>
          </a:prstGeom>
        </p:spPr>
        <p:txBody>
          <a:bodyPr anchor="ctr"/>
          <a:lstStyle>
            <a:lvl1pPr marL="179388" indent="0">
              <a:buNone/>
              <a:defRPr sz="2200" b="1" i="0">
                <a:latin typeface="+mj-lt"/>
                <a:ea typeface="Inter Semi Bold" panose="020B0502030000000004" pitchFamily="34" charset="0"/>
              </a:defRPr>
            </a:lvl1pPr>
            <a:lvl2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2pPr>
            <a:lvl3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3pPr>
            <a:lvl4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4pPr>
            <a:lvl5pPr>
              <a:defRPr b="1" i="0">
                <a:latin typeface="Inter" panose="020B0502030000000004" pitchFamily="34" charset="0"/>
                <a:ea typeface="Inter" panose="020B0502030000000004" pitchFamily="34" charset="0"/>
              </a:defRPr>
            </a:lvl5pPr>
          </a:lstStyle>
          <a:p>
            <a:pPr lvl="0"/>
            <a:r>
              <a:rPr lang="de-DE" dirty="0"/>
              <a:t>Zum Bearbeiten klicken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897BC-2C4C-FC12-D288-601B48FE44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1893" y="2120349"/>
            <a:ext cx="8548038" cy="3904531"/>
          </a:xfrm>
          <a:prstGeom prst="rect">
            <a:avLst/>
          </a:prstGeom>
        </p:spPr>
        <p:txBody>
          <a:bodyPr vert="horz"/>
          <a:lstStyle>
            <a:lvl1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100" b="0" i="0"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C5BC3D-C680-1AFE-6BF0-9700070C92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8410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018F29F3-676F-D9A5-789E-0BC11535B0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20400"/>
            <a:ext cx="12192000" cy="56376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latin typeface="+mn-lt"/>
                <a:ea typeface="Inter" panose="020B0502030000000004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Hintergrundbild</a:t>
            </a:r>
            <a:r>
              <a:rPr lang="en-US" dirty="0"/>
              <a:t> </a:t>
            </a:r>
            <a:r>
              <a:rPr lang="en-US" dirty="0" err="1"/>
              <a:t>einsetzen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199672E-F4C7-0F4A-B0BB-352A9A60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+mn-lt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B992B9-169A-70E0-F25E-70620C9923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02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+ Text  + anderer Inhalt, Verlauf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89794B9-095F-5544-ADA3-27A245CB2F50}"/>
              </a:ext>
            </a:extLst>
          </p:cNvPr>
          <p:cNvSpPr/>
          <p:nvPr userDrawn="1"/>
        </p:nvSpPr>
        <p:spPr>
          <a:xfrm>
            <a:off x="6096000" y="1209674"/>
            <a:ext cx="6096000" cy="5648326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0000">
                <a:srgbClr val="EFF0BA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5AB11F3-E567-1B4D-ABD4-4D7A984DDBA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1209674"/>
            <a:ext cx="6095999" cy="564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r>
              <a:rPr lang="en-US" dirty="0"/>
              <a:t>Bild </a:t>
            </a:r>
            <a:r>
              <a:rPr lang="en-US" dirty="0" err="1"/>
              <a:t>einfügen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FF347677-92F8-6D47-B2B6-30DA52FB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Inter Light BETA" panose="020B0402030000000004" pitchFamily="34" charset="0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1E4E96EB-C27C-D740-A529-23E8D813D91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6022" y="2301551"/>
            <a:ext cx="5705977" cy="42430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2pPr>
            <a:lvl3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3pPr>
            <a:lvl4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4pPr>
            <a:lvl5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747117E-B485-E9D0-2308-C1349B597C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99931" y="410283"/>
            <a:ext cx="2399056" cy="363550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D1B737-F353-822E-D18F-06FD31715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234" y="1570944"/>
            <a:ext cx="5732766" cy="42719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>
                <a:solidFill>
                  <a:srgbClr val="009F47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de-DE" dirty="0"/>
              <a:t>Zum Bearbeiten klicken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65EB4DA-83DB-BCED-0C11-459F192BEE85}"/>
              </a:ext>
            </a:extLst>
          </p:cNvPr>
          <p:cNvSpPr/>
          <p:nvPr userDrawn="1"/>
        </p:nvSpPr>
        <p:spPr>
          <a:xfrm>
            <a:off x="6552960" y="2099884"/>
            <a:ext cx="1080000" cy="36000"/>
          </a:xfrm>
          <a:prstGeom prst="rect">
            <a:avLst/>
          </a:prstGeom>
          <a:solidFill>
            <a:srgbClr val="009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AA3B13-405D-89EF-4C2F-75168B7681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29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 + Text  + anderer Inhalt, Verlauf hel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745E494F-3DD3-353E-9311-956F21448E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1600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think-cell Folie" r:id="rId4" imgW="425" imgH="424" progId="TCLayout.ActiveDocument.1">
                  <p:embed/>
                </p:oleObj>
              </mc:Choice>
              <mc:Fallback>
                <p:oleObj name="think-cell Folie" r:id="rId4" imgW="425" imgH="424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745E494F-3DD3-353E-9311-956F21448E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3191211E-FE0D-E441-8CEC-8778F95482A7}"/>
              </a:ext>
            </a:extLst>
          </p:cNvPr>
          <p:cNvSpPr/>
          <p:nvPr userDrawn="1"/>
        </p:nvSpPr>
        <p:spPr>
          <a:xfrm>
            <a:off x="-20320" y="1209674"/>
            <a:ext cx="6096000" cy="5648325"/>
          </a:xfrm>
          <a:prstGeom prst="rect">
            <a:avLst/>
          </a:prstGeom>
          <a:gradFill flip="none" rotWithShape="1">
            <a:gsLst>
              <a:gs pos="0">
                <a:srgbClr val="B0CB1F"/>
              </a:gs>
              <a:gs pos="55000">
                <a:srgbClr val="EFF0BA"/>
              </a:gs>
              <a:gs pos="100000">
                <a:srgbClr val="ECFAE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0C5B2DBC-7B46-5A4A-9B36-475FEE8E96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8473" y="2301551"/>
            <a:ext cx="5169020" cy="424307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2pPr>
            <a:lvl3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3pPr>
            <a:lvl4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4pPr>
            <a:lvl5pPr>
              <a:defRPr sz="18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5pPr>
          </a:lstStyle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5730562-4283-7346-923D-FF0031EAB0C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1209674"/>
            <a:ext cx="6095999" cy="564832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r>
              <a:rPr lang="en-US" dirty="0"/>
              <a:t>Bild </a:t>
            </a:r>
            <a:r>
              <a:rPr lang="en-US" dirty="0" err="1"/>
              <a:t>einfügen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09C94D2-393C-B843-A50B-7BE52E10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  <a:prstGeom prst="rect">
            <a:avLst/>
          </a:prstGeom>
        </p:spPr>
        <p:txBody>
          <a:bodyPr/>
          <a:lstStyle>
            <a:lvl1pPr>
              <a:defRPr sz="800" b="0" i="0">
                <a:latin typeface="Inter Light BETA" panose="020B0402030000000004" pitchFamily="34" charset="0"/>
                <a:ea typeface="Inter Light BETA" panose="020B0402030000000004" pitchFamily="34" charset="0"/>
                <a:cs typeface="Inter Light BETA" panose="020B0402030000000004" pitchFamily="34" charset="0"/>
              </a:defRPr>
            </a:lvl1pPr>
          </a:lstStyle>
          <a:p>
            <a:fld id="{6C549F04-3582-5D4C-AF42-DE1C891EFC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01285D-2982-2F7A-A4F8-41588CDD8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570944"/>
            <a:ext cx="5169020" cy="42719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>
              <a:defRPr lang="de-DE" sz="3200" i="0">
                <a:solidFill>
                  <a:srgbClr val="009F47"/>
                </a:solidFill>
                <a:latin typeface="+mn-lt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de-DE" dirty="0"/>
              <a:t>Zum Bearbeiten klicken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A22C3A4-4ED4-5E78-8AFD-91A45ED0F47B}"/>
              </a:ext>
            </a:extLst>
          </p:cNvPr>
          <p:cNvSpPr/>
          <p:nvPr userDrawn="1"/>
        </p:nvSpPr>
        <p:spPr>
          <a:xfrm>
            <a:off x="831850" y="2095843"/>
            <a:ext cx="1080000" cy="36000"/>
          </a:xfrm>
          <a:prstGeom prst="rect">
            <a:avLst/>
          </a:prstGeom>
          <a:solidFill>
            <a:srgbClr val="009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217979-3EAB-0DCB-5D99-E64CA2D701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7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95B8E77-004A-DEB1-74DE-DB4DBA0E19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880315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think-cell Folie" r:id="rId18" imgW="425" imgH="424" progId="TCLayout.ActiveDocument.1">
                  <p:embed/>
                </p:oleObj>
              </mc:Choice>
              <mc:Fallback>
                <p:oleObj name="think-cell Folie" r:id="rId18" imgW="425" imgH="42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95B8E77-004A-DEB1-74DE-DB4DBA0E19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1A02762F-C343-C0C1-69FC-9B7B4DF4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731" cy="434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5963DAD1-8886-4BCF-6E3E-5DA7C7F2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1925"/>
            <a:ext cx="10515600" cy="482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Zum Bearbeiten klicken</a:t>
            </a:r>
          </a:p>
          <a:p>
            <a:pPr lvl="1"/>
            <a:r>
              <a:rPr lang="de-DE" noProof="0" dirty="0"/>
              <a:t>Zweites Level</a:t>
            </a:r>
          </a:p>
          <a:p>
            <a:pPr lvl="2"/>
            <a:r>
              <a:rPr lang="de-DE" noProof="0" dirty="0"/>
              <a:t>Drittes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55E575-3464-FB0C-FA15-9D441FEA4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000" y="6544800"/>
            <a:ext cx="11221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77EE17-7F69-EAD4-ACFA-A7288D3A1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200" y="6544800"/>
            <a:ext cx="468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F4D5-8244-43CF-975F-C66A842EC1A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D61465-6AFA-1F80-993D-D04E8C54321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9399931" y="410283"/>
            <a:ext cx="2399056" cy="3635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153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75" r:id="rId2"/>
    <p:sldLayoutId id="2147483799" r:id="rId3"/>
    <p:sldLayoutId id="2147483798" r:id="rId4"/>
    <p:sldLayoutId id="2147483650" r:id="rId5"/>
    <p:sldLayoutId id="2147483707" r:id="rId6"/>
    <p:sldLayoutId id="2147483777" r:id="rId7"/>
    <p:sldLayoutId id="2147483761" r:id="rId8"/>
    <p:sldLayoutId id="2147483762" r:id="rId9"/>
    <p:sldLayoutId id="2147483695" r:id="rId10"/>
    <p:sldLayoutId id="2147483653" r:id="rId11"/>
    <p:sldLayoutId id="2147483793" r:id="rId12"/>
    <p:sldLayoutId id="2147483800" r:id="rId13"/>
    <p:sldLayoutId id="2147483801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01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3949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5.emf"/><Relationship Id="rId2" Type="http://schemas.openxmlformats.org/officeDocument/2006/relationships/image" Target="../media/image30.png"/><Relationship Id="rId16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customXml" Target="../ink/ink4.xml"/><Relationship Id="rId1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ood.ec.europa.eu/animals/zootechnics/non-eu-countries-information_en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ndwirtschaftskammern.de/tierzuchtrecht/index.htm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hyperlink" Target="https://food.ec.europa.eu/animals/zootechnics/information-submitted-eu-countries-norway-and-switzerland_en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hyperlink" Target="https://tgrdeu.genres.de/en/animal-breeding-legislatio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5614EEB-ADC0-BEBC-27F4-DB68F9A8F1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443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think-cell Folie" r:id="rId4" imgW="305" imgH="303" progId="TCLayout.ActiveDocument.1">
                  <p:embed/>
                </p:oleObj>
              </mc:Choice>
              <mc:Fallback>
                <p:oleObj name="think-cell Folie" r:id="rId4" imgW="305" imgH="30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929742" y="1700058"/>
            <a:ext cx="6802137" cy="1555459"/>
          </a:xfrm>
        </p:spPr>
        <p:txBody>
          <a:bodyPr vert="horz"/>
          <a:lstStyle/>
          <a:p>
            <a:r>
              <a:rPr lang="de-DE" dirty="0" smtClean="0"/>
              <a:t>Die EU-Tierzuchtverordnung </a:t>
            </a:r>
            <a:br>
              <a:rPr lang="de-DE" dirty="0" smtClean="0"/>
            </a:br>
            <a:r>
              <a:rPr lang="de-DE" dirty="0" smtClean="0"/>
              <a:t>und das deutsche Tierzuchtgesetz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BC1F90-5B1A-FCFA-557E-383743BF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8114" y="6544625"/>
            <a:ext cx="466396" cy="217306"/>
          </a:xfrm>
        </p:spPr>
        <p:txBody>
          <a:bodyPr/>
          <a:lstStyle/>
          <a:p>
            <a:fld id="{6C549F04-3582-5D4C-AF42-DE1C891EFC8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168FAA-F987-83CE-F5C6-23E1642A256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98000" y="6544800"/>
            <a:ext cx="11221200" cy="216000"/>
          </a:xfrm>
        </p:spPr>
        <p:txBody>
          <a:bodyPr/>
          <a:lstStyle/>
          <a:p>
            <a:r>
              <a:rPr lang="de-DE" dirty="0" smtClean="0"/>
              <a:t>Nadine Frische, Referentin für Tierzuchtrecht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body" sz="quarter" idx="14"/>
          </p:nvPr>
        </p:nvSpPr>
        <p:spPr>
          <a:xfrm>
            <a:off x="3929063" y="3429000"/>
            <a:ext cx="6802437" cy="881063"/>
          </a:xfrm>
        </p:spPr>
        <p:txBody>
          <a:bodyPr/>
          <a:lstStyle/>
          <a:p>
            <a:r>
              <a:rPr lang="de-DE" dirty="0" smtClean="0"/>
              <a:t>Umsetzung </a:t>
            </a:r>
            <a:r>
              <a:rPr lang="de-DE" dirty="0" smtClean="0"/>
              <a:t>und Überwachung der Einhaltung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1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Genehmigung von Zuchtprogrammen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Antragstellung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2000" dirty="0"/>
              <a:t>Schriftlich, entweder auf Papier oder elektronisch</a:t>
            </a:r>
          </a:p>
          <a:p>
            <a:pPr lvl="1"/>
            <a:r>
              <a:rPr lang="de-DE" sz="2000" dirty="0"/>
              <a:t>Bei </a:t>
            </a:r>
            <a:r>
              <a:rPr lang="de-DE" sz="2000" dirty="0" smtClean="0"/>
              <a:t>der Behörde, die den Zuchtverband anerkannt hat</a:t>
            </a:r>
            <a:endParaRPr lang="de-DE" sz="2000" dirty="0"/>
          </a:p>
          <a:p>
            <a:pPr lvl="1"/>
            <a:r>
              <a:rPr lang="de-DE" sz="2000" dirty="0"/>
              <a:t>Vorlage von </a:t>
            </a:r>
            <a:r>
              <a:rPr lang="de-DE" sz="2000" dirty="0" smtClean="0"/>
              <a:t>mindestens einem Zuchtprogramm, welches einem/mehreren der folgenden Ziele dient: </a:t>
            </a:r>
          </a:p>
          <a:p>
            <a:pPr lvl="3"/>
            <a:r>
              <a:rPr lang="de-DE" sz="2000" dirty="0" smtClean="0"/>
              <a:t>Verbesserung </a:t>
            </a:r>
            <a:r>
              <a:rPr lang="de-DE" sz="2000" dirty="0" smtClean="0"/>
              <a:t>der Rasse</a:t>
            </a:r>
          </a:p>
          <a:p>
            <a:pPr lvl="3"/>
            <a:r>
              <a:rPr lang="de-DE" sz="2000" dirty="0" smtClean="0"/>
              <a:t>Erhaltung </a:t>
            </a:r>
            <a:r>
              <a:rPr lang="de-DE" sz="2000" dirty="0" smtClean="0"/>
              <a:t>der Rasse</a:t>
            </a:r>
          </a:p>
          <a:p>
            <a:pPr lvl="3"/>
            <a:r>
              <a:rPr lang="de-DE" sz="2000" dirty="0" smtClean="0"/>
              <a:t>Schaffung </a:t>
            </a:r>
            <a:r>
              <a:rPr lang="de-DE" sz="2000" dirty="0" smtClean="0"/>
              <a:t>einer neuen Rasse</a:t>
            </a:r>
          </a:p>
          <a:p>
            <a:pPr lvl="3"/>
            <a:r>
              <a:rPr lang="de-DE" sz="2000" dirty="0" smtClean="0"/>
              <a:t>Wiederherstellung </a:t>
            </a:r>
            <a:r>
              <a:rPr lang="de-DE" sz="2000" dirty="0" smtClean="0"/>
              <a:t>einer Rasse</a:t>
            </a:r>
          </a:p>
          <a:p>
            <a:pPr lvl="2"/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0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Satzung Teil </a:t>
            </a:r>
            <a:r>
              <a:rPr lang="de-DE" dirty="0"/>
              <a:t>A. Vereinsrechtliche/ genossenschaftsrechtliche Bestimmungen 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433147"/>
            <a:ext cx="8548038" cy="4765430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de-DE" dirty="0" smtClean="0"/>
              <a:t>Name</a:t>
            </a:r>
            <a:r>
              <a:rPr lang="de-DE" dirty="0"/>
              <a:t>, Rechtsform und Sitz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Zweck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Formen der Mitgliedschaft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Erwerb der Mitgliedschaft und Antrag auf Mitwirkung am Zuchtprogramm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Beendigung der Mitgliedschaft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Beendigung des Vertragsverhältnisses mit Nicht-Mitgliedern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Rechte und Pflichten aller Mitglieder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Gerichtsstand /Beilegung von vereinsrechtlichen/ </a:t>
            </a:r>
            <a:r>
              <a:rPr lang="de-DE" dirty="0" err="1"/>
              <a:t>genossenschaftsrechtl</a:t>
            </a:r>
            <a:r>
              <a:rPr lang="de-DE" dirty="0"/>
              <a:t>./ </a:t>
            </a:r>
            <a:r>
              <a:rPr lang="de-DE" dirty="0" smtClean="0"/>
              <a:t>Streitigkeiten</a:t>
            </a:r>
            <a:endParaRPr lang="de-DE" dirty="0"/>
          </a:p>
          <a:p>
            <a:pPr lvl="0">
              <a:spcBef>
                <a:spcPts val="600"/>
              </a:spcBef>
            </a:pPr>
            <a:r>
              <a:rPr lang="de-DE" dirty="0"/>
              <a:t>Mitgliedsbeiträge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Organe des Zuchtverbandes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Vorstand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Mitgliederversammlung / Vertreterversammlung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Nachrangige Ordnungen	</a:t>
            </a:r>
          </a:p>
          <a:p>
            <a:pPr lvl="0">
              <a:spcBef>
                <a:spcPts val="600"/>
              </a:spcBef>
            </a:pPr>
            <a:r>
              <a:rPr lang="de-DE" dirty="0"/>
              <a:t>Auflösung des Zuchtverbandes / Vereins</a:t>
            </a:r>
            <a:r>
              <a:rPr lang="de-DE" sz="1700" dirty="0"/>
              <a:t>	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1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Satzung Teil B. Tierzuchtrechtliche </a:t>
            </a:r>
            <a:r>
              <a:rPr lang="de-DE" dirty="0"/>
              <a:t>Bestimmungen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468315"/>
            <a:ext cx="8548038" cy="4556565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de-DE" dirty="0" smtClean="0"/>
              <a:t>Grundlagen</a:t>
            </a:r>
            <a:r>
              <a:rPr lang="de-DE" dirty="0"/>
              <a:t>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Aufgaben des Zuchtverbandes 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Zuchtleitung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Sachlicher Tätigkeitsbereich und geografisches Gebiet des Zuchtverbandes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Rechte und Pflichten der Züchter sowie des Zuchtverbandes im Vollzug des Zuchtprogrammes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Grundbestimmungen zu dem (n) Zuchtprogramm(en)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Grundbestimmungen zum Zuchtbuch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Zuchtdokumentation	</a:t>
            </a:r>
          </a:p>
          <a:p>
            <a:pPr lvl="0">
              <a:spcBef>
                <a:spcPts val="300"/>
              </a:spcBef>
            </a:pPr>
            <a:r>
              <a:rPr lang="de-DE" dirty="0"/>
              <a:t>Sicherung der Abstammung	</a:t>
            </a:r>
          </a:p>
          <a:p>
            <a:pPr lvl="0">
              <a:spcBef>
                <a:spcPts val="300"/>
              </a:spcBef>
            </a:pPr>
            <a:r>
              <a:rPr lang="de-DE" dirty="0" smtClean="0"/>
              <a:t>Verbandsanerkennung</a:t>
            </a:r>
            <a:endParaRPr lang="de-DE" dirty="0"/>
          </a:p>
          <a:p>
            <a:pPr lvl="0">
              <a:spcBef>
                <a:spcPts val="300"/>
              </a:spcBef>
            </a:pPr>
            <a:r>
              <a:rPr lang="de-DE" dirty="0" smtClean="0"/>
              <a:t>Tierzuchtbescheinigungen</a:t>
            </a:r>
            <a:endParaRPr lang="de-DE" dirty="0"/>
          </a:p>
          <a:p>
            <a:pPr lvl="0">
              <a:spcBef>
                <a:spcPts val="300"/>
              </a:spcBef>
            </a:pPr>
            <a:r>
              <a:rPr lang="de-DE" dirty="0"/>
              <a:t>Eintragungsbestätigung für ein in einer Zusätzlichen Abteilung eingetragenes </a:t>
            </a:r>
            <a:r>
              <a:rPr lang="de-DE" dirty="0" smtClean="0"/>
              <a:t>Tier</a:t>
            </a:r>
            <a:endParaRPr lang="de-DE" dirty="0"/>
          </a:p>
          <a:p>
            <a:pPr lvl="0">
              <a:spcBef>
                <a:spcPts val="300"/>
              </a:spcBef>
            </a:pPr>
            <a:r>
              <a:rPr lang="de-DE" dirty="0"/>
              <a:t>Leistungsprüfung und </a:t>
            </a:r>
            <a:r>
              <a:rPr lang="de-DE" dirty="0" smtClean="0"/>
              <a:t>Zuchtwertschätzung</a:t>
            </a:r>
            <a:endParaRPr lang="de-DE" dirty="0"/>
          </a:p>
          <a:p>
            <a:pPr lvl="0">
              <a:spcBef>
                <a:spcPts val="300"/>
              </a:spcBef>
            </a:pPr>
            <a:r>
              <a:rPr lang="de-DE" dirty="0" smtClean="0"/>
              <a:t>Datennutzung</a:t>
            </a:r>
            <a:endParaRPr lang="de-DE" dirty="0"/>
          </a:p>
          <a:p>
            <a:pPr lvl="0">
              <a:spcBef>
                <a:spcPts val="300"/>
              </a:spcBef>
            </a:pPr>
            <a:r>
              <a:rPr lang="de-DE" dirty="0"/>
              <a:t>Beilegung von Streitigkeiten	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32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Zuchtprogramm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Zuchtverbände haben das </a:t>
            </a:r>
            <a:r>
              <a:rPr lang="de-DE" dirty="0" smtClean="0"/>
              <a:t>Recht,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pPr marL="457200" lvl="1" indent="0">
              <a:buNone/>
            </a:pPr>
            <a:endParaRPr lang="de-DE" sz="3800" dirty="0" smtClean="0"/>
          </a:p>
          <a:p>
            <a:pPr marL="457200" lvl="1" indent="0">
              <a:buNone/>
            </a:pPr>
            <a:r>
              <a:rPr lang="de-DE" sz="3800" dirty="0" smtClean="0"/>
              <a:t>i</a:t>
            </a:r>
            <a:r>
              <a:rPr lang="de-DE" sz="3800" dirty="0" smtClean="0"/>
              <a:t>hre </a:t>
            </a:r>
            <a:r>
              <a:rPr lang="de-DE" sz="3800" dirty="0" smtClean="0"/>
              <a:t>Zuchtprogramme eigenständig festzulegen und </a:t>
            </a:r>
            <a:r>
              <a:rPr lang="de-DE" sz="3800" dirty="0" smtClean="0"/>
              <a:t>durchzuführen.</a:t>
            </a:r>
          </a:p>
          <a:p>
            <a:endParaRPr lang="de-DE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Inhalte eines Zuchtprogramms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565031"/>
            <a:ext cx="8548038" cy="4442045"/>
          </a:xfrm>
        </p:spPr>
        <p:txBody>
          <a:bodyPr>
            <a:normAutofit/>
          </a:bodyPr>
          <a:lstStyle/>
          <a:p>
            <a:pPr lvl="0"/>
            <a:r>
              <a:rPr lang="de-DE" sz="2200" b="1" dirty="0"/>
              <a:t>Eigenschaften und Definition der Rasse sowie Ziele des </a:t>
            </a:r>
            <a:r>
              <a:rPr lang="de-DE" sz="2200" b="1" dirty="0" smtClean="0"/>
              <a:t>Zuchtprogramms</a:t>
            </a:r>
          </a:p>
          <a:p>
            <a:pPr marL="0" lvl="0" indent="0">
              <a:buNone/>
            </a:pPr>
            <a:endParaRPr lang="de-DE" sz="800" dirty="0"/>
          </a:p>
          <a:p>
            <a:pPr lvl="1"/>
            <a:r>
              <a:rPr lang="de-DE" sz="2200" dirty="0"/>
              <a:t>Rassedefinition und Eigenschaften	</a:t>
            </a:r>
          </a:p>
          <a:p>
            <a:pPr lvl="1"/>
            <a:r>
              <a:rPr lang="de-DE" sz="2200" dirty="0" smtClean="0"/>
              <a:t>Zuchtziel</a:t>
            </a:r>
          </a:p>
          <a:p>
            <a:pPr lvl="1"/>
            <a:endParaRPr lang="de-DE" sz="2200" dirty="0"/>
          </a:p>
          <a:p>
            <a:pPr lvl="0"/>
            <a:r>
              <a:rPr lang="de-DE" sz="2200" b="1" dirty="0"/>
              <a:t>Geographisches Gebiet und Umfang der </a:t>
            </a:r>
            <a:r>
              <a:rPr lang="de-DE" sz="2200" b="1" dirty="0" smtClean="0"/>
              <a:t>Zuchtpopulation</a:t>
            </a:r>
          </a:p>
          <a:p>
            <a:pPr lvl="0"/>
            <a:endParaRPr lang="de-DE" sz="2200" dirty="0"/>
          </a:p>
          <a:p>
            <a:pPr lvl="0"/>
            <a:r>
              <a:rPr lang="de-DE" sz="2200" b="1" dirty="0" smtClean="0"/>
              <a:t>Zuchtmethode</a:t>
            </a:r>
            <a:endParaRPr lang="de-DE" sz="2200" dirty="0"/>
          </a:p>
          <a:p>
            <a:endParaRPr lang="de-DE" sz="22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37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600201"/>
            <a:ext cx="8548038" cy="4424680"/>
          </a:xfrm>
        </p:spPr>
        <p:txBody>
          <a:bodyPr/>
          <a:lstStyle/>
          <a:p>
            <a:pPr lvl="0"/>
            <a:r>
              <a:rPr lang="de-DE" sz="2200" b="1" dirty="0" smtClean="0"/>
              <a:t>Leistungsprüfung</a:t>
            </a:r>
            <a:endParaRPr lang="de-DE" sz="2200" dirty="0"/>
          </a:p>
          <a:p>
            <a:pPr lvl="1"/>
            <a:r>
              <a:rPr lang="de-DE" sz="2200" dirty="0"/>
              <a:t>Milchleistung und somatischer </a:t>
            </a:r>
            <a:r>
              <a:rPr lang="de-DE" sz="2200" dirty="0" smtClean="0"/>
              <a:t>Zellgehalt</a:t>
            </a:r>
            <a:endParaRPr lang="de-DE" sz="2200" dirty="0"/>
          </a:p>
          <a:p>
            <a:pPr lvl="1"/>
            <a:r>
              <a:rPr lang="de-DE" sz="2200" dirty="0"/>
              <a:t>Melkbarkeit und Temperament	</a:t>
            </a:r>
          </a:p>
          <a:p>
            <a:pPr lvl="1"/>
            <a:r>
              <a:rPr lang="de-DE" sz="2200" dirty="0" smtClean="0"/>
              <a:t>Äußere </a:t>
            </a:r>
            <a:r>
              <a:rPr lang="de-DE" sz="2200" dirty="0"/>
              <a:t>Erscheinung	</a:t>
            </a:r>
          </a:p>
          <a:p>
            <a:pPr lvl="1"/>
            <a:r>
              <a:rPr lang="de-DE" sz="2200" dirty="0"/>
              <a:t>Funktionale Merkmale	</a:t>
            </a:r>
          </a:p>
          <a:p>
            <a:pPr lvl="1"/>
            <a:r>
              <a:rPr lang="de-DE" sz="2200" dirty="0" err="1"/>
              <a:t>Genomische</a:t>
            </a:r>
            <a:r>
              <a:rPr lang="de-DE" sz="2200" dirty="0"/>
              <a:t> Untersuchungen	</a:t>
            </a:r>
          </a:p>
          <a:p>
            <a:pPr lvl="0"/>
            <a:r>
              <a:rPr lang="de-DE" sz="2200" b="1" dirty="0"/>
              <a:t>Durchführung der Zuchtwertschätzung	</a:t>
            </a:r>
            <a:endParaRPr lang="de-DE" sz="2200" dirty="0"/>
          </a:p>
          <a:p>
            <a:pPr lvl="1"/>
            <a:r>
              <a:rPr lang="de-DE" sz="2200" dirty="0"/>
              <a:t>Gesamt- und </a:t>
            </a:r>
            <a:r>
              <a:rPr lang="de-DE" sz="2200" dirty="0" smtClean="0"/>
              <a:t>Teilzuchtwerte</a:t>
            </a:r>
            <a:endParaRPr lang="de-DE" sz="2200" dirty="0"/>
          </a:p>
          <a:p>
            <a:pPr lvl="1"/>
            <a:r>
              <a:rPr lang="de-DE" sz="2200" dirty="0" err="1"/>
              <a:t>Genomische</a:t>
            </a:r>
            <a:r>
              <a:rPr lang="de-DE" sz="2200" dirty="0"/>
              <a:t> </a:t>
            </a:r>
            <a:r>
              <a:rPr lang="de-DE" sz="2200" dirty="0" smtClean="0"/>
              <a:t>Zuchtwerte</a:t>
            </a:r>
            <a:endParaRPr lang="de-DE" sz="2200" dirty="0"/>
          </a:p>
          <a:p>
            <a:pPr lvl="1"/>
            <a:r>
              <a:rPr lang="de-DE" sz="2200" dirty="0"/>
              <a:t>Veröffentlichung </a:t>
            </a:r>
            <a:r>
              <a:rPr lang="de-DE" sz="2200" dirty="0" err="1"/>
              <a:t>genomischer</a:t>
            </a:r>
            <a:r>
              <a:rPr lang="de-DE" sz="2200" dirty="0"/>
              <a:t> </a:t>
            </a:r>
            <a:r>
              <a:rPr lang="de-DE" sz="2200" dirty="0" smtClean="0"/>
              <a:t>Zuchtwerte</a:t>
            </a:r>
            <a:endParaRPr lang="de-DE" sz="2200" dirty="0"/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39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Leistungsprüfung (LP) und Zuchtwertschätzung (ZWS)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2101362"/>
            <a:ext cx="8548038" cy="3923518"/>
          </a:xfrm>
        </p:spPr>
        <p:txBody>
          <a:bodyPr>
            <a:normAutofit/>
          </a:bodyPr>
          <a:lstStyle/>
          <a:p>
            <a:r>
              <a:rPr lang="de-DE" sz="2200" dirty="0" smtClean="0"/>
              <a:t>LP und ZWS werden durch Zuchtverbände selbst oder durch von ihnen beauftragte Dritte durchgeführt</a:t>
            </a:r>
          </a:p>
          <a:p>
            <a:r>
              <a:rPr lang="de-DE" sz="2200" dirty="0" smtClean="0"/>
              <a:t>LP durch Landeskontrollverbände</a:t>
            </a:r>
          </a:p>
          <a:p>
            <a:r>
              <a:rPr lang="de-DE" sz="2200" dirty="0" smtClean="0"/>
              <a:t>ZWS durch </a:t>
            </a:r>
            <a:r>
              <a:rPr lang="de-DE" sz="2200" dirty="0" err="1" smtClean="0"/>
              <a:t>vit</a:t>
            </a:r>
            <a:endParaRPr lang="de-DE" sz="220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6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Selektion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2000" dirty="0" smtClean="0"/>
              <a:t>Verbandsanerkennung (Körung) von </a:t>
            </a:r>
            <a:r>
              <a:rPr lang="de-DE" sz="2000" dirty="0" smtClean="0"/>
              <a:t>Jungbullen</a:t>
            </a:r>
          </a:p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Auswahl von Bullen und </a:t>
            </a:r>
            <a:r>
              <a:rPr lang="de-DE" sz="2000" dirty="0" smtClean="0"/>
              <a:t>Bullenmüttern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Einsatz von Bullen zur </a:t>
            </a:r>
            <a:r>
              <a:rPr lang="de-DE" sz="2000" dirty="0" err="1"/>
              <a:t>Nachkommenprüfung</a:t>
            </a:r>
            <a:r>
              <a:rPr lang="de-DE" sz="2000" dirty="0"/>
              <a:t> (</a:t>
            </a:r>
            <a:r>
              <a:rPr lang="de-DE" sz="2000" dirty="0" smtClean="0"/>
              <a:t>Prüfeinsatz</a:t>
            </a:r>
            <a:r>
              <a:rPr lang="de-DE" sz="2000" dirty="0" smtClean="0"/>
              <a:t>)</a:t>
            </a:r>
            <a:endParaRPr lang="de-DE" sz="2000" dirty="0"/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8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Führung des Zuchtbuches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smtClean="0"/>
              <a:t>Zuchtbucheinteilung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837" y="1445479"/>
            <a:ext cx="2505673" cy="388348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460288" y="5328968"/>
            <a:ext cx="250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latin typeface="+mn-lt"/>
                <a:ea typeface="Inter" panose="020B0502030000000004" pitchFamily="34" charset="0"/>
              </a:rPr>
              <a:t>1889 Anerkennung von Zuchtverbänden durch die DLG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690" y="2463130"/>
            <a:ext cx="6736664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Führung des </a:t>
            </a:r>
            <a:r>
              <a:rPr lang="de-DE" dirty="0" smtClean="0"/>
              <a:t>Zuchtbuches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2000" dirty="0" smtClean="0"/>
              <a:t>Zuchtdokumentation (im Betrieb)</a:t>
            </a:r>
          </a:p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Daten</a:t>
            </a:r>
            <a:r>
              <a:rPr lang="de-DE" sz="2000" dirty="0"/>
              <a:t>, Fristen und Zuständigkeiten für die </a:t>
            </a:r>
            <a:r>
              <a:rPr lang="de-DE" sz="2000" dirty="0" smtClean="0"/>
              <a:t>Meldung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Inhalt des </a:t>
            </a:r>
            <a:r>
              <a:rPr lang="de-DE" sz="2000" dirty="0" smtClean="0"/>
              <a:t>Zuchtbuches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Zuchtbuchaufnahme</a:t>
            </a:r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6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91EA-9F11-4D53-8713-26063080D1C1}" type="slidenum">
              <a:rPr lang="de-DE" smtClean="0"/>
              <a:t>2</a:t>
            </a:fld>
            <a:endParaRPr lang="de-DE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Tierzuchtrecht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de-DE" dirty="0" smtClean="0"/>
          </a:p>
          <a:p>
            <a:r>
              <a:rPr lang="de-DE" dirty="0" smtClean="0"/>
              <a:t>Anwendungsbereich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 smtClean="0"/>
              <a:t>Zuchttiere und deren Zuchtmaterial, wenn Tiere bzw. entstandene Nachkommen als 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DE" dirty="0" smtClean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reinrassige Tiere in ein Zuchtbuch eingetragen werden sollen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Hybridzuchtschweine in ein Zuchtregister aufgenommen werden sollen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/>
          <a:stretch/>
        </p:blipFill>
        <p:spPr>
          <a:xfrm>
            <a:off x="9683965" y="2025133"/>
            <a:ext cx="1623850" cy="134821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965" y="3373351"/>
            <a:ext cx="1623850" cy="108256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158" y="4455917"/>
            <a:ext cx="1635464" cy="124332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608" y="5699238"/>
            <a:ext cx="1630014" cy="115876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/>
          <a:srcRect l="-8367" t="30892" r="24919" b="-8367"/>
          <a:stretch/>
        </p:blipFill>
        <p:spPr>
          <a:xfrm>
            <a:off x="9493135" y="819026"/>
            <a:ext cx="1814680" cy="13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Identitätssicherung / </a:t>
            </a:r>
            <a:r>
              <a:rPr lang="de-DE" dirty="0" smtClean="0"/>
              <a:t>Abstammungssicherung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Anerkannte Methoden</a:t>
            </a:r>
          </a:p>
          <a:p>
            <a:pPr lvl="2"/>
            <a:r>
              <a:rPr lang="de-DE" sz="2000" dirty="0" smtClean="0"/>
              <a:t>DNA-Mikrosatelliten, Blutgruppenbestimmung, SNP-Typisierung</a:t>
            </a:r>
          </a:p>
          <a:p>
            <a:pPr marL="914400" lvl="2" indent="0">
              <a:buNone/>
            </a:pPr>
            <a:r>
              <a:rPr lang="de-DE" sz="2000" dirty="0" smtClean="0"/>
              <a:t> </a:t>
            </a:r>
            <a:endParaRPr lang="de-DE" sz="2000" dirty="0"/>
          </a:p>
          <a:p>
            <a:pPr lvl="1"/>
            <a:r>
              <a:rPr lang="de-DE" sz="2000" dirty="0"/>
              <a:t>Routine- und Anlassbezogene Überprüfung der </a:t>
            </a:r>
            <a:r>
              <a:rPr lang="de-DE" sz="2000" dirty="0" smtClean="0"/>
              <a:t>Abstammung</a:t>
            </a:r>
          </a:p>
          <a:p>
            <a:pPr lvl="2"/>
            <a:r>
              <a:rPr lang="de-DE" sz="2000" dirty="0" smtClean="0"/>
              <a:t>Stichprobe 0,2% der weiblichen geborenen Tiere</a:t>
            </a:r>
          </a:p>
          <a:p>
            <a:pPr lvl="2"/>
            <a:r>
              <a:rPr lang="de-DE" sz="2000" dirty="0" smtClean="0"/>
              <a:t>Alle Nachkommen aus ET</a:t>
            </a:r>
          </a:p>
          <a:p>
            <a:pPr lvl="2"/>
            <a:r>
              <a:rPr lang="de-DE" sz="2000" dirty="0" smtClean="0"/>
              <a:t>Alle männlichen und weiblichen Tiere, von denen Zuchtmaterial gewonnen wird</a:t>
            </a:r>
          </a:p>
          <a:p>
            <a:pPr lvl="2"/>
            <a:r>
              <a:rPr lang="de-DE" sz="2000" dirty="0" smtClean="0"/>
              <a:t>Bei Unstimmigkeiten in der Zuchtdokumentation</a:t>
            </a:r>
          </a:p>
          <a:p>
            <a:pPr lvl="2"/>
            <a:r>
              <a:rPr lang="de-DE" sz="2000" dirty="0" smtClean="0"/>
              <a:t>Verspätete Kalbemeldung</a:t>
            </a:r>
          </a:p>
          <a:p>
            <a:pPr lvl="2"/>
            <a:r>
              <a:rPr lang="de-DE" sz="2000" dirty="0" smtClean="0"/>
              <a:t>Zweifelsfälle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8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Bestimmungen für Tiere von denen Zuchtmaterial gewonnen </a:t>
            </a:r>
            <a:r>
              <a:rPr lang="de-DE" dirty="0" smtClean="0"/>
              <a:t>wird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Zur Besamung zugelassene </a:t>
            </a:r>
            <a:r>
              <a:rPr lang="de-DE" sz="2000" dirty="0" smtClean="0"/>
              <a:t>Bullen:</a:t>
            </a:r>
          </a:p>
          <a:p>
            <a:pPr lvl="1"/>
            <a:r>
              <a:rPr lang="de-DE" sz="2000" dirty="0" smtClean="0"/>
              <a:t>verbandsanerkannt (Herdbuch A)</a:t>
            </a:r>
          </a:p>
          <a:p>
            <a:pPr lvl="1"/>
            <a:r>
              <a:rPr lang="de-DE" sz="2000" dirty="0" smtClean="0"/>
              <a:t>väterliche </a:t>
            </a:r>
            <a:r>
              <a:rPr lang="de-DE" sz="2000" dirty="0"/>
              <a:t>und </a:t>
            </a:r>
            <a:r>
              <a:rPr lang="de-DE" sz="2000" dirty="0" smtClean="0"/>
              <a:t>mütterliche Abstammung bestätigt</a:t>
            </a:r>
          </a:p>
          <a:p>
            <a:pPr lvl="1"/>
            <a:r>
              <a:rPr lang="de-DE" sz="2000" dirty="0" smtClean="0"/>
              <a:t>Sicherheit im Zuchtwert </a:t>
            </a:r>
            <a:r>
              <a:rPr lang="de-DE" sz="2000" dirty="0"/>
              <a:t>des Merkmales Milch </a:t>
            </a:r>
            <a:r>
              <a:rPr lang="de-DE" sz="2000" dirty="0" smtClean="0"/>
              <a:t>mindestens </a:t>
            </a:r>
            <a:r>
              <a:rPr lang="de-DE" sz="2000" dirty="0"/>
              <a:t>50 % </a:t>
            </a:r>
            <a:r>
              <a:rPr lang="de-DE" sz="2000" dirty="0" smtClean="0"/>
              <a:t>(oder Prüfeinsatz)</a:t>
            </a:r>
          </a:p>
          <a:p>
            <a:pPr lvl="1"/>
            <a:endParaRPr lang="de-DE" sz="2000" dirty="0"/>
          </a:p>
          <a:p>
            <a:r>
              <a:rPr lang="de-DE" sz="2000" dirty="0"/>
              <a:t> Weibliche </a:t>
            </a:r>
            <a:r>
              <a:rPr lang="de-DE" sz="2000" dirty="0" smtClean="0"/>
              <a:t>Tiere zur Entnahme von Eizellen/</a:t>
            </a:r>
            <a:r>
              <a:rPr lang="de-DE" sz="2000" dirty="0"/>
              <a:t>E</a:t>
            </a:r>
            <a:r>
              <a:rPr lang="de-DE" sz="2000" dirty="0" smtClean="0"/>
              <a:t>mbryonen:</a:t>
            </a:r>
          </a:p>
          <a:p>
            <a:pPr lvl="1"/>
            <a:r>
              <a:rPr lang="de-DE" sz="2000" dirty="0" smtClean="0"/>
              <a:t>Leistungsprüfung </a:t>
            </a:r>
            <a:r>
              <a:rPr lang="de-DE" sz="2000" dirty="0"/>
              <a:t>oder </a:t>
            </a:r>
            <a:r>
              <a:rPr lang="de-DE" sz="2000" dirty="0" smtClean="0"/>
              <a:t>Zuchtwertschätzung</a:t>
            </a:r>
          </a:p>
          <a:p>
            <a:pPr lvl="1"/>
            <a:r>
              <a:rPr lang="de-DE" sz="2000" dirty="0" smtClean="0"/>
              <a:t>väterliche </a:t>
            </a:r>
            <a:r>
              <a:rPr lang="de-DE" sz="2000" dirty="0"/>
              <a:t>Abstammung </a:t>
            </a:r>
            <a:r>
              <a:rPr lang="de-DE" sz="2000" dirty="0" smtClean="0"/>
              <a:t>bestätigt</a:t>
            </a:r>
          </a:p>
          <a:p>
            <a:pPr lvl="1"/>
            <a:r>
              <a:rPr lang="de-DE" sz="2000" dirty="0" smtClean="0"/>
              <a:t>aktuelle Tierzuchtbescheinigung liegt vor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8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Ausstellung von </a:t>
            </a:r>
            <a:r>
              <a:rPr lang="de-DE" dirty="0" smtClean="0"/>
              <a:t>Tierzuchtbescheinigungen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Tierzuchtbescheinigungen </a:t>
            </a:r>
            <a:r>
              <a:rPr lang="de-DE" sz="2000" dirty="0"/>
              <a:t>für reinrassige Zuchtrinder</a:t>
            </a:r>
          </a:p>
          <a:p>
            <a:pPr lvl="1"/>
            <a:endParaRPr lang="de-DE" sz="2000" b="1" dirty="0" smtClean="0"/>
          </a:p>
          <a:p>
            <a:pPr lvl="1"/>
            <a:r>
              <a:rPr lang="de-DE" sz="2000" dirty="0" smtClean="0"/>
              <a:t>Eintragungsbestätigungen </a:t>
            </a:r>
            <a:r>
              <a:rPr lang="de-DE" sz="2000" dirty="0"/>
              <a:t>für </a:t>
            </a:r>
            <a:r>
              <a:rPr lang="de-DE" sz="2000" dirty="0" smtClean="0"/>
              <a:t>Vorbuchtiere</a:t>
            </a:r>
          </a:p>
          <a:p>
            <a:pPr marL="457200" lvl="1" indent="0">
              <a:buNone/>
            </a:pPr>
            <a:r>
              <a:rPr lang="de-DE" sz="2000" dirty="0"/>
              <a:t>	</a:t>
            </a:r>
          </a:p>
          <a:p>
            <a:pPr lvl="1"/>
            <a:r>
              <a:rPr lang="de-DE" sz="2000" dirty="0" smtClean="0"/>
              <a:t>Tierzuchtbescheinigungen für Zuchtmaterial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6" r="5084"/>
          <a:stretch/>
        </p:blipFill>
        <p:spPr>
          <a:xfrm>
            <a:off x="1" y="-3694"/>
            <a:ext cx="4818184" cy="6861694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451" y="1084476"/>
            <a:ext cx="7402549" cy="50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54" t="14099" r="21479" b="52687"/>
          <a:stretch/>
        </p:blipFill>
        <p:spPr>
          <a:xfrm>
            <a:off x="647627" y="92431"/>
            <a:ext cx="11346883" cy="676556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prstDash val="solid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Freihand 9"/>
              <p14:cNvContentPartPr/>
              <p14:nvPr/>
            </p14:nvContentPartPr>
            <p14:xfrm>
              <a:off x="4738915" y="4720971"/>
              <a:ext cx="589680" cy="72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9835" y="4683171"/>
                <a:ext cx="6278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Freihand 10"/>
              <p14:cNvContentPartPr/>
              <p14:nvPr/>
            </p14:nvContentPartPr>
            <p14:xfrm>
              <a:off x="4141315" y="5174211"/>
              <a:ext cx="1846440" cy="57600"/>
            </p14:xfrm>
          </p:contentPart>
        </mc:Choice>
        <mc:Fallback>
          <p:pic>
            <p:nvPicPr>
              <p:cNvPr id="11" name="Freihand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2235" y="5136411"/>
                <a:ext cx="18846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Freihand 11"/>
              <p14:cNvContentPartPr/>
              <p14:nvPr/>
            </p14:nvContentPartPr>
            <p14:xfrm>
              <a:off x="4123675" y="5173491"/>
              <a:ext cx="1837800" cy="110880"/>
            </p14:xfrm>
          </p:contentPart>
        </mc:Choice>
        <mc:Fallback>
          <p:pic>
            <p:nvPicPr>
              <p:cNvPr id="12" name="Freihand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4595" y="5135691"/>
                <a:ext cx="18759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Freihand 12"/>
              <p14:cNvContentPartPr/>
              <p14:nvPr/>
            </p14:nvContentPartPr>
            <p14:xfrm>
              <a:off x="4088395" y="5881611"/>
              <a:ext cx="2172600" cy="159120"/>
            </p14:xfrm>
          </p:contentPart>
        </mc:Choice>
        <mc:Fallback>
          <p:pic>
            <p:nvPicPr>
              <p:cNvPr id="13" name="Freihand 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9315" y="5843811"/>
                <a:ext cx="22104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Freihand 13"/>
              <p14:cNvContentPartPr/>
              <p14:nvPr/>
            </p14:nvContentPartPr>
            <p14:xfrm>
              <a:off x="4123675" y="6240171"/>
              <a:ext cx="1846800" cy="195480"/>
            </p14:xfrm>
          </p:contentPart>
        </mc:Choice>
        <mc:Fallback>
          <p:pic>
            <p:nvPicPr>
              <p:cNvPr id="14" name="Freihand 1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04595" y="6202011"/>
                <a:ext cx="18849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Freihand 14"/>
              <p14:cNvContentPartPr/>
              <p14:nvPr/>
            </p14:nvContentPartPr>
            <p14:xfrm>
              <a:off x="9441955" y="3883251"/>
              <a:ext cx="1109160" cy="150480"/>
            </p14:xfrm>
          </p:contentPart>
        </mc:Choice>
        <mc:Fallback>
          <p:pic>
            <p:nvPicPr>
              <p:cNvPr id="15" name="Freihand 1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22875" y="3845091"/>
                <a:ext cx="11473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Freihand 15"/>
              <p14:cNvContentPartPr/>
              <p14:nvPr/>
            </p14:nvContentPartPr>
            <p14:xfrm>
              <a:off x="4360915" y="4690371"/>
              <a:ext cx="1187280" cy="108000"/>
            </p14:xfrm>
          </p:contentPart>
        </mc:Choice>
        <mc:Fallback>
          <p:pic>
            <p:nvPicPr>
              <p:cNvPr id="16" name="Freihand 1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41835" y="4652211"/>
                <a:ext cx="122544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73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01828" y="335648"/>
            <a:ext cx="8476716" cy="477837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070" y="-5281"/>
            <a:ext cx="4705068" cy="68632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83" y="140049"/>
            <a:ext cx="4552661" cy="67179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315" y="1882969"/>
            <a:ext cx="3902102" cy="29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Genetische Besonderheiten und Erbfehler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  <a:p>
            <a:pPr lvl="1"/>
            <a:r>
              <a:rPr lang="de-DE" sz="2000" dirty="0"/>
              <a:t>Genetische </a:t>
            </a:r>
            <a:r>
              <a:rPr lang="de-DE" sz="2000" dirty="0" smtClean="0"/>
              <a:t>Besonderheiten</a:t>
            </a:r>
            <a:endParaRPr lang="de-DE" sz="2000" dirty="0"/>
          </a:p>
          <a:p>
            <a:pPr lvl="1"/>
            <a:r>
              <a:rPr lang="de-DE" sz="2000" dirty="0" smtClean="0"/>
              <a:t>Erbfehler</a:t>
            </a:r>
          </a:p>
          <a:p>
            <a:pPr lvl="1"/>
            <a:r>
              <a:rPr lang="de-DE" sz="2000" dirty="0" smtClean="0"/>
              <a:t>Gentechnische Besonderheiten (Klone und ihre Nachkommen)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0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Inhalte eines Zuchtprogramms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Beauftragte </a:t>
            </a:r>
            <a:r>
              <a:rPr lang="de-DE" dirty="0" smtClean="0"/>
              <a:t>Dritte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LKV</a:t>
            </a:r>
          </a:p>
          <a:p>
            <a:pPr lvl="1"/>
            <a:r>
              <a:rPr lang="de-DE" sz="2000" dirty="0" smtClean="0"/>
              <a:t>VIT</a:t>
            </a:r>
          </a:p>
          <a:p>
            <a:pPr lvl="1"/>
            <a:r>
              <a:rPr lang="de-DE" sz="2000" dirty="0" smtClean="0"/>
              <a:t>Zuchtmaterialbetriebe </a:t>
            </a:r>
          </a:p>
          <a:p>
            <a:pPr lvl="1"/>
            <a:r>
              <a:rPr lang="de-DE" sz="2000" dirty="0" smtClean="0"/>
              <a:t>….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29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Weiterer Ablauf im Anerkennungs-/Genehmigungsverfahren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Prüfung der eingereichten Unterlagen</a:t>
            </a:r>
          </a:p>
          <a:p>
            <a:pPr lvl="1"/>
            <a:r>
              <a:rPr lang="de-DE" sz="2000" dirty="0" smtClean="0"/>
              <a:t>Weiterleitung an andere Behörden im </a:t>
            </a:r>
            <a:r>
              <a:rPr lang="de-DE" sz="2000" dirty="0"/>
              <a:t>g</a:t>
            </a:r>
            <a:r>
              <a:rPr lang="de-DE" sz="2000" dirty="0" smtClean="0"/>
              <a:t>eographischen Gebiet, mit der Möglichkeit zur Stellungnahme</a:t>
            </a:r>
          </a:p>
          <a:p>
            <a:pPr lvl="1"/>
            <a:r>
              <a:rPr lang="de-DE" sz="2000" dirty="0" smtClean="0"/>
              <a:t>Erstellung eines Bescheids, ggf. mit Auflagen, Befristungen,…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6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Änderungen der Satzung / des Zuchtprogramms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Änderungen sind mitzuteilen </a:t>
            </a:r>
          </a:p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Wesentliche Änderungen müssen vor der Umsetzung genehmigt werden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6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 (EU) 2016/1012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Inhalte: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2102545"/>
            <a:ext cx="8548038" cy="3922335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Tierzucht- und Abstammungsbestimmungen für den Handel mit Zuchttieren und deren Zuchtmaterial und für ihre Verbringung in die </a:t>
            </a:r>
            <a:r>
              <a:rPr lang="de-DE" dirty="0" smtClean="0"/>
              <a:t>Union</a:t>
            </a:r>
          </a:p>
          <a:p>
            <a:r>
              <a:rPr lang="de-DE" dirty="0" smtClean="0"/>
              <a:t>Anerkennung Zuchtverbände und Zuchtunternehmen</a:t>
            </a:r>
          </a:p>
          <a:p>
            <a:r>
              <a:rPr lang="de-DE" dirty="0" smtClean="0"/>
              <a:t>Genehmigung Zuchtprogramme</a:t>
            </a:r>
          </a:p>
          <a:p>
            <a:r>
              <a:rPr lang="de-DE" dirty="0" smtClean="0"/>
              <a:t>Rechte und Pflichten von Züchtern, Zuchtverbänden und Zuchtunternehmen</a:t>
            </a:r>
          </a:p>
          <a:p>
            <a:r>
              <a:rPr lang="de-DE" dirty="0" smtClean="0"/>
              <a:t>Eintragung von Zuchttieren in Zuchtbücher</a:t>
            </a:r>
          </a:p>
          <a:p>
            <a:r>
              <a:rPr lang="de-DE" dirty="0" smtClean="0"/>
              <a:t>Zulassung zur Zucht von Zuchttieren und Zuchtmaterial</a:t>
            </a:r>
          </a:p>
          <a:p>
            <a:r>
              <a:rPr lang="de-DE" dirty="0" smtClean="0"/>
              <a:t>Leistungsprüfung und Zuchtwertschätzung</a:t>
            </a:r>
          </a:p>
          <a:p>
            <a:r>
              <a:rPr lang="de-DE" dirty="0" smtClean="0"/>
              <a:t>Tierzuchtbescheinigungen für Zuchttiere und Zuchtmaterial</a:t>
            </a:r>
          </a:p>
          <a:p>
            <a:r>
              <a:rPr lang="de-DE" dirty="0" smtClean="0"/>
              <a:t>Amtliche Kontrollen</a:t>
            </a:r>
          </a:p>
          <a:p>
            <a:r>
              <a:rPr lang="de-DE" dirty="0" smtClean="0"/>
              <a:t>Amtshilfe und Zusammenarbeit der Mitgliedsstaaten</a:t>
            </a:r>
          </a:p>
          <a:p>
            <a:r>
              <a:rPr lang="de-DE" dirty="0" smtClean="0"/>
              <a:t>Kontrollen durch die Kommission in Mitgliedsstaaten und Drittländern</a:t>
            </a:r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334" y="2273831"/>
            <a:ext cx="2145978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Verbringung von Zuchttieren/Zuchtmaterial in die EU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Anforderungen an Zuchtstellen in Drittländern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2000" dirty="0" smtClean="0"/>
              <a:t>Geführtes Zuchtprogramm ist gleichwertig in Bezug auf</a:t>
            </a:r>
          </a:p>
          <a:p>
            <a:pPr lvl="2"/>
            <a:r>
              <a:rPr lang="de-DE" sz="2000" dirty="0" smtClean="0"/>
              <a:t>Eintragung von </a:t>
            </a:r>
            <a:r>
              <a:rPr lang="de-DE" sz="2000" dirty="0"/>
              <a:t>Z</a:t>
            </a:r>
            <a:r>
              <a:rPr lang="de-DE" sz="2000" dirty="0" smtClean="0"/>
              <a:t>uchttieren</a:t>
            </a:r>
          </a:p>
          <a:p>
            <a:pPr lvl="2"/>
            <a:r>
              <a:rPr lang="de-DE" sz="2000" dirty="0" smtClean="0"/>
              <a:t>Zulassung von Zuchttieren zur Zucht</a:t>
            </a:r>
          </a:p>
          <a:p>
            <a:pPr lvl="2"/>
            <a:r>
              <a:rPr lang="de-DE" sz="2000" dirty="0" smtClean="0"/>
              <a:t>Verwendung von Zuchtmaterial</a:t>
            </a:r>
          </a:p>
          <a:p>
            <a:pPr lvl="2"/>
            <a:r>
              <a:rPr lang="de-DE" sz="2000" dirty="0" smtClean="0"/>
              <a:t>Methoden der Leistungsprüfung und Zuchtwertschätzung</a:t>
            </a:r>
          </a:p>
          <a:p>
            <a:pPr lvl="1"/>
            <a:r>
              <a:rPr lang="de-DE" sz="2000" dirty="0" smtClean="0"/>
              <a:t>Überwachung/Kontrolle durch amtlichen Dienst im Drittland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88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Verbringung von Zuchttieren/Zuchtmaterial in die EU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Eintragung von in die Union verbrachten Zuchttieren und aus in die EU verbrachtem Zuchtmaterial erzeugten Nachkommen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Voraussetzung</a:t>
            </a:r>
          </a:p>
          <a:p>
            <a:pPr lvl="2"/>
            <a:r>
              <a:rPr lang="de-DE" sz="2000" dirty="0" smtClean="0"/>
              <a:t>Zuchttier bzw. Spendertiere sind im Zuchtbuch einer Zuchtstelle im Drittland eingetragen</a:t>
            </a:r>
          </a:p>
          <a:p>
            <a:pPr lvl="2"/>
            <a:r>
              <a:rPr lang="de-DE" sz="2000" dirty="0" smtClean="0"/>
              <a:t>Zuchtmaterial erfüllt die Anforderungen an LP und ZWS</a:t>
            </a:r>
          </a:p>
          <a:p>
            <a:pPr lvl="2"/>
            <a:r>
              <a:rPr lang="de-DE" sz="2000" dirty="0" smtClean="0"/>
              <a:t>Zuchttier erfüllt die Anforderungen an die Eigenschaften der Rasse</a:t>
            </a:r>
          </a:p>
          <a:p>
            <a:pPr lvl="2"/>
            <a:r>
              <a:rPr lang="de-DE" sz="2000" dirty="0" smtClean="0"/>
              <a:t>Zuchtstelle ist in der Liste der Zuchtstellen geführt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2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Verbringung von Zuchttieren/Zuchtmaterial in die EU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35" t="17072" r="13853" b="58596"/>
          <a:stretch/>
        </p:blipFill>
        <p:spPr>
          <a:xfrm>
            <a:off x="881380" y="1445479"/>
            <a:ext cx="8547100" cy="2026996"/>
          </a:xfrm>
          <a:prstGeom prst="rect">
            <a:avLst/>
          </a:prstGeom>
        </p:spPr>
      </p:pic>
      <p:pic>
        <p:nvPicPr>
          <p:cNvPr id="8" name="Inhaltsplatzhalter 7"/>
          <p:cNvPicPr>
            <a:picLocks noChangeAspect="1"/>
          </p:cNvPicPr>
          <p:nvPr/>
        </p:nvPicPr>
        <p:blipFill rotWithShape="1">
          <a:blip r:embed="rId3"/>
          <a:srcRect l="28333" t="53754" r="15288" b="15814"/>
          <a:stretch/>
        </p:blipFill>
        <p:spPr>
          <a:xfrm>
            <a:off x="881380" y="3525953"/>
            <a:ext cx="8341751" cy="23561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495692" y="1345223"/>
            <a:ext cx="2498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latin typeface="+mn-lt"/>
                <a:ea typeface="Inter" panose="020B0502030000000004" pitchFamily="34" charset="0"/>
              </a:rPr>
              <a:t>Liste der Zuchtstellen in Drittländern</a:t>
            </a:r>
          </a:p>
          <a:p>
            <a:pPr algn="l"/>
            <a:endParaRPr lang="de-DE" dirty="0">
              <a:ea typeface="Inter" panose="020B0502030000000004" pitchFamily="34" charset="0"/>
            </a:endParaRPr>
          </a:p>
          <a:p>
            <a:r>
              <a:rPr lang="de-DE" dirty="0">
                <a:ea typeface="Inter" panose="020B0502030000000004" pitchFamily="34" charset="0"/>
                <a:hlinkClick r:id="rId4"/>
              </a:rPr>
              <a:t>https://</a:t>
            </a:r>
            <a:r>
              <a:rPr lang="de-DE" dirty="0" smtClean="0">
                <a:ea typeface="Inter" panose="020B0502030000000004" pitchFamily="34" charset="0"/>
                <a:hlinkClick r:id="rId4"/>
              </a:rPr>
              <a:t>food.ec.europa.eu/animals/zootechnics/non-eu-countries-information_en</a:t>
            </a:r>
            <a:endParaRPr lang="de-DE" dirty="0" smtClean="0">
              <a:ea typeface="Inter" panose="020B0502030000000004" pitchFamily="34" charset="0"/>
            </a:endParaRPr>
          </a:p>
          <a:p>
            <a:endParaRPr lang="de-DE" dirty="0" err="1" smtClean="0">
              <a:latin typeface="+mn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Amtliche Kontrollen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Pflichten der zuständigen Behörden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Sicherstellung</a:t>
            </a:r>
          </a:p>
          <a:p>
            <a:pPr lvl="1"/>
            <a:r>
              <a:rPr lang="de-DE" dirty="0" smtClean="0"/>
              <a:t>der Wirksamkeit</a:t>
            </a:r>
          </a:p>
          <a:p>
            <a:pPr lvl="1"/>
            <a:r>
              <a:rPr lang="de-DE" dirty="0" smtClean="0"/>
              <a:t>der Angemessenheit</a:t>
            </a:r>
          </a:p>
          <a:p>
            <a:pPr lvl="1"/>
            <a:r>
              <a:rPr lang="de-DE" dirty="0" smtClean="0"/>
              <a:t>der Objektivität</a:t>
            </a:r>
          </a:p>
          <a:p>
            <a:pPr lvl="1"/>
            <a:r>
              <a:rPr lang="de-DE" dirty="0" smtClean="0"/>
              <a:t>der Qualität</a:t>
            </a:r>
          </a:p>
          <a:p>
            <a:pPr lvl="1"/>
            <a:r>
              <a:rPr lang="de-DE" dirty="0" smtClean="0"/>
              <a:t>der Einheitlichkeit der </a:t>
            </a:r>
            <a:r>
              <a:rPr lang="de-DE" dirty="0"/>
              <a:t>Kontrollen</a:t>
            </a:r>
            <a:r>
              <a:rPr lang="de-DE" dirty="0" smtClean="0"/>
              <a:t>.</a:t>
            </a:r>
          </a:p>
          <a:p>
            <a:pPr lvl="1"/>
            <a:r>
              <a:rPr lang="de-DE" dirty="0" smtClean="0"/>
              <a:t>dass keine Interessenskonflikte zwischen Personal und Akteuren bestehen</a:t>
            </a:r>
          </a:p>
          <a:p>
            <a:pPr lvl="1"/>
            <a:r>
              <a:rPr lang="de-DE" dirty="0" smtClean="0"/>
              <a:t>dass genügend qualifiziertes, geschultes und erfahrenes Personal zur Durchführung der Kontrollen zur Verfügung steht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Verfügen über die rechtliche Befugnis amtliche Kontrollen durchzuführen und ggf. notwendige Maßnahmen zu ergreifen</a:t>
            </a:r>
          </a:p>
        </p:txBody>
      </p:sp>
    </p:spTree>
    <p:extLst>
      <p:ext uri="{BB962C8B-B14F-4D97-AF65-F5344CB8AC3E}">
        <p14:creationId xmlns:p14="http://schemas.microsoft.com/office/powerpoint/2010/main" val="30572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Amtliche Kontrollen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851893" y="1445479"/>
            <a:ext cx="8576587" cy="497621"/>
          </a:xfrm>
        </p:spPr>
        <p:txBody>
          <a:bodyPr>
            <a:normAutofit/>
          </a:bodyPr>
          <a:lstStyle/>
          <a:p>
            <a:r>
              <a:rPr lang="de-DE" dirty="0" smtClean="0"/>
              <a:t>Mit angemessener Häufigkeit unter Berücksichtigung 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943101"/>
            <a:ext cx="8548038" cy="408178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smtClean="0"/>
              <a:t>des Risikos für Verstöße </a:t>
            </a:r>
          </a:p>
          <a:p>
            <a:pPr lvl="1"/>
            <a:r>
              <a:rPr lang="de-DE" dirty="0" smtClean="0"/>
              <a:t>der Ergebnisse früherer amtlicher Kontrollen</a:t>
            </a:r>
          </a:p>
          <a:p>
            <a:pPr lvl="1"/>
            <a:r>
              <a:rPr lang="de-DE" dirty="0" smtClean="0"/>
              <a:t>der Verlässlichkeit und der Ergebnisse der Eigenkontrollen des Akteurs</a:t>
            </a:r>
          </a:p>
          <a:p>
            <a:pPr lvl="1"/>
            <a:r>
              <a:rPr lang="de-DE" dirty="0" smtClean="0"/>
              <a:t>von Hinweisen auf die Nichteinhaltung der Verordnung</a:t>
            </a:r>
          </a:p>
          <a:p>
            <a:endParaRPr lang="de-DE" sz="1700" dirty="0"/>
          </a:p>
          <a:p>
            <a:pPr marL="0" indent="0">
              <a:buNone/>
            </a:pPr>
            <a:r>
              <a:rPr lang="de-DE" sz="2200" b="1" dirty="0"/>
              <a:t> </a:t>
            </a:r>
            <a:r>
              <a:rPr lang="de-DE" sz="2200" b="1" dirty="0" smtClean="0"/>
              <a:t>  </a:t>
            </a:r>
            <a:r>
              <a:rPr lang="de-DE" sz="2400" b="1" dirty="0" smtClean="0"/>
              <a:t>Nach dokumentierten Verfahren</a:t>
            </a:r>
          </a:p>
          <a:p>
            <a:pPr lvl="1"/>
            <a:r>
              <a:rPr lang="de-DE" dirty="0" smtClean="0"/>
              <a:t>die </a:t>
            </a:r>
            <a:r>
              <a:rPr lang="de-DE" dirty="0"/>
              <a:t>A</a:t>
            </a:r>
            <a:r>
              <a:rPr lang="de-DE" dirty="0" smtClean="0"/>
              <a:t>nweisungen für das Kontrollpersonal enthalten</a:t>
            </a:r>
          </a:p>
          <a:p>
            <a:pPr marL="0" indent="0">
              <a:buNone/>
            </a:pPr>
            <a:endParaRPr lang="de-DE" sz="1700" dirty="0"/>
          </a:p>
          <a:p>
            <a:pPr marL="0" indent="0">
              <a:buNone/>
            </a:pPr>
            <a:r>
              <a:rPr lang="de-DE" sz="2400" b="1" dirty="0" smtClean="0"/>
              <a:t>   Nach Ankündigung </a:t>
            </a:r>
          </a:p>
          <a:p>
            <a:pPr marL="0" indent="0">
              <a:buNone/>
            </a:pPr>
            <a:endParaRPr lang="de-DE" sz="1700" b="1" dirty="0" smtClean="0"/>
          </a:p>
          <a:p>
            <a:pPr marL="0" indent="0">
              <a:buNone/>
            </a:pPr>
            <a:r>
              <a:rPr lang="de-DE" sz="2200" b="1" dirty="0" smtClean="0"/>
              <a:t>  </a:t>
            </a:r>
            <a:r>
              <a:rPr lang="de-DE" sz="2400" b="1" dirty="0" smtClean="0"/>
              <a:t>Immer auf dieselbe Weise, unabhängig von Herkunft </a:t>
            </a:r>
            <a:r>
              <a:rPr lang="de-DE" sz="2400" b="1" dirty="0" smtClean="0"/>
              <a:t>der</a:t>
            </a:r>
          </a:p>
          <a:p>
            <a:pPr marL="0" indent="0">
              <a:buNone/>
            </a:pPr>
            <a:r>
              <a:rPr lang="de-DE" sz="2400" b="1" dirty="0" smtClean="0"/>
              <a:t> Zuchttiere</a:t>
            </a:r>
            <a:endParaRPr lang="de-DE" sz="2400" b="1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28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Amtliche Kontrollen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Durchführung mit einem hohen Maß an Transparenz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Relevante Informationen über die Organisation und Durchführung werden öffentlich zugänglich gemacht</a:t>
            </a:r>
            <a:endParaRPr lang="de-DE" sz="2000" dirty="0"/>
          </a:p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Jede Kontrolle ist schriftlich zu dokumentieren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2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Amtliche Kontrollen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Handbuch tierzuchtrechtliche Überwachung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Einheitliche Überwachung in Deutschland</a:t>
            </a:r>
          </a:p>
          <a:p>
            <a:pPr marL="457200" lvl="1" indent="0">
              <a:buNone/>
            </a:pPr>
            <a:endParaRPr lang="de-DE" sz="2000" dirty="0" smtClean="0"/>
          </a:p>
          <a:p>
            <a:pPr lvl="1"/>
            <a:r>
              <a:rPr lang="de-DE" sz="2000" dirty="0" smtClean="0"/>
              <a:t>Ca. 30 Prüfprotokolle mit Anweisungen/Hinweisen für das Kontrollpersonal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9882554" y="2277208"/>
            <a:ext cx="1960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latin typeface="+mn-lt"/>
                <a:ea typeface="Inter" panose="020B0502030000000004" pitchFamily="34" charset="0"/>
              </a:rPr>
              <a:t>Das Handbuch finden Sie hier:</a:t>
            </a:r>
          </a:p>
          <a:p>
            <a:r>
              <a:rPr lang="de-DE" dirty="0">
                <a:ea typeface="Inter" panose="020B0502030000000004" pitchFamily="34" charset="0"/>
                <a:hlinkClick r:id="rId2"/>
              </a:rPr>
              <a:t>http://</a:t>
            </a:r>
            <a:r>
              <a:rPr lang="de-DE" dirty="0" smtClean="0">
                <a:ea typeface="Inter" panose="020B0502030000000004" pitchFamily="34" charset="0"/>
                <a:hlinkClick r:id="rId2"/>
              </a:rPr>
              <a:t>www.landwirtschaftskammern.de/tierzuchtrecht/index.htm</a:t>
            </a:r>
            <a:endParaRPr lang="de-DE" dirty="0" smtClean="0">
              <a:ea typeface="Inter" panose="020B0502030000000004" pitchFamily="34" charset="0"/>
            </a:endParaRPr>
          </a:p>
          <a:p>
            <a:endParaRPr lang="de-DE" dirty="0" err="1" smtClean="0">
              <a:latin typeface="+mn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Überprüfung </a:t>
            </a:r>
            <a:r>
              <a:rPr lang="de-DE" dirty="0"/>
              <a:t>eines Zuchtverbandes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Vorbereitung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2000" dirty="0" smtClean="0"/>
              <a:t>Bei Routinekontrolle Ankündigung max. 14 Tage vor Termin</a:t>
            </a:r>
          </a:p>
          <a:p>
            <a:pPr lvl="1"/>
            <a:r>
              <a:rPr lang="de-DE" sz="2000" dirty="0" smtClean="0"/>
              <a:t>Zuchtverband zwecks Vorbereitung Protokoll zur Verfügung stellen</a:t>
            </a:r>
          </a:p>
          <a:p>
            <a:pPr lvl="1"/>
            <a:r>
              <a:rPr lang="de-DE" sz="2000" dirty="0" smtClean="0"/>
              <a:t>Meldebogen Zuchttierbestand und Personalspiegel zur Verfügung stellen</a:t>
            </a:r>
          </a:p>
          <a:p>
            <a:pPr lvl="1"/>
            <a:r>
              <a:rPr lang="de-DE" sz="2000" dirty="0" smtClean="0"/>
              <a:t>Internetauftritt des Zuchtverbandes prüfen</a:t>
            </a:r>
          </a:p>
          <a:p>
            <a:pPr lvl="1"/>
            <a:r>
              <a:rPr lang="de-DE" sz="2000" dirty="0" smtClean="0"/>
              <a:t>Stichprobe von Tieren auswählen (z.B. Auktionskatalog, Ergebnisse ZWS, …)</a:t>
            </a:r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8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Überprüfung eines Zuchtverbandes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Prüfung in der Geschäftsstelle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Ordnungsgemäße Beschlussfassungen zu Änderungen an Satzung/Zuchtprogramm</a:t>
            </a:r>
          </a:p>
          <a:p>
            <a:pPr lvl="1"/>
            <a:r>
              <a:rPr lang="de-DE" sz="2000" dirty="0" smtClean="0"/>
              <a:t>Einsicht in Mitgliederverwaltung</a:t>
            </a:r>
          </a:p>
          <a:p>
            <a:pPr lvl="1"/>
            <a:r>
              <a:rPr lang="de-DE" sz="2000" dirty="0" smtClean="0"/>
              <a:t>Einsicht in Herdbuchdatenbank</a:t>
            </a:r>
          </a:p>
          <a:p>
            <a:pPr lvl="1"/>
            <a:r>
              <a:rPr lang="de-DE" sz="2000" dirty="0" smtClean="0"/>
              <a:t>Prüfung der Einhaltung der Eintragungsvoraussetzungen</a:t>
            </a:r>
          </a:p>
          <a:p>
            <a:pPr lvl="1"/>
            <a:r>
              <a:rPr lang="de-DE" sz="2000" dirty="0" smtClean="0"/>
              <a:t>Abstammungsüberprüfung – Umgang mit bestrittenen Abstammungen</a:t>
            </a:r>
          </a:p>
          <a:p>
            <a:pPr lvl="1"/>
            <a:r>
              <a:rPr lang="de-DE" sz="2000" dirty="0" smtClean="0"/>
              <a:t>Fehlerlisten und ihre Bearbeitung</a:t>
            </a:r>
          </a:p>
          <a:p>
            <a:pPr lvl="1"/>
            <a:r>
              <a:rPr lang="de-DE" sz="2000" dirty="0" smtClean="0"/>
              <a:t>Tierzuchtbescheinigungen (Ausstellung, Archivierung, „fremde“)</a:t>
            </a:r>
          </a:p>
          <a:p>
            <a:pPr lvl="1"/>
            <a:r>
              <a:rPr lang="de-DE" sz="2000" dirty="0" smtClean="0"/>
              <a:t>Controlling beauftragter Dritter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Auswahl zu überprüfender Zuchtbetriebe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6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Überprüfung eines Zuchtverbandes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Nachbereitung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ggf. fehlende Unterlagen anfordern</a:t>
            </a:r>
          </a:p>
          <a:p>
            <a:pPr lvl="1"/>
            <a:endParaRPr lang="de-DE" sz="2000" dirty="0" smtClean="0"/>
          </a:p>
          <a:p>
            <a:pPr lvl="1"/>
            <a:r>
              <a:rPr lang="de-DE" sz="2000" dirty="0" smtClean="0"/>
              <a:t>Protokoll an den Zuchtverband versenden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ggf. Maßnahmen anordnen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ggf. </a:t>
            </a:r>
            <a:r>
              <a:rPr lang="de-DE" sz="2000" dirty="0" err="1" smtClean="0"/>
              <a:t>Ordnungswidrigkeitenverfahren</a:t>
            </a:r>
            <a:r>
              <a:rPr lang="de-DE" sz="2000" dirty="0" smtClean="0"/>
              <a:t> einleiten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Ergebnis und Maßnahmen in Statistik erfassen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83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Tierzuchtgesetz und Tierzuchtdurchführungsverordnung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Nationales Recht präzisiert und ergänzt EU-Recht wo notwendig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Zuständigkeiten der Behörden</a:t>
            </a:r>
          </a:p>
          <a:p>
            <a:r>
              <a:rPr lang="de-DE" sz="2000" dirty="0" smtClean="0"/>
              <a:t>Anforderungen an Anerkennungs- und Genehmigungsverfahren</a:t>
            </a:r>
          </a:p>
          <a:p>
            <a:r>
              <a:rPr lang="de-DE" sz="2000" dirty="0" smtClean="0"/>
              <a:t>Regelungen zu Vorbuchtieren</a:t>
            </a:r>
          </a:p>
          <a:p>
            <a:r>
              <a:rPr lang="de-DE" sz="2000" dirty="0" smtClean="0"/>
              <a:t>Erhalt der genetischen Vielfalt</a:t>
            </a:r>
          </a:p>
          <a:p>
            <a:r>
              <a:rPr lang="de-DE" sz="2000" dirty="0" smtClean="0"/>
              <a:t>Gewinnung, Anbieten, Abgabe und Verwendung von Zuchtmaterial</a:t>
            </a:r>
          </a:p>
          <a:p>
            <a:r>
              <a:rPr lang="de-DE" sz="2000" dirty="0" smtClean="0"/>
              <a:t>Anforderungen an qualifiziertes Personal im </a:t>
            </a:r>
            <a:r>
              <a:rPr lang="de-DE" sz="2000" dirty="0" smtClean="0"/>
              <a:t>Zuchtverband/Zuchtunternehmen</a:t>
            </a:r>
          </a:p>
          <a:p>
            <a:r>
              <a:rPr lang="de-DE" sz="2000" dirty="0" smtClean="0"/>
              <a:t>Lehrgänge nach dem Tierzuchtgesetz</a:t>
            </a:r>
            <a:endParaRPr lang="de-DE" sz="2000" dirty="0" smtClean="0"/>
          </a:p>
          <a:p>
            <a:r>
              <a:rPr lang="de-DE" sz="2000" dirty="0" smtClean="0"/>
              <a:t>Bußgeldvorschriften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6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Mögliche Maßnahmen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Verbot der Abgabe von Vorbuchtieren, Zuchttieren und Zuchtmaterial</a:t>
            </a:r>
          </a:p>
          <a:p>
            <a:pPr lvl="1"/>
            <a:r>
              <a:rPr lang="de-DE" sz="2000" dirty="0" smtClean="0"/>
              <a:t>Verbot der Durchführung der Leistungsprüfung und Zuchtwertschätzung</a:t>
            </a:r>
          </a:p>
          <a:p>
            <a:pPr lvl="1"/>
            <a:r>
              <a:rPr lang="de-DE" sz="2000" dirty="0" smtClean="0"/>
              <a:t>Sicherstellung und/oder Vernichtung von Samen, Eizellen, Embryonen</a:t>
            </a:r>
          </a:p>
          <a:p>
            <a:pPr lvl="1"/>
            <a:r>
              <a:rPr lang="de-DE" sz="2000" dirty="0" smtClean="0"/>
              <a:t>Berichtigung / Rücknahme von Eintragungen in ein Zuchtbuch/Zuchtregister</a:t>
            </a:r>
          </a:p>
          <a:p>
            <a:pPr lvl="1"/>
            <a:r>
              <a:rPr lang="de-DE" sz="2000" dirty="0" smtClean="0"/>
              <a:t>Änderung der Gliederung des Zuchtbuches/Zuchtregisters</a:t>
            </a:r>
          </a:p>
          <a:p>
            <a:pPr lvl="1"/>
            <a:r>
              <a:rPr lang="de-DE" sz="2000" dirty="0" smtClean="0"/>
              <a:t>Einziehen/Neuausstellung von Tierzuchtbescheinigungen/Eintragungsbestätigungen</a:t>
            </a:r>
          </a:p>
          <a:p>
            <a:pPr lvl="1"/>
            <a:r>
              <a:rPr lang="de-DE" sz="2000" dirty="0" smtClean="0"/>
              <a:t>Abstammungsüberprüfung</a:t>
            </a:r>
          </a:p>
          <a:p>
            <a:pPr lvl="1"/>
            <a:r>
              <a:rPr lang="de-DE" sz="2000" dirty="0" smtClean="0"/>
              <a:t>Ordnungsgemäße Durchführung von Leistungsprüfung und Zuchtwertschätzung</a:t>
            </a:r>
            <a:endParaRPr lang="de-DE" sz="20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4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Bußgeldvorschriften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851893" y="1445479"/>
            <a:ext cx="8576587" cy="321775"/>
          </a:xfrm>
        </p:spPr>
        <p:txBody>
          <a:bodyPr>
            <a:normAutofit fontScale="92500" lnSpcReduction="20000"/>
          </a:bodyPr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1855177"/>
            <a:ext cx="8548038" cy="4169703"/>
          </a:xfrm>
        </p:spPr>
        <p:txBody>
          <a:bodyPr>
            <a:normAutofit lnSpcReduction="10000"/>
          </a:bodyPr>
          <a:lstStyle/>
          <a:p>
            <a:pPr marL="449263" lvl="1" indent="0" defTabSz="952320">
              <a:buClr>
                <a:srgbClr val="000000"/>
              </a:buClr>
              <a:buNone/>
              <a:defRPr/>
            </a:pPr>
            <a:r>
              <a:rPr lang="de-DE" sz="2400" b="1" dirty="0"/>
              <a:t>Ordnungswidrigkeit bis 20.000 Euro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/>
              <a:t>unvollständige Aufzeichnungen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/>
              <a:t>Aufbewahrungsfrist nicht eingehalten</a:t>
            </a:r>
          </a:p>
          <a:p>
            <a:pPr marL="449263" lvl="1" indent="0" defTabSz="952320">
              <a:buClr>
                <a:srgbClr val="008000">
                  <a:lumMod val="75000"/>
                </a:srgbClr>
              </a:buClr>
              <a:buNone/>
              <a:defRPr/>
            </a:pPr>
            <a:endParaRPr lang="de-DE" dirty="0"/>
          </a:p>
          <a:p>
            <a:pPr marL="449263" lvl="1" indent="0" defTabSz="952320">
              <a:buClr>
                <a:srgbClr val="000000"/>
              </a:buClr>
              <a:buNone/>
              <a:defRPr/>
            </a:pPr>
            <a:r>
              <a:rPr lang="de-DE" sz="2400" b="1" dirty="0"/>
              <a:t>Ordnungswidrigkeit bis 50.000 </a:t>
            </a:r>
            <a:r>
              <a:rPr lang="de-DE" sz="2400" b="1" dirty="0" smtClean="0"/>
              <a:t>Euro</a:t>
            </a:r>
            <a:endParaRPr lang="de-DE" sz="2400" b="1" dirty="0"/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/>
              <a:t>Ohne Anerkennung als anerkannter Zuchtverband </a:t>
            </a:r>
            <a:r>
              <a:rPr lang="de-DE" sz="2000" dirty="0" smtClean="0"/>
              <a:t>auftreten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 smtClean="0"/>
              <a:t>Ohne Genehmigung ein Zuchtprogramm durchführen</a:t>
            </a:r>
            <a:endParaRPr lang="de-DE" sz="2000" dirty="0"/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 smtClean="0"/>
              <a:t>Verwendung </a:t>
            </a:r>
            <a:r>
              <a:rPr lang="de-DE" sz="2000" dirty="0"/>
              <a:t>von Samen durch nicht autorisierte </a:t>
            </a:r>
            <a:r>
              <a:rPr lang="de-DE" sz="2000" dirty="0" smtClean="0"/>
              <a:t>Personen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 smtClean="0"/>
              <a:t>unerlaubtes </a:t>
            </a:r>
            <a:r>
              <a:rPr lang="de-DE" sz="2000" dirty="0"/>
              <a:t>Anbieten oder Abgeben von Zuchttieren, Samen, Eizellen, Embryonen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/>
              <a:t>Angebotene Samen, Eizellen, Embryonen erfüllen nicht die Anforderungen</a:t>
            </a:r>
          </a:p>
          <a:p>
            <a:pPr marL="792163" lvl="1" indent="-342900" defTabSz="952320">
              <a:buClr>
                <a:schemeClr val="tx1"/>
              </a:buClr>
              <a:defRPr/>
            </a:pPr>
            <a:r>
              <a:rPr lang="de-DE" sz="2000" dirty="0"/>
              <a:t>Nichtbefolgen einer behördlichen Anordnung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934" y="2092242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Schulung Kontrollpersonal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Jährliche Schulung des Kontrollpersonals</a:t>
            </a:r>
          </a:p>
          <a:p>
            <a:pPr lvl="1"/>
            <a:r>
              <a:rPr lang="de-DE" sz="2000" dirty="0" smtClean="0"/>
              <a:t>Praktische Durchführung/Demonstration von Kontrollen</a:t>
            </a:r>
          </a:p>
          <a:p>
            <a:pPr lvl="2"/>
            <a:r>
              <a:rPr lang="de-DE" sz="2000" dirty="0" smtClean="0"/>
              <a:t>Überprüfung Besamungsstation</a:t>
            </a:r>
          </a:p>
          <a:p>
            <a:pPr lvl="2"/>
            <a:r>
              <a:rPr lang="de-DE" sz="2000" dirty="0" smtClean="0"/>
              <a:t>Überprüfung der Durchführung der MLP im Betrieb</a:t>
            </a:r>
          </a:p>
          <a:p>
            <a:pPr lvl="1"/>
            <a:r>
              <a:rPr lang="de-DE" sz="2000" dirty="0" smtClean="0"/>
              <a:t>Diskussion aktueller Fragestellungen</a:t>
            </a:r>
          </a:p>
          <a:p>
            <a:pPr lvl="1"/>
            <a:r>
              <a:rPr lang="de-DE" sz="2000" dirty="0" smtClean="0"/>
              <a:t>Austausch bei Problemen in der Überwachung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9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Vielen Dank für Ihre Aufmerksamkeit!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	Kontakt: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57" y="242191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Begriffsbestimmungen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51893" y="2092569"/>
            <a:ext cx="8548038" cy="393231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de-DE" sz="2200" b="1" dirty="0" smtClean="0">
                <a:solidFill>
                  <a:srgbClr val="009F47"/>
                </a:solidFill>
              </a:rPr>
              <a:t>Zuchtverband</a:t>
            </a:r>
            <a:r>
              <a:rPr lang="de-DE" sz="2200" dirty="0" smtClean="0"/>
              <a:t> eine </a:t>
            </a:r>
            <a:r>
              <a:rPr lang="de-DE" sz="2200" dirty="0"/>
              <a:t>Züchtervereinigung, Zuchtorganisation oder öffentliche Einrichtung […], […] für die Durchführung eines Zuchtprogramms bei reinrassigen Zuchttieren, die in ein von ihr geführtes oder angelegtes Zuchtbuch eingetragen sind, anerkannt </a:t>
            </a:r>
            <a:r>
              <a:rPr lang="de-DE" sz="2200" dirty="0" smtClean="0"/>
              <a:t>ist</a:t>
            </a: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•"/>
            </a:pPr>
            <a:endParaRPr lang="de-DE" sz="2200" dirty="0" smtClean="0"/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de-DE" sz="2200" b="1" dirty="0" smtClean="0">
                <a:solidFill>
                  <a:srgbClr val="009F47"/>
                </a:solidFill>
              </a:rPr>
              <a:t>Zuchtunternehmen</a:t>
            </a:r>
            <a:r>
              <a:rPr lang="de-DE" sz="2200" dirty="0" smtClean="0"/>
              <a:t> eine </a:t>
            </a:r>
            <a:r>
              <a:rPr lang="de-DE" sz="2200" dirty="0"/>
              <a:t>Züchtervereinigung, Zuchtorganisation, ein privates Unternehmen, das </a:t>
            </a:r>
            <a:r>
              <a:rPr lang="de-DE" sz="2200" dirty="0" smtClean="0"/>
              <a:t>in </a:t>
            </a:r>
            <a:r>
              <a:rPr lang="de-DE" sz="2200" dirty="0"/>
              <a:t>einem geschlossenen Produktionssystem tätig ist, oder öffentliche Einrichtung[…], […] für die Durchführung eines Zuchtprogramms bei Hybridzuchtschweinen, welche in einem von ihr geführten oder angelegten Zuchtregister </a:t>
            </a:r>
            <a:r>
              <a:rPr lang="de-DE" sz="2200" dirty="0" smtClean="0"/>
              <a:t>eingetragen </a:t>
            </a:r>
            <a:r>
              <a:rPr lang="de-DE" sz="2200" dirty="0"/>
              <a:t>sind, </a:t>
            </a:r>
            <a:r>
              <a:rPr lang="de-DE" sz="2200" dirty="0" smtClean="0"/>
              <a:t>anerkannt </a:t>
            </a:r>
            <a:r>
              <a:rPr lang="de-DE" sz="2200" dirty="0" smtClean="0"/>
              <a:t>ist</a:t>
            </a:r>
            <a:endParaRPr lang="de-DE" sz="220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41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Zuchtverbände und Zuchtunternehmen</a:t>
            </a:r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077535"/>
              </p:ext>
            </p:extLst>
          </p:nvPr>
        </p:nvGraphicFramePr>
        <p:xfrm>
          <a:off x="953093" y="2161540"/>
          <a:ext cx="8041437" cy="237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0479">
                  <a:extLst>
                    <a:ext uri="{9D8B030D-6E8A-4147-A177-3AD203B41FA5}">
                      <a16:colId xmlns:a16="http://schemas.microsoft.com/office/drawing/2014/main" val="602003950"/>
                    </a:ext>
                  </a:extLst>
                </a:gridCol>
                <a:gridCol w="2680479">
                  <a:extLst>
                    <a:ext uri="{9D8B030D-6E8A-4147-A177-3AD203B41FA5}">
                      <a16:colId xmlns:a16="http://schemas.microsoft.com/office/drawing/2014/main" val="3399224236"/>
                    </a:ext>
                  </a:extLst>
                </a:gridCol>
                <a:gridCol w="2680479">
                  <a:extLst>
                    <a:ext uri="{9D8B030D-6E8A-4147-A177-3AD203B41FA5}">
                      <a16:colId xmlns:a16="http://schemas.microsoft.com/office/drawing/2014/main" val="483523555"/>
                    </a:ext>
                  </a:extLst>
                </a:gridCol>
              </a:tblGrid>
              <a:tr h="363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Zuchtverbände</a:t>
                      </a:r>
                      <a:endParaRPr lang="de-DE" sz="2000" dirty="0" smtClean="0">
                        <a:solidFill>
                          <a:srgbClr val="009F4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Nordrhein-Westfalen</a:t>
                      </a:r>
                      <a:endParaRPr lang="de-DE" sz="2000" dirty="0" smtClean="0">
                        <a:solidFill>
                          <a:srgbClr val="009F4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Deutschland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3920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Rind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4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33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135096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err="1" smtClean="0"/>
                        <a:t>Equiden</a:t>
                      </a:r>
                      <a:endParaRPr lang="de-DE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5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37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29014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Schafe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2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17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592922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Ziegen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2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14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397434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Schweine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0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6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76642"/>
                  </a:ext>
                </a:extLst>
              </a:tr>
            </a:tbl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54551"/>
              </p:ext>
            </p:extLst>
          </p:nvPr>
        </p:nvGraphicFramePr>
        <p:xfrm>
          <a:off x="953095" y="4747845"/>
          <a:ext cx="8041437" cy="792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0479">
                  <a:extLst>
                    <a:ext uri="{9D8B030D-6E8A-4147-A177-3AD203B41FA5}">
                      <a16:colId xmlns:a16="http://schemas.microsoft.com/office/drawing/2014/main" val="751646401"/>
                    </a:ext>
                  </a:extLst>
                </a:gridCol>
                <a:gridCol w="2680479">
                  <a:extLst>
                    <a:ext uri="{9D8B030D-6E8A-4147-A177-3AD203B41FA5}">
                      <a16:colId xmlns:a16="http://schemas.microsoft.com/office/drawing/2014/main" val="3205489103"/>
                    </a:ext>
                  </a:extLst>
                </a:gridCol>
                <a:gridCol w="2680479">
                  <a:extLst>
                    <a:ext uri="{9D8B030D-6E8A-4147-A177-3AD203B41FA5}">
                      <a16:colId xmlns:a16="http://schemas.microsoft.com/office/drawing/2014/main" val="3944914374"/>
                    </a:ext>
                  </a:extLst>
                </a:gridCol>
              </a:tblGrid>
              <a:tr h="35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Zuchtunternehmen</a:t>
                      </a:r>
                      <a:endParaRPr lang="de-DE" sz="2000" b="1" dirty="0" smtClean="0">
                        <a:solidFill>
                          <a:srgbClr val="009F4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721664"/>
                  </a:ext>
                </a:extLst>
              </a:tr>
              <a:tr h="35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Hybridschweine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6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498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1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Anerkannte Zuchtverbände für die Rasse Holstein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5800" y="3786981"/>
            <a:ext cx="3800475" cy="571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76" y="1771942"/>
            <a:ext cx="1257300" cy="8572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25" y="3438885"/>
            <a:ext cx="1704975" cy="9239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100" y="2701356"/>
            <a:ext cx="2857500" cy="7429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662" y="4843179"/>
            <a:ext cx="1094238" cy="10212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798" y="4307501"/>
            <a:ext cx="2381250" cy="141922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100" y="4726789"/>
            <a:ext cx="1238250" cy="9525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50" y="1196451"/>
            <a:ext cx="2952750" cy="14859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838" y="1753272"/>
            <a:ext cx="2943280" cy="73582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8423" y="2526755"/>
            <a:ext cx="975670" cy="164519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100" y="4737329"/>
            <a:ext cx="1905000" cy="12573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9544723" y="1196451"/>
            <a:ext cx="225376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latin typeface="+mn-lt"/>
                <a:ea typeface="Inter" panose="020B0502030000000004" pitchFamily="34" charset="0"/>
              </a:rPr>
              <a:t>Liste der anerkannten Verbände in Deutschland </a:t>
            </a:r>
          </a:p>
          <a:p>
            <a:r>
              <a:rPr lang="de-DE" dirty="0">
                <a:ea typeface="Inter" panose="020B0502030000000004" pitchFamily="34" charset="0"/>
                <a:hlinkClick r:id="rId14"/>
              </a:rPr>
              <a:t>https://tgrdeu.genres.de/en/animal-breeding-legislation</a:t>
            </a:r>
            <a:r>
              <a:rPr lang="de-DE" dirty="0" smtClean="0">
                <a:ea typeface="Inter" panose="020B0502030000000004" pitchFamily="34" charset="0"/>
                <a:hlinkClick r:id="rId14"/>
              </a:rPr>
              <a:t>/</a:t>
            </a:r>
            <a:endParaRPr lang="de-DE" dirty="0" smtClean="0">
              <a:ea typeface="Inter" panose="020B0502030000000004" pitchFamily="34" charset="0"/>
            </a:endParaRPr>
          </a:p>
          <a:p>
            <a:endParaRPr lang="de-DE" dirty="0">
              <a:latin typeface="+mn-lt"/>
              <a:ea typeface="Inter" panose="020B0502030000000004" pitchFamily="34" charset="0"/>
            </a:endParaRPr>
          </a:p>
          <a:p>
            <a:endParaRPr lang="de-DE" dirty="0" smtClean="0">
              <a:ea typeface="Inter" panose="020B0502030000000004" pitchFamily="34" charset="0"/>
            </a:endParaRPr>
          </a:p>
          <a:p>
            <a:r>
              <a:rPr lang="de-DE" dirty="0" smtClean="0">
                <a:latin typeface="+mn-lt"/>
                <a:ea typeface="Inter" panose="020B0502030000000004" pitchFamily="34" charset="0"/>
              </a:rPr>
              <a:t>Informationen ander</a:t>
            </a:r>
            <a:r>
              <a:rPr lang="de-DE" dirty="0" smtClean="0">
                <a:ea typeface="Inter" panose="020B0502030000000004" pitchFamily="34" charset="0"/>
              </a:rPr>
              <a:t>er Mitgliedsstaaten erreichbar über</a:t>
            </a:r>
          </a:p>
          <a:p>
            <a:r>
              <a:rPr lang="de-DE" dirty="0">
                <a:ea typeface="Inter" panose="020B0502030000000004" pitchFamily="34" charset="0"/>
                <a:hlinkClick r:id="rId15"/>
              </a:rPr>
              <a:t>https://</a:t>
            </a:r>
            <a:r>
              <a:rPr lang="de-DE" dirty="0" smtClean="0">
                <a:ea typeface="Inter" panose="020B0502030000000004" pitchFamily="34" charset="0"/>
                <a:hlinkClick r:id="rId15"/>
              </a:rPr>
              <a:t>food.ec.europa.eu/animals/zootechnics/information-submitted-eu-countries-norway-and-switzerland_en</a:t>
            </a:r>
            <a:endParaRPr lang="de-DE" dirty="0" smtClean="0">
              <a:ea typeface="Inter" panose="020B0502030000000004" pitchFamily="34" charset="0"/>
            </a:endParaRPr>
          </a:p>
          <a:p>
            <a:endParaRPr lang="de-DE" dirty="0" smtClean="0">
              <a:latin typeface="+mn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Umsetzung der VO (EU) 2016/1012 zum 01.11.2018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Arbeitsgruppe Mustersatzung und Musterzuchtprogramm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sz="2000" dirty="0" smtClean="0"/>
              <a:t>Ziel</a:t>
            </a:r>
            <a:r>
              <a:rPr lang="de-DE" sz="2000" dirty="0"/>
              <a:t>: einheitliche Zuchtprogramme </a:t>
            </a:r>
          </a:p>
          <a:p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 smtClean="0"/>
              <a:t>Organisation durch den jeweiligen Dachverband der Tierart</a:t>
            </a:r>
          </a:p>
          <a:p>
            <a:pPr marL="457200" lvl="1" indent="0">
              <a:buNone/>
            </a:pPr>
            <a:endParaRPr lang="de-DE" sz="2000" dirty="0"/>
          </a:p>
          <a:p>
            <a:pPr marL="457200" lvl="1" indent="0">
              <a:buNone/>
            </a:pPr>
            <a:r>
              <a:rPr lang="de-DE" sz="2000" dirty="0" smtClean="0"/>
              <a:t>Mitglieder: </a:t>
            </a:r>
          </a:p>
          <a:p>
            <a:pPr marL="457200" lvl="1" indent="0">
              <a:buNone/>
            </a:pPr>
            <a:r>
              <a:rPr lang="de-DE" sz="2000" dirty="0" smtClean="0"/>
              <a:t>Vertreter des Dachverbandes, der Zuchtverbände und der Behörden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715" y="1345737"/>
            <a:ext cx="2112166" cy="18898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320" y="3755314"/>
            <a:ext cx="2529190" cy="4256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47945"/>
          <a:stretch/>
        </p:blipFill>
        <p:spPr>
          <a:xfrm>
            <a:off x="9631071" y="4929505"/>
            <a:ext cx="1155089" cy="10953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82744" t="73768" r="8438" b="-2510"/>
          <a:stretch/>
        </p:blipFill>
        <p:spPr>
          <a:xfrm>
            <a:off x="10904309" y="5011200"/>
            <a:ext cx="1247609" cy="10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49F04-3582-5D4C-AF42-DE1C891EFC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Anerkennung von Zuchtverbänden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Antragsstellung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z="2000" dirty="0" smtClean="0"/>
              <a:t>Schriftlich, entweder auf Papier oder elektronisch</a:t>
            </a:r>
          </a:p>
          <a:p>
            <a:pPr lvl="1"/>
            <a:r>
              <a:rPr lang="de-DE" sz="2000" dirty="0" smtClean="0"/>
              <a:t>Bei der für den Hauptsitz zuständigen Behörde</a:t>
            </a:r>
          </a:p>
          <a:p>
            <a:pPr lvl="1"/>
            <a:r>
              <a:rPr lang="de-DE" sz="2000" dirty="0" smtClean="0"/>
              <a:t>Vorlage von </a:t>
            </a:r>
          </a:p>
          <a:p>
            <a:pPr lvl="2"/>
            <a:r>
              <a:rPr lang="de-DE" sz="2000" dirty="0" smtClean="0"/>
              <a:t>Satzung</a:t>
            </a:r>
          </a:p>
          <a:p>
            <a:pPr lvl="2"/>
            <a:r>
              <a:rPr lang="de-DE" sz="2000" dirty="0" smtClean="0"/>
              <a:t>mindestens einem Zuchtprogramm</a:t>
            </a:r>
          </a:p>
          <a:p>
            <a:pPr lvl="2"/>
            <a:r>
              <a:rPr lang="de-DE" sz="2000" dirty="0" smtClean="0"/>
              <a:t>Auszug </a:t>
            </a:r>
            <a:r>
              <a:rPr lang="de-DE" sz="2000" dirty="0" smtClean="0"/>
              <a:t>Vereinsregister/Handelsregister</a:t>
            </a:r>
            <a:endParaRPr lang="de-DE" sz="2000" dirty="0" smtClean="0"/>
          </a:p>
          <a:p>
            <a:pPr lvl="2"/>
            <a:r>
              <a:rPr lang="de-DE" sz="2000" dirty="0" smtClean="0"/>
              <a:t>Nachweis der Qualifikation des Zuchtleiters</a:t>
            </a:r>
          </a:p>
          <a:p>
            <a:pPr lvl="2"/>
            <a:r>
              <a:rPr lang="de-DE" sz="2000" dirty="0" smtClean="0"/>
              <a:t>Personalspiegel mit Angabe der Qualifikation, der Aufgabe, Vertretungsregelungen, Unterschriften des Personals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821" y="2315097"/>
            <a:ext cx="25605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WK Template">
  <a:themeElements>
    <a:clrScheme name="MickeyMa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92D050"/>
      </a:accent2>
      <a:accent3>
        <a:srgbClr val="FFC000"/>
      </a:accent3>
      <a:accent4>
        <a:srgbClr val="3BC55F"/>
      </a:accent4>
      <a:accent5>
        <a:srgbClr val="9933FF"/>
      </a:accent5>
      <a:accent6>
        <a:srgbClr val="70AD47"/>
      </a:accent6>
      <a:hlink>
        <a:srgbClr val="0563C1"/>
      </a:hlink>
      <a:folHlink>
        <a:srgbClr val="954F72"/>
      </a:folHlink>
    </a:clrScheme>
    <a:fontScheme name="LWK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88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+mn-lt"/>
            <a:ea typeface="Inter" panose="020B05020300000000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wk-pp-vorlage-16-9_2023_test.potx" id="{E411EAF4-AE1D-44C1-B797-AAB9FFBB727E}" vid="{68834035-B150-4E2F-939E-D28EF59181D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WK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e41ef63-8408-4a6f-8bc5-dff386feeb47">
      <UserInfo>
        <DisplayName>Isabell Frühe</DisplayName>
        <AccountId>26</AccountId>
        <AccountType/>
      </UserInfo>
      <UserInfo>
        <DisplayName>Konstantin Knauf</DisplayName>
        <AccountId>91</AccountId>
        <AccountType/>
      </UserInfo>
      <UserInfo>
        <DisplayName>Christian Massmann</DisplayName>
        <AccountId>81</AccountId>
        <AccountType/>
      </UserInfo>
      <UserInfo>
        <DisplayName>Fatma-Hazal Öztürk</DisplayName>
        <AccountId>90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29E47B4800F418F4CCDE598057AE6" ma:contentTypeVersion="13" ma:contentTypeDescription="Ein neues Dokument erstellen." ma:contentTypeScope="" ma:versionID="2d8d92d6b926ab4aed8c5e326f21f752">
  <xsd:schema xmlns:xsd="http://www.w3.org/2001/XMLSchema" xmlns:xs="http://www.w3.org/2001/XMLSchema" xmlns:p="http://schemas.microsoft.com/office/2006/metadata/properties" xmlns:ns2="2be5fc15-1c5f-4a93-a8d6-c85fb1121403" xmlns:ns3="7e41ef63-8408-4a6f-8bc5-dff386feeb47" targetNamespace="http://schemas.microsoft.com/office/2006/metadata/properties" ma:root="true" ma:fieldsID="ff4a0c8dce646fa348298657f8e2adee" ns2:_="" ns3:_="">
    <xsd:import namespace="2be5fc15-1c5f-4a93-a8d6-c85fb1121403"/>
    <xsd:import namespace="7e41ef63-8408-4a6f-8bc5-dff386fee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5fc15-1c5f-4a93-a8d6-c85fb1121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1ef63-8408-4a6f-8bc5-dff386feeb4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516036-0B13-46C0-8040-344331D9164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e41ef63-8408-4a6f-8bc5-dff386feeb47"/>
    <ds:schemaRef ds:uri="http://purl.org/dc/dcmitype/"/>
    <ds:schemaRef ds:uri="http://schemas.microsoft.com/office/infopath/2007/PartnerControls"/>
    <ds:schemaRef ds:uri="2be5fc15-1c5f-4a93-a8d6-c85fb1121403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B12611C-37BC-4EF2-ABCB-95DB223ABF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1E0DF4-4FF6-480E-A7B5-BEB0E03CAEE6}">
  <ds:schemaRefs>
    <ds:schemaRef ds:uri="2be5fc15-1c5f-4a93-a8d6-c85fb1121403"/>
    <ds:schemaRef ds:uri="7e41ef63-8408-4a6f-8bc5-dff386feeb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lwk-pp-vorlage-16-9_2023_test</Template>
  <TotalTime>0</TotalTime>
  <Words>1578</Words>
  <Application>Microsoft Office PowerPoint</Application>
  <PresentationFormat>Breitbild</PresentationFormat>
  <Paragraphs>410</Paragraphs>
  <Slides>43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2" baseType="lpstr">
      <vt:lpstr>Arial</vt:lpstr>
      <vt:lpstr>Cal</vt:lpstr>
      <vt:lpstr>Calibri</vt:lpstr>
      <vt:lpstr>Inter</vt:lpstr>
      <vt:lpstr>Inter Light BETA</vt:lpstr>
      <vt:lpstr>Inter Semi Bold</vt:lpstr>
      <vt:lpstr>Symbol</vt:lpstr>
      <vt:lpstr>LWK Template</vt:lpstr>
      <vt:lpstr>think-cell Folie</vt:lpstr>
      <vt:lpstr>Die EU-Tierzuchtverordnung  und das deutsche Tierzuchtgesetz</vt:lpstr>
      <vt:lpstr>Tierzuchtrecht</vt:lpstr>
      <vt:lpstr>VO (EU) 2016/1012 </vt:lpstr>
      <vt:lpstr>Tierzuchtgesetz und Tierzuchtdurchführungsverordnung</vt:lpstr>
      <vt:lpstr>Begriffsbestimmungen</vt:lpstr>
      <vt:lpstr>Zuchtverbände und Zuchtunternehmen</vt:lpstr>
      <vt:lpstr>Anerkannte Zuchtverbände für die Rasse Holstein</vt:lpstr>
      <vt:lpstr>Umsetzung der VO (EU) 2016/1012 zum 01.11.2018</vt:lpstr>
      <vt:lpstr>Anerkennung von Zuchtverbänden</vt:lpstr>
      <vt:lpstr>Genehmigung von Zuchtprogrammen</vt:lpstr>
      <vt:lpstr>Satzung Teil A. Vereinsrechtliche/ genossenschaftsrechtliche Bestimmungen  </vt:lpstr>
      <vt:lpstr>Satzung Teil B. Tierzuchtrechtliche Bestimmungen </vt:lpstr>
      <vt:lpstr>Zuchtprogramm</vt:lpstr>
      <vt:lpstr>Inhalte eines Zuchtprogramms</vt:lpstr>
      <vt:lpstr>Inhalte eines Zuchtprogramms</vt:lpstr>
      <vt:lpstr>Leistungsprüfung (LP) und Zuchtwertschätzung (ZWS)</vt:lpstr>
      <vt:lpstr>Inhalte eines Zuchtprogramms</vt:lpstr>
      <vt:lpstr>Inhalte eines Zuchtprogramms</vt:lpstr>
      <vt:lpstr>Inhalte eines Zuchtprogramms</vt:lpstr>
      <vt:lpstr>Inhalte eines Zuchtprogramms</vt:lpstr>
      <vt:lpstr>Inhalte eines Zuchtprogramms</vt:lpstr>
      <vt:lpstr>Inhalte eines Zuchtprogramms</vt:lpstr>
      <vt:lpstr>PowerPoint-Präsentation</vt:lpstr>
      <vt:lpstr>PowerPoint-Präsentation</vt:lpstr>
      <vt:lpstr>PowerPoint-Präsentation</vt:lpstr>
      <vt:lpstr>Inhalte eines Zuchtprogramms</vt:lpstr>
      <vt:lpstr>Inhalte eines Zuchtprogramms</vt:lpstr>
      <vt:lpstr>Weiterer Ablauf im Anerkennungs-/Genehmigungsverfahren</vt:lpstr>
      <vt:lpstr>Änderungen der Satzung / des Zuchtprogramms</vt:lpstr>
      <vt:lpstr>Verbringung von Zuchttieren/Zuchtmaterial in die EU</vt:lpstr>
      <vt:lpstr>Verbringung von Zuchttieren/Zuchtmaterial in die EU</vt:lpstr>
      <vt:lpstr>Verbringung von Zuchttieren/Zuchtmaterial in die EU</vt:lpstr>
      <vt:lpstr>Amtliche Kontrollen</vt:lpstr>
      <vt:lpstr>Amtliche Kontrollen</vt:lpstr>
      <vt:lpstr>Amtliche Kontrollen</vt:lpstr>
      <vt:lpstr>Amtliche Kontrollen</vt:lpstr>
      <vt:lpstr>Überprüfung eines Zuchtverbandes </vt:lpstr>
      <vt:lpstr>Überprüfung eines Zuchtverbandes </vt:lpstr>
      <vt:lpstr>Überprüfung eines Zuchtverbandes</vt:lpstr>
      <vt:lpstr>Mögliche Maßnahmen</vt:lpstr>
      <vt:lpstr>Bußgeldvorschriften</vt:lpstr>
      <vt:lpstr>Schulung Kontrollpersonal</vt:lpstr>
      <vt:lpstr>Vielen Dank für Ihre Aufmerksamkeit!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/>
  <dc:creator>Elisabeth Martini</dc:creator>
  <cp:keywords/>
  <dc:description/>
  <cp:lastModifiedBy>Frische, Nadine</cp:lastModifiedBy>
  <cp:revision>97</cp:revision>
  <dcterms:created xsi:type="dcterms:W3CDTF">2023-06-23T05:23:53Z</dcterms:created>
  <dcterms:modified xsi:type="dcterms:W3CDTF">2023-08-01T08:07:57Z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0x010100EDB29E47B4800F418F4CCDE598057AE6</vt:lpwstr>
  </property>
</Properties>
</file>